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6.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7.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8"/>
  </p:notesMasterIdLst>
  <p:sldIdLst>
    <p:sldId id="256" r:id="rId2"/>
    <p:sldId id="261" r:id="rId3"/>
    <p:sldId id="462" r:id="rId4"/>
    <p:sldId id="454" r:id="rId5"/>
    <p:sldId id="453" r:id="rId6"/>
    <p:sldId id="451" r:id="rId7"/>
    <p:sldId id="455" r:id="rId8"/>
    <p:sldId id="463" r:id="rId9"/>
    <p:sldId id="458" r:id="rId10"/>
    <p:sldId id="459" r:id="rId11"/>
    <p:sldId id="464" r:id="rId12"/>
    <p:sldId id="456" r:id="rId13"/>
    <p:sldId id="460" r:id="rId14"/>
    <p:sldId id="457" r:id="rId15"/>
    <p:sldId id="270" r:id="rId16"/>
    <p:sldId id="467" r:id="rId17"/>
    <p:sldId id="465" r:id="rId18"/>
    <p:sldId id="477" r:id="rId19"/>
    <p:sldId id="268" r:id="rId20"/>
    <p:sldId id="293" r:id="rId21"/>
    <p:sldId id="297" r:id="rId22"/>
    <p:sldId id="470" r:id="rId23"/>
    <p:sldId id="472" r:id="rId24"/>
    <p:sldId id="474" r:id="rId25"/>
    <p:sldId id="471" r:id="rId26"/>
    <p:sldId id="473" r:id="rId27"/>
    <p:sldId id="475" r:id="rId28"/>
    <p:sldId id="425" r:id="rId29"/>
    <p:sldId id="371" r:id="rId30"/>
    <p:sldId id="479" r:id="rId31"/>
    <p:sldId id="481" r:id="rId32"/>
    <p:sldId id="258" r:id="rId33"/>
    <p:sldId id="323" r:id="rId34"/>
    <p:sldId id="411" r:id="rId35"/>
    <p:sldId id="322" r:id="rId36"/>
    <p:sldId id="417" r:id="rId37"/>
    <p:sldId id="419" r:id="rId38"/>
    <p:sldId id="482" r:id="rId39"/>
    <p:sldId id="483" r:id="rId40"/>
    <p:sldId id="271" r:id="rId41"/>
    <p:sldId id="485" r:id="rId42"/>
    <p:sldId id="486" r:id="rId43"/>
    <p:sldId id="421" r:id="rId44"/>
    <p:sldId id="422" r:id="rId45"/>
    <p:sldId id="423" r:id="rId46"/>
    <p:sldId id="424" r:id="rId47"/>
    <p:sldId id="291" r:id="rId48"/>
    <p:sldId id="478" r:id="rId49"/>
    <p:sldId id="259" r:id="rId50"/>
    <p:sldId id="426" r:id="rId51"/>
    <p:sldId id="338" r:id="rId52"/>
    <p:sldId id="305" r:id="rId53"/>
    <p:sldId id="307" r:id="rId54"/>
    <p:sldId id="427" r:id="rId55"/>
    <p:sldId id="308" r:id="rId56"/>
    <p:sldId id="276" r:id="rId57"/>
    <p:sldId id="311" r:id="rId58"/>
    <p:sldId id="313" r:id="rId59"/>
    <p:sldId id="315" r:id="rId60"/>
    <p:sldId id="316" r:id="rId61"/>
    <p:sldId id="277" r:id="rId62"/>
    <p:sldId id="429" r:id="rId63"/>
    <p:sldId id="299" r:id="rId64"/>
    <p:sldId id="327" r:id="rId65"/>
    <p:sldId id="349" r:id="rId66"/>
    <p:sldId id="328" r:id="rId67"/>
    <p:sldId id="343" r:id="rId68"/>
    <p:sldId id="329" r:id="rId69"/>
    <p:sldId id="340" r:id="rId70"/>
    <p:sldId id="344" r:id="rId71"/>
    <p:sldId id="345" r:id="rId72"/>
    <p:sldId id="281" r:id="rId73"/>
    <p:sldId id="278" r:id="rId74"/>
    <p:sldId id="298" r:id="rId75"/>
    <p:sldId id="318" r:id="rId76"/>
    <p:sldId id="319" r:id="rId77"/>
    <p:sldId id="430" r:id="rId78"/>
    <p:sldId id="320" r:id="rId79"/>
    <p:sldId id="431" r:id="rId80"/>
    <p:sldId id="332" r:id="rId81"/>
    <p:sldId id="333" r:id="rId82"/>
    <p:sldId id="334" r:id="rId83"/>
    <p:sldId id="336" r:id="rId84"/>
    <p:sldId id="324" r:id="rId85"/>
    <p:sldId id="428" r:id="rId86"/>
    <p:sldId id="295" r:id="rId87"/>
    <p:sldId id="260" r:id="rId88"/>
    <p:sldId id="257" r:id="rId89"/>
    <p:sldId id="432" r:id="rId90"/>
    <p:sldId id="272" r:id="rId91"/>
    <p:sldId id="273" r:id="rId92"/>
    <p:sldId id="433" r:id="rId93"/>
    <p:sldId id="434" r:id="rId94"/>
    <p:sldId id="435" r:id="rId95"/>
    <p:sldId id="436" r:id="rId96"/>
    <p:sldId id="437" r:id="rId97"/>
    <p:sldId id="312" r:id="rId98"/>
    <p:sldId id="438" r:id="rId99"/>
    <p:sldId id="439" r:id="rId100"/>
    <p:sldId id="283" r:id="rId101"/>
    <p:sldId id="263" r:id="rId102"/>
    <p:sldId id="440" r:id="rId103"/>
    <p:sldId id="441" r:id="rId104"/>
    <p:sldId id="317" r:id="rId105"/>
    <p:sldId id="442" r:id="rId106"/>
    <p:sldId id="443" r:id="rId107"/>
    <p:sldId id="444" r:id="rId108"/>
    <p:sldId id="445" r:id="rId109"/>
    <p:sldId id="446" r:id="rId110"/>
    <p:sldId id="314" r:id="rId111"/>
    <p:sldId id="447" r:id="rId112"/>
    <p:sldId id="448" r:id="rId113"/>
    <p:sldId id="449" r:id="rId114"/>
    <p:sldId id="286" r:id="rId115"/>
    <p:sldId id="288" r:id="rId116"/>
    <p:sldId id="289"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83"/>
    <a:srgbClr val="D4A000"/>
    <a:srgbClr val="FFFFFF"/>
    <a:srgbClr val="33DD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p:restoredTop sz="94505"/>
  </p:normalViewPr>
  <p:slideViewPr>
    <p:cSldViewPr snapToGrid="0" snapToObjects="1">
      <p:cViewPr varScale="1">
        <p:scale>
          <a:sx n="93" d="100"/>
          <a:sy n="93" d="100"/>
        </p:scale>
        <p:origin x="23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5:57.218"/>
    </inkml:context>
    <inkml:brush xml:id="br0">
      <inkml:brushProperty name="width" value="0.08571" units="cm"/>
      <inkml:brushProperty name="height" value="0.08571" units="cm"/>
    </inkml:brush>
  </inkml:definitions>
  <inkml:trace contextRef="#ctx0" brushRef="#br0">87 433 7569,'-6'1'-30,"0"3"1,-1-4 3,-2 3 23,3-1 1,-2-1-48,1 2 1,2-2 85,-2 2 1,4 2-100,-3 2 0,4-2 106,-2 2 0,1-1-14,-1 3 1,1 1 86,3 0-62,0 0 1,0-1 18,0 1 0,1 0-32,2-1 1,0 5-1,2 2 1,-1 2 22,2 1 0,1 1-87,3-1 0,0 0 83,3 0 0,-1-3-24,4 0 0,-5-1 8,2 1 1,1-3-1,-1-6 0,4 0-55,-1-4 1,-1 0 47,1-3 0,-1 0 1,1 0 1,2-5 8,-2-5 0,-1 0-79,1-7 1,-5 5 60,2-4 0,1 1-2,-5-1 1,2-2 48,-4 1 1,-2 0-49,-3 2 0,-1-2-1,-1 4 1,0-3 17,0 3 0,-1-4-41,-1 1 0,-4 2 31,-3 1 1,-1-1-85,0 2 1,-4-1 46,-2 3 0,-1-2-7,1 3 0,-2-3-36,2 6 1,-2-3 46,-1-1 1,-1 5-79,1 2 0,3 1 69,0 2 1,1 0-101,-1 0 1,1 0 87,3 0 1,1 0-40,-2 0 0,3 4-9,0-1 0,3 3-85,1-2 1,4 0-384,-2-1 136,4 3 45,0 3 0,0 1 98,4 0 0,1-5 256,5 2 0,3 0 0,3 2 0</inkml:trace>
  <inkml:trace contextRef="#ctx0" brushRef="#br0" timeOffset="276">337 606 7878,'10'0'115,"0"0"1,-1-1-48,0-2 1,1 2-236,-1-2 1,1 1 88,0 2 0,0-3-221,-1 0 1,2 0 10,1 3 1,0 0 287,0 0 0,3 0 0,0 0 0</inkml:trace>
  <inkml:trace contextRef="#ctx0" brushRef="#br0" timeOffset="852">673 433 7569,'0'-5'0,"-3"0"-85,0 1 0,-4 2-107,4-4 1,-3 2 234,3-2 117,-5 4-23,3-3-75,-5 5 1,2 2 0,1 1 0,0 2-2,4 5 1,-4 0 25,4-1-38,0 5 0,0 0-25,0 2 1,-1 2 36,4-2 1,0 5-88,0 2 1,4-1 81,-1-3 1,4 2-65,0 1 1,1-5 45,2 2 0,2-2-93,1 3 0,4-2-2,-1-2 1,6 1 73,0-4 1,4 1-40,-4-4 1,8 2 25,-1-5 1,-1-4-85,-3 1 0,-2-3 70,2-1 1,-3-5-72,0 0 0,-2-9 59,-1-2 1,0-3-25,-4-3 1,-2 0 37,-6-3 1,0 3-20,-4-4 0,1 5 27,-4-2 1,-4 3-26,-3 1 1,-3 0 102,-3-1 1,0 2-89,-3 2 0,-6-2 109,3 2 1,-2 2-81,2 1 0,-4 3-8,1 0 0,-4 2-11,4 1 0,-4 2-2,4 5 1,0 0-177,6 0 1,-2 5 57,2 2 1,3 1-38,4 2 0,0-4-40,6 0-362,-4 1 559,5 3 0,-2-1 0,4 1 0</inkml:trace>
  <inkml:trace contextRef="#ctx0" brushRef="#br0" timeOffset="1228">1096 500 7569,'-6'0'-858,"2"-4"889,0 3 1,3-4 370,-2 2-167,2 1-24,1-2 1,0 3 50,0-2-41,4 2 1,2-5-21,7 4 0,-1 0 9,4-1 0,0-2-139,3 3 0,4-3 93,4 2 1,5 1-145,2-5 0,4 4 76,0-3 1,1 0-369,-1-4 0,1 0 142,3 0 1,-3 1-425,-1-1 0,0 1 57,-6 0 497,0-1 0,-4 0 0,1 1 0</inkml:trace>
  <inkml:trace contextRef="#ctx0" brushRef="#br0" timeOffset="1670">136 433 7569,'0'5'-167,"0"0"193,0-5 95,0 0 12,4-5 0,-1 0-148,7-4 1,-3-2 1,6-2 1,3-5 145,3-4 0,5-6-178,8-1 0,7-8 49,6-4 0,-20 18 0,2 1-920,1 1 1,2 0 915,-2-2 0,1 0 0,4 2 0,0-1 0,31-26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4:46.129"/>
    </inkml:context>
    <inkml:brush xml:id="br0">
      <inkml:brushProperty name="width" value="0.08571" units="cm"/>
      <inkml:brushProperty name="height" value="0.08571" units="cm"/>
    </inkml:brush>
  </inkml:definitions>
  <inkml:trace contextRef="#ctx0" brushRef="#br0">11 77 7239,'0'6'104,"-5"-1"0,4-4-33,-3 3 1,3-2-18,1 5 21,0-4-46,0 7 8,0-4-1,0 5 1,1 0-2,3 0 1,-3-4 21,3 0 1,1-3-4,-1 3 1,0-1 5,0 2 0,-1 1 9,4-6 0,-4 6 43,0-2-32,3-2 3,0 4-62,6-3 0,-3 2 15,-2-1-15,3-4 0,-4 2 1,5-5 85,0 0-79,0 0 1,0 0 37,0 0 0,0 0-33,0 0 0,0-4-32,0 0 0,0 0 36,0 0 1,0-1-84,0-3 0,0 0 81,0 5 0,-4-5-84,1 4 1,-1-3 0,4 4-59,0-6 0,-1 3-134,-3-5 0,1 3 69,-4 1 0,4-1-22,-5-7 1,5 2 62,-5-6 1,2 5-244,-1-5 0,-3 4 374,2-3 0,4 0 0,-1-4 0</inkml:trace>
  <inkml:trace contextRef="#ctx0" brushRef="#br0" timeOffset="69340">440 66 7206,'-6'0'-1029,"1"0"1062,0 0 3,3 0 60,-2 0 5,4 0 93,0 0 66,-5 0-115,4 0 131,-4 0-153,5 0-5,0 0 50,-5 0-151,4 5 27,-5-4 87,6 4-122,0-5 149,0 0-184,0-5 42,6 4 1,-4-4-7,5 5 0,-3 0-31,4 0 0,-5 0-41,4 0-102,1-5 0,3 4 93,0-3 1,-1 3-131,2 1 1,-3 0 90,1 0 1,-1 0-116,5 0 1,-1 3-92,-3 1 316,2 0 0,3 1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2T21:56:28.65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56 121,'0'31,"0"-2,0-23,0 5,5 5,-4-9,4 7,-5-2,0 0,0 4,0-5,0 0,0 5,0-4,0 4,0-5,-20-30,15 19,-14-35,14 28,4-14,-9 9,8-4,-2 5,4 44,0-28,0 39,4-43,-2 4,2-29,-4 18,0-24,0 24,0 0,0-14,0 12,0-8,0 46,0-17,6 27,-5-29,4 5,-5-4,0 4,5 0,-4-4,4 4,-1-6,3 2,4-6,4-1,-2-5,3 0,-5 0,5 0,1 0,4 0,-3 0,3 0,-9 0,8 0,-8 0,4 0,1 0,-5 0,9 0,-10 0,10 0,-9 0,4 0,1 0,-6 0,10 0,-9-5,9-1,-9 0,9-4,-9 4,9-10,-9 4,9 0,-8 3,7 3,-3-5,0 5,4-4,-9 9,4-9,-5 9,0-9,0 9,0-4,0 0,0 4,0-9,0 9,0-9,0 9,0-4,0 0,0 3,0-2,0-1,0 4,0-4,-5-9,-1 5,-5-7,0 1,0 8,0-9,0 5,-5 0,-1 0,-5 5,0-4,5 4,-4-5,-1 0,4 5,-13 1,13 5,-9 0,5 0,0 0,-5 0,4 0,-4 0,5 0,0 5,0-4,0 4,-5-5,4 0,-4 0,5 0,0 0,-4 0,2 0,-3 0,5 0,1 0,-7 0,5 0,-4 0,5 0,0 0,-5 0,4 0,-3 0,3 0,1 0,-4 0,3 0,-5 0,7 0,-2 5,1-3,1 7,-1-8,-1 9,1-4,5 5,-4 0,10 0,-10 0,8 0,-7 0,7 0,-7 0,-3-5,0-1,1-24,7 13,8-17,-2 16,7-4,-3 0,11-5,-5 4,3-4,1 5,-3 0,3 0,-5 5,-1-4,1 9,1-4,-2 0,1 4,1-4,3 5,-3 0,5 0,-7 0,1 0,5 0,-3 0,2 0,-4-5,0 4,0-4,5 5,-4 0,4 0,-5 0,0 0,5 0,-3 0,2 0,-4 0,0 0,5 0,-4 0,4 0,-5 5,0-4,0 4,0 0,0-4,0 4,5-5,-4 0,4 0,-5-9,0-4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2T21:56:37.09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78 132,'-7'29,"3"2,4-19,4 4,-2-1,3-2,-5 3,4 0,-2-4,2-1,-8-40,2 15,-7-31,7 28,-7 0,8 1,-9 5,9 0,-14 34,12-16,-11 34,13-24,-5 0,6 4,0-9,0 4,0-5,0 0,0 5,0-4,0 4,6-49,-5 23,4-40,-5 38,0-4,0 5,0 0,-10 39,8-14,-8 32,10-24,0 0,0-5,4-1,-2-6,8 2,-4-1,5-5,5-1,-4-5,4 0,0-5,-4 3,9-7,-4 8,4-9,2 3,4 2,-4 0,8 0,-7 4,2-4,-8 5,3 0,-5 0,1 0,4 0,-9 0,9 0,-8 0,2 0,-4 0,5 0,-4-5,4 4,-5-4,0 5,0-5,5 4,-4-4,4 5,-5 0,0-5,0 3,0-2,0-1,0 4,0-4,0 0,0 4,0-4,0 0,0-1,-5-5,9 0,-12 5,11-4,-8 4,0-5,4 0,-9 0,4 0,-5-5,0 4,0-4,0 5,0 0,0-5,0 4,0-4,0 5,-5 0,-1 0,0 0,-4 0,9 0,-9 0,-1 5,-1 1,-4 5,5-5,0 4,-5-4,-1 0,-10 4,4-4,-9 5,9 0,-9 5,4-4,-5 9,1-4,3 0,-2 4,8-4,-4 0,4 4,2-4,3 5,-3-5,9 9,-8-8,8 9,0-5,3 5,7-4,-2 9,4-9,0 9,4-4,7 5,1-5,9 4,2-9,0-1,8-1,-2-9,4 4,-1-5,1 0,0-5,0-1,-4-5,2 0,-8-5,4 4,-5-4,-5 0,4 4,-8-4,2 0,-4 4,0-4,0 5,-5 0,-1-5,0 9,-4-8,-6 4,-2 4,-9-7,0 12,-1-8,-10 9,4-9,-8 4,2-5,2 5,-10-4,12 9,-11-9,12 9,-3-4,5 10,0 1,1 5,4 5,-4 1,3 10,-3-4,-2 9,11-13,-3 1,15-14,-6-1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2T21:56:39.75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363 88,'-31'-5,"-3"4,31-9,-11 9,3-4,-1 5,-5 5,7 1,-1 5,-5 5,-1-4,0 9,1-4,5 5,0-5,0 4,5-9,1 9,5-4,0 0,0 3,0-7,0 3,0-5,0-1,5 2,-4-1,9 0,1-1,6 2,0-6,9 3,-8-3,8 1,-3-2,-1 0,0-4,0 4,-1-5,2 0,-2 0,6 0,-3 0,2 0,-3 0,-1-5,-1-1,2 0,-2 0,2 2,-7 2,1-2,-7-1,7 3,-5-8,3 0,-3-3,-1-2,-1 3,1 2,-5 4,4-4,-4-1,1-2,-3-2,-4 4,6 0,-6-5,6 9,-12-13,0 13,-5-9,1 5,-2 0,-3 0,2 0,-3-5,1 4,-3-4,1 5,-8 0,6 0,-8 0,5 5,1-4,-2 9,2-4,-2 5,2 0,-1 0,-1 0,2 5,-2-4,2 9,-1-4,0 0,4 4,3-9,-1 9,4-9,-4 9,0-9,4 9,-4-4,5 5,0-5,0-1,0 0,0 1,5 5,-4 0,4 0,-5 0,5 0,-4 0,4 0,0-1,-4 2,9-1,-9 0,9 0,-9 0,9 0,-4-1,5 7,-5-10,4 13,-4-13,5 14,0-4,0 0,0 4,0-5,0 1,0 0,0-7,0 2,5-1,-4-1,9 1,1-5,1 0,4-2,-5-2,0 2,5-4,-4 0,4 0,0 0,1 0,5 0,5-4,-4 2,4-8,0 10,-4-11,4 5,0-4,-4-1,4 5,-6-4,2 4,-2-5,2-1,-1-3,-1 3,2-5,-6 7,3 3,-7-3,7 10,-7-10,8 9,-9-4,3 0,-3 3,3-2,-3-1,5 4,-7-9,7 9,-6-9,5 8,-5-7,1 8,-2-9,1 9,1-9,-2 9,1-9,0 8,-5-12,4 7,-4-5,0-2,-1 7,-5-9,0 5,0 0,0-5,-5 4,4 1,-8-4,2 8,1-4,-8-4,6 8,-7-9,-2 5,5 0,-4 5,1-4,-2 4,-6-5,1 0,1 5,-6-4,4 9,-10-9,10 9,-4-4,10 5,1 0,5 0,1 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6:52.601"/>
    </inkml:context>
    <inkml:brush xml:id="br0">
      <inkml:brushProperty name="width" value="0.08571" units="cm"/>
      <inkml:brushProperty name="height" value="0.08571" units="cm"/>
      <inkml:brushProperty name="color" value="#E71224"/>
    </inkml:brush>
  </inkml:definitions>
  <inkml:trace contextRef="#ctx0" brushRef="#br0">176 215 7395,'-7'-6'69,"1"1"87,1 1 1,-3 1 151,5-4-166,-6 4 1,4-3 27,-2 2-28,-3 3 1,8-4-12,-6 5 133,6 5-346,-8 1 53,9 10 1,-4 0 11,5 3 1,0-4-63,0-4 118,5 5 1,1-4 0,4 4-14,-3 0 0,6-4 20,-1 3 1,1-7-89,-2 0 1,0-4 85,0 2 0,0-3-45,0 1 0,4 1 34,-1-2 0,1 1-39,-4-4 0,-4 0 52,1 0 1,-1-4-3,4 1 0,-4-6-23,1 2 0,-5-3 5,4-1 1,-4-3-17,1-1 0,0 0 22,0 4 0,0-1 109,-4-3 1,0 3-107,0-3 1,-4 4 216,0-1-176,-4 1 0,2 0 75,-5 0 0,0 2-62,0 1-10,0-1-21,0 7 1,0-6-93,0 4 1,-4-1 114,0 1 1,1 3-113,3-2 0,0 1 63,0 2-77,0 0 1,0 2 50,0 1 0,5 3-10,3 6 0,-3-2-89,3 1 1,-1 4 97,4-1 1,0 5-45,0-5 1,1 5 29,3-5 0,2 5-6,5-5 1,0 1 3,0-4 1,0 3 6,0-4 1,1 4-3,3-7 0,-3-2 2,3-1 1,-2-3-24,2-1 1,-3 0 11,3 0 22,-3-5 1,-1-2-16,0-8 0,-1 3 30,-3-3-27,3-1 0,-8 3 1,4-3 12,-1 0 1,-1 4 29,-4-3 1,0 0 87,0 0 0,-1 0-7,-3 4 1,2 0-92,-6 0 1,1 1 107,-4-2 0,0 3-80,0 1 1,0 2 21,0 2 1,0 3-6,0-3 1,0 3-84,0 1 0,-1 0 37,-3 0 0,4 5-84,0 2 1,0-1-6,4 2 0,-3-1 82,-1 5 1,4-1-91,-1 4 1,6-3 69,-2 3 0,3 1-199,1-2-17,0 6 194,0-3 1,5 2-54,2-1 1,3-5 29,1 2 1,3-3-3,1-1 1,3-1 15,-3-3 1,4-2-13,-5-5 0,6 0 48,-2 0 0,-2-1-39,-1-3 1,1-2 22,-2-5 1,1 0-18,-4 0 0,-1 0 52,-3 0 1,3-4-24,-3 1 0,-2-2 5,-1 1 1,-3 3 13,-1-3 1,0 0 5,0 0 1,0-1 91,0 1 0,-1 3-69,-3-2 1,-1 1 87,-2 3 0,-3-2-103,3 1 1,-3 5 88,-1 2-58,0 3-16,0 1 1,0 0-4,0 0 0,1 1-96,2 3 1,-1 2 95,2 5 0,-2 1-151,2 3 0,-2-1 71,6 4 1,-5-1-52,4 2 0,1 1 36,3-2 0,0 0-35,0 0 1,0-3 53,0 3 0,3-5-4,1 2 0,5-3-6,-2-1 1,0-5 5,-1-2 0,2 0-14,3 0 0,0 0 17,0-4 1,0-5 119,0-2-117,0-3 6,0-1 1,-4-3 77,1-1 1,-2-4-43,1 5 1,1-2 4,-4 1 0,0 3 24,-4-3 1,0 3-37,0 1 0,0 0 112,0 0 0,0 4-59,0-1 1,-5 2 77,-2-1-110,-4-3 6,6 9 1,-5-4-57,2 5 0,-1 0 25,-2 0 0,-4 0-74,0 0 0,1 5-40,3 2 69,0 3 0,0 5 1,0 1-30,0 1 1,4-4 51,-1 2 0,6 1-177,-1-2 95,1 1-183,2-4 202,0 0 0,2-4-14,1-4 1,-1-3 149,6-3 0,-5 0-113,4-5 0,-3-2 172,4-5-142,-6-5 1,7 3 0,-5-5-16,-2 0 0,-1 4 18,-1-1 1,0 5 66,0-5 0,0 6 95,0-1 1,-5 1-90,-2 3 0,-3 0 80,-1 2 0,0 2-107,0 3 0,0 1 43,0-2 1,2 4-23,1 4 0,-2 2-96,3 5 0,-2 4 98,2-1 1,-2 6-85,6-1 0,-5-2-53,5 1 1,-1-3 57,4 3 0,0-5-37,0 2 0,0-3 49,0-1 1,0-3-59,0-2 26,0-3-7,0 2 5,5-5 64,-4 0 0,5 0 18,-2 0 166,-2 0 149,2-5-262,-8-1 1,-3-3 103,-4 1-8,-5-1-125,4 7 1,-4-6 5,5 4 1,1 0 93,-2 4-193,1 0 0,0-3 104,0-1-45,5 0-167,-4 4 187,9 0-135,-4 0 1,5 5 57,0 2 0,1 2-31,3-1 1,2 1 52,5-1 0,1 1 15,3 2 1,-1 0-28,4 0 0,-5-4 4,2 1 0,1-5 2,-2 0 0,3 2 1,-3-2 0,-5 1 35,1-4 1,-5 0-31,3 0 300,-6 0-104,3 0 1,-17 0-116,-3 0 1,-3 0-40,4 0 0,0 0-59,-5 0 0,5 0 83,-5 0 1,6 0-68,-2 0 0,3 4 60,1 0-156,5-1 89,-4-3-6,9 0-249,-4 0 222,5 5 1,5 1 55,2 5 0,3-3-8,1-2 0,0-2 41,1 4 0,2-6-54,1 2 1,3-3 22,-3-1 0,3 0-16,-4 0 0,2-1 51,-1-3 0,-1-2-45,4-5 0,-5 4-12,2-1 35,-3 1-28,-1-4 133,-5 0-125,4 5 301,-9 1-227,4 5 1,-6 0-27,-3 0-91,3 0 24,-9 5 1,8 0-55,-6 2 1,6-1 29,-2-2-165,3-3 161,1 9-225,0-9 192,0 4 113,0-5-72,0 0 73,0-5 1,0-1-61,0-5 1,0 0 113,0 0 0,0-1-101,0-3 0,4 3 129,-1-3 1,1 2-61,-4-1 1,0 1 142,0-1-123,0 1 52,0 2 1,-1 5-49,-3 3 1,2-3-27,-6 3 1,4 0-57,-3 7 1,4-2 58,-5 6 1,5 0-179,-5 7 1,5 1 100,-5 3 1,6 1-60,-2-2 1,3 2 42,1-1 0,0-3-104,0-1 89,0-3 16,0 4 57,5-5-32,1-5 0,5-2 27,0-8 1,-4-3-20,0-8 0,-1 2 148,2-5 18,2-1-151,-9-3 1,7 0 15,-4 0 1,0 4 95,-4 0 1,0 0-93,0 0 1,0 2 125,0 6 0,0-2-109,0 1 0,-1 5 233,-3 2-153,3 4-116,-9 0 1,4 0 4,-5 4 0,3 2-99,1 5 0,4 5-30,-5 3 1,6 0 80,-1-1 1,1 3-71,2-2 1,0 0 49,0-1 1,0 2 48,0-6 1,0 1-35,0-4 0,2-1 44,1-3 1,-1-2-31,6-5 1,-5 0 12,4 0 0,-1-1 29,2-3 0,1-2 3,-5-5 0,2-5 30,-2-2 1,4-3-52,-5-1 0,1 0 35,-4 1 1,0 2-30,0 1 0,0 1 104,0-2 1,-1 0-58,-3 4 0,2 0 117,-6 4-141,1 0 1,-4 4-1,0 1 37,0 1 0,0 1-51,0 4 0,0 2 33,0 2 1,4 2-109,-1 4 0,1 3 95,-4 1 0,4 3-110,-1 6 1,5-2 46,-5 1 1,6-1-66,-2-2 1,3 1 43,1-2 0,0-2-7,0-1-35,0-3 31,5-1 36,1-5 1,1-1-5,1-5 1,-4-5 129,2-2 0,-3-3-71,1-1 0,-3-1 55,-1-3 1,0 3 50,0-2 0,0-3-81,0 3 1,-1-2 15,-3 1 1,1 3-21,-3-3 0,-2 0-17,-3 0 1,0 1 19,0 2 1,4-3-101,-1 1 68,1-1 0,1 8 0,1 1 2,0 1 1,4 0 62,-2 1-57,1 3 0,2-2-138,0 6 0,0 4 81,0 3 1,0 3-5,0 1 1,4-1 34,0 6 0,4-2-87,-1 1 0,-1 3 57,2-3 0,-1-1-1,4 2 0,0-5-12,0 0 1,-3-2-3,-2-1 1,1 0-2,0 0 0,3-5-7,-3-2 48,-2-3-53,5-1 87,-9 0 0,4-5-59,-5-2 1,0-3 177,0-1 0,0-3 10,0-1 1,0-5-134,0 2 0,0-3 4,0-1 0,0 4 9,0-1 1,0 2-12,0-1 0,0-1 9,0 4 1,0 1 2,0 2 29,0 1-42,0 5 1,0 0 28,0 2 6,0 3-126,0 6 0,4 3 56,-1 11 1,1-3-66,-4 6 0,0-2 45,0 5 0,0-2-64,0-1 0,1 0 67,3 0 0,-3-5-28,3-2-3,-3-3 1,2-4-11,1-2 32,5-3 5,-3-3 0,4-6 154,-3-5 1,3-4-43,-2-4 0,-3 2 12,2-1 1,0 0-68,0 0 0,3-2 4,-3 1 0,-1 3 30,1 1 0,-3 0-23,4 0 0,-6 4-9,2 4 1,-2 1 37,2-2 21,-3 4-44,3 4 28,-4 0 0,0 0-5,0 4-201,-4 2 74,3 5 1,-8 1-14,6 3 0,-5-1 51,4 4 1,-3-3-1,4 3 1,-5-3-2,5 3 1,-5-5-16,4 2 1,0-3 2,0-1 1,3 0 57,-3 1-99,3-6 6,1-2 202,5-4-144,1 0 0,5-1 97,0-2 0,0-3-85,0-1 1,0-3 10,-1 3 1,2-3-3,-1-1 0,0 4-29,0-1 0,-4 2-1,1-1 9,-1-3 0,3 8-43,-3-5 51,-2 4-6,-5-2 339,0 5-265,0 0 0,-5 0-59,-2 0 0,1 4 9,-2 0 1,1 3-36,-4-3 0,0 4-7,0-1 0,3 3-16,1 1 1,1 0 22,-1 0 0,-2 0-30,6 1 1,-3-6 2,3 2-60,2-1 90,-4 4 0,8-4-96,1 1 93,5-6-2,-3 8 37,4-9 0,2 4-33,-1-5 0,-4 0-49,0 0 46,1 0 1,1-1 32,-1-3-32,-3 3 68,0-4 17,-4 5 185,3 0-218,-4 0 1,0 0-14,-4 0 1,2 4 37,-6 0 11,6-1-28,-8 2-7,4-4 0,-2 4-95,1-5 35,4 0-133,-1 5 57,4-3 0,0 3 95,0-1 1,4-2-33,-1 6-14,6-6 6,-3 8-19,5-9 14,0 9 8,-1-9 12,-3 4 236,-2-5-149,-5 0 3,0 0 1,-5 0-43,-2 0 1,-3 0 8,-1 0 1,0 0-32,0 0 1,0 4-21,0 0 1,-1-1-9,2-3 1,3 3-102,-1 1 1,4 0 7,-3-4-773,5 0 345,-3 0 559,5 0 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11T15:05:21.339"/>
    </inkml:context>
    <inkml:brush xml:id="br0">
      <inkml:brushProperty name="width" value="0.08571" units="cm"/>
      <inkml:brushProperty name="height" value="0.08571" units="cm"/>
    </inkml:brush>
  </inkml:definitions>
  <inkml:trace contextRef="#ctx0" brushRef="#br0">87 433 7569,'-6'1'-30,"0"3"1,-1-4 3,-2 3 23,3-1 1,-2-1-48,1 2 1,2-2 85,-2 2 1,4 2-100,-3 2 0,4-2 106,-2 2 0,1-1-14,-1 3 1,1 1 86,3 0-62,0 0 1,0-1 18,0 1 0,1 0-32,2-1 1,0 5-1,2 2 1,-1 2 22,2 1 0,1 1-87,3-1 0,0 0 83,3 0 0,-1-3-24,4 0 0,-5-1 8,2 1 1,1-3-1,-1-6 0,4 0-55,-1-4 1,-1 0 47,1-3 0,-1 0 1,1 0 1,2-5 8,-2-5 0,-1 0-79,1-7 1,-5 5 60,2-4 0,1 1-2,-5-1 1,2-2 48,-4 1 1,-2 0-49,-3 2 0,-1-2-1,-1 4 1,0-3 17,0 3 0,-1-4-41,-1 1 0,-4 2 31,-3 1 1,-1-1-85,0 2 1,-4-1 46,-2 3 0,-1-2-7,1 3 0,-2-3-36,2 6 1,-2-3 46,-1-1 1,-1 5-79,1 2 0,3 1 69,0 2 1,1 0-101,-1 0 1,1 0 87,3 0 1,1 0-40,-2 0 0,3 4-9,0-1 0,3 3-85,1-2 1,4 0-384,-2-1 136,4 3 45,0 3 0,0 1 98,4 0 0,1-5 256,5 2 0,3 0 0,3 2 0</inkml:trace>
  <inkml:trace contextRef="#ctx0" brushRef="#br0" timeOffset="1">337 606 7878,'10'0'115,"0"0"1,-1-1-48,0-2 1,1 2-236,-1-2 1,1 1 88,0 2 0,0-3-221,-1 0 1,2 0 10,1 3 1,0 0 287,0 0 0,3 0 0,0 0 0</inkml:trace>
  <inkml:trace contextRef="#ctx0" brushRef="#br0" timeOffset="2">673 433 7569,'0'-5'0,"-3"0"-85,0 1 0,-4 2-107,4-4 1,-3 2 234,3-2 117,-5 4-23,3-3-75,-5 5 1,2 2 0,1 1 0,0 2-2,4 5 1,-4 0 25,4-1-38,0 5 0,0 0-25,0 2 1,-1 2 36,4-2 1,0 5-88,0 2 1,4-1 81,-1-3 1,4 2-65,0 1 1,1-5 45,2 2 0,2-2-93,1 3 0,4-2-2,-1-2 1,6 1 73,0-4 1,4 1-40,-4-4 1,8 2 25,-1-5 1,-1-4-85,-3 1 0,-2-3 70,2-1 1,-3-5-72,0 0 0,-2-9 59,-1-2 1,0-3-25,-4-3 1,-2 0 37,-6-3 1,0 3-20,-4-4 0,1 5 27,-4-2 1,-4 3-26,-3 1 1,-3 0 102,-3-1 1,0 2-89,-3 2 0,-6-2 109,3 2 1,-2 2-81,2 1 0,-4 3-8,1 0 0,-4 2-11,4 1 0,-4 2-2,4 5 1,0 0-177,6 0 1,-2 5 57,2 2 1,3 1-38,4 2 0,0-4-40,6 0-362,-4 1 559,5 3 0,-2-1 0,4 1 0</inkml:trace>
  <inkml:trace contextRef="#ctx0" brushRef="#br0" timeOffset="3">1096 500 7569,'-6'0'-858,"2"-4"889,0 3 1,3-4 370,-2 2-167,2 1-24,1-2 1,0 3 50,0-2-41,4 2 1,2-5-21,7 4 0,-1 0 9,4-1 0,0-2-139,3 3 0,4-3 93,4 2 1,5 1-145,2-5 0,4 4 76,0-3 1,1 0-369,-1-4 0,1 0 142,3 0 1,-3 1-425,-1-1 0,0 1 57,-6 0 497,0-1 0,-4 0 0,1 1 0</inkml:trace>
  <inkml:trace contextRef="#ctx0" brushRef="#br0" timeOffset="4">136 433 7569,'0'5'-167,"0"0"193,0-5 95,0 0 12,4-5 0,-1 0-148,7-4 1,-3-2 1,6-2 1,3-5 145,3-4 0,5-6-178,8-1 0,7-8 49,6-4 0,-20 18 0,2 1-920,1 1 1,2 0 915,-2-2 0,1 0 0,4 2 0,0-1 0,31-26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11T15:05:21.344"/>
    </inkml:context>
    <inkml:brush xml:id="br0">
      <inkml:brushProperty name="width" value="0.08571" units="cm"/>
      <inkml:brushProperty name="height" value="0.08571" units="cm"/>
    </inkml:brush>
  </inkml:definitions>
  <inkml:trace contextRef="#ctx0" brushRef="#br0">0 198 7569,'0'-6'-744,"0"1"928,0 5 1021,0 0-1054,0 5-4,0-4 46,0 9-20,5-9-74,-4 9 1,6-5 94,-4 2-178,-2 2 0,8-2 100,-6 4 0,2-4 11,-1 1 1,-2-5-119,1 5 152,3-6-239,0 8 125,5-4 31,0 5-26,0-5 1,-3 2-9,-2-4 0,-2 0-3,4-4 1,-5 0-4,5 0 1,-4 0-43,3 0 1,-4 3 80,5 1-70,-1 0 1,4-4 30,0 0 0,-4 0-83,1 0 0,-5 4 75,5-1 1,-4 1 58,2-4 0,-2 0-65,4 0 0,-5 0 58,5 0 1,-5 0-62,5 0 0,-5 0 7,4 0 0,-3 0-21,4 0 71,-6 0-172,8 0 152,-4 0-74,5 0 1,-4-1 34,1-3-14,-6 2 12,8-2 1,-8 0 28,5 0-48,-4 1 1,3 3 28,-3 0-27,-1-5 1,4 4 28,-2-3-18,-3-2 2,4 5-11,0-9 0,-4 8 3,2-6 0,0 6 4,1-2-10,-3-2 7,4 5 1,-4-8-15,3 6 1,-3-3 16,3 3-12,-4 2 1,2-8 4,2 5 0,-3 0-14,3 0 38,-3 2-23,-1-7 4,5 3 0,-4-2-2,2 2 41,-1 3-35,-2-7-8,0 4 0,0-2 4,0 1 0,4 4-99,-1-5 9,1 6 76,-4-3-39,0 0 35,0 4 1,0-5 20,0 2-37,0 3 55,0-4-37,0 0 0,0 3 38,0-6-38,0 6 1,0-4-6,0 2-103,0 3 110,0-9 0,0 8-57,0-6 34,-5 6 11,3-7 1,-6 6-92,4-5-138,1 6 103,-2-8 1,2 9-24,-4-2-418,5-4 353,-8 6 0,5-5-441,-2 2 383,-3 3 1,5-5-61,-3 2 1,-1 3-37,2-2 0,0 0 387,0-1 0,5 3 0,-3-4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11T15:05:21.345"/>
    </inkml:context>
    <inkml:brush xml:id="br0">
      <inkml:brushProperty name="width" value="0.08571" units="cm"/>
      <inkml:brushProperty name="height" value="0.08571" units="cm"/>
    </inkml:brush>
  </inkml:definitions>
  <inkml:trace contextRef="#ctx0" brushRef="#br0">11 77 7239,'0'6'104,"-5"-1"0,4-4-33,-3 3 1,3-2-18,1 5 21,0-4-46,0 7 8,0-4-1,0 5 1,1 0-2,3 0 1,-3-4 21,3 0 1,1-3-4,-1 3 1,0-1 5,0 2 0,-1 1 9,4-6 0,-4 6 43,0-2-32,3-2 3,0 4-62,6-3 0,-3 2 15,-2-1-15,3-4 0,-4 2 1,5-5 85,0 0-79,0 0 1,0 0 37,0 0 0,0 0-33,0 0 0,0-4-32,0 0 0,0 0 36,0 0 1,0-1-84,0-3 0,0 0 81,0 5 0,-4-5-84,1 4 1,-1-3 0,4 4-59,0-6 0,-1 3-134,-3-5 0,1 3 69,-4 1 0,4-1-22,-5-7 1,5 2 62,-5-6 1,2 5-244,-1-5 0,-3 4 374,2-3 0,4 0 0,-1-4 0</inkml:trace>
  <inkml:trace contextRef="#ctx0" brushRef="#br0" timeOffset="1">440 66 7206,'-6'0'-1029,"1"0"1062,0 0 3,3 0 60,-2 0 5,4 0 93,0 0 66,-5 0-115,4 0 131,-4 0-153,5 0-5,0 0 50,-5 0-151,4 5 27,-5-4 87,6 4-122,0-5 149,0 0-184,0-5 42,6 4 1,-4-4-7,5 5 0,-3 0-31,4 0 0,-5 0-41,4 0-102,1-5 0,3 4 93,0-3 1,-1 3-131,2 1 1,-3 0 90,1 0 1,-1 0-116,5 0 1,-1 3-92,-3 1 316,2 0 0,3 1 0,3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11T15:05:21.347"/>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56 121,'0'31,"0"-2,0-23,0 5,5 5,-4-9,4 7,-5-2,0 0,0 4,0-5,0 0,0 5,0-4,0 4,0-5,-20-30,15 19,-14-35,14 28,4-14,-9 9,8-4,-2 5,4 44,0-28,0 39,4-43,-2 4,2-29,-4 18,0-24,0 24,0 0,0-14,0 12,0-8,0 46,0-17,6 27,-5-29,4 5,-5-4,0 4,5 0,-4-4,4 4,-1-6,3 2,4-6,4-1,-2-5,3 0,-5 0,5 0,1 0,4 0,-3 0,3 0,-9 0,8 0,-8 0,4 0,1 0,-5 0,9 0,-10 0,10 0,-9 0,4 0,1 0,-6 0,10 0,-9-5,9-1,-9 0,9-4,-9 4,9-10,-9 4,9 0,-8 3,7 3,-3-5,0 5,4-4,-9 9,4-9,-5 9,0-9,0 9,0-4,0 0,0 4,0-9,0 9,0-9,0 9,0-4,0 0,0 3,0-2,0-1,0 4,0-4,-5-9,-1 5,-5-7,0 1,0 8,0-9,0 5,-5 0,-1 0,-5 5,0-4,5 4,-4-5,-1 0,4 5,-13 1,13 5,-9 0,5 0,0 0,-5 0,4 0,-4 0,5 0,0 5,0-4,0 4,-5-5,4 0,-4 0,5 0,0 0,-4 0,2 0,-3 0,5 0,1 0,-7 0,5 0,-4 0,5 0,0 0,-5 0,4 0,-3 0,3 0,1 0,-4 0,3 0,-5 0,7 0,-2 5,1-3,1 7,-1-8,-1 9,1-4,5 5,-4 0,10 0,-10 0,8 0,-7 0,7 0,-7 0,-3-5,0-1,1-24,7 13,8-17,-2 16,7-4,-3 0,11-5,-5 4,3-4,1 5,-3 0,3 0,-5 5,-1-4,1 9,1-4,-2 0,1 4,1-4,3 5,-3 0,5 0,-7 0,1 0,5 0,-3 0,2 0,-4-5,0 4,0-4,5 5,-4 0,4 0,-5 0,0 0,5 0,-3 0,2 0,-4 0,0 0,5 0,-4 0,4 0,-5 5,0-4,0 4,0 0,0-4,0 4,5-5,-4 0,4 0,-5-9,0-4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11T15:05:21.348"/>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78 132,'-7'29,"3"2,4-19,4 4,-2-1,3-2,-5 3,4 0,-2-4,2-1,-8-40,2 15,-7-31,7 28,-7 0,8 1,-9 5,9 0,-14 34,12-16,-11 34,13-24,-5 0,6 4,0-9,0 4,0-5,0 0,0 5,0-4,0 4,6-49,-5 23,4-40,-5 38,0-4,0 5,0 0,-10 39,8-14,-8 32,10-24,0 0,0-5,4-1,-2-6,8 2,-4-1,5-5,5-1,-4-5,4 0,0-5,-4 3,9-7,-4 8,4-9,2 3,4 2,-4 0,8 0,-7 4,2-4,-8 5,3 0,-5 0,1 0,4 0,-9 0,9 0,-8 0,2 0,-4 0,5 0,-4-5,4 4,-5-4,0 5,0-5,5 4,-4-4,4 5,-5 0,0-5,0 3,0-2,0-1,0 4,0-4,0 0,0 4,0-4,0 0,0-1,-5-5,9 0,-12 5,11-4,-8 4,0-5,4 0,-9 0,4 0,-5-5,0 4,0-4,0 5,0 0,0-5,0 4,0-4,0 5,-5 0,-1 0,0 0,-4 0,9 0,-9 0,-1 5,-1 1,-4 5,5-5,0 4,-5-4,-1 0,-10 4,4-4,-9 5,9 0,-9 5,4-4,-5 9,1-4,3 0,-2 4,8-4,-4 0,4 4,2-4,3 5,-3-5,9 9,-8-8,8 9,0-5,3 5,7-4,-2 9,4-9,0 9,4-4,7 5,1-5,9 4,2-9,0-1,8-1,-2-9,4 4,-1-5,1 0,0-5,0-1,-4-5,2 0,-8-5,4 4,-5-4,-5 0,4 4,-8-4,2 0,-4 4,0-4,0 5,-5 0,-1-5,0 9,-4-8,-6 4,-2 4,-9-7,0 12,-1-8,-10 9,4-9,-8 4,2-5,2 5,-10-4,12 9,-11-9,12 9,-3-4,5 10,0 1,1 5,4 5,-4 1,3 10,-3-4,-2 9,11-13,-3 1,15-14,-6-1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4:43.151"/>
    </inkml:context>
    <inkml:brush xml:id="br0">
      <inkml:brushProperty name="width" value="0.08571" units="cm"/>
      <inkml:brushProperty name="height" value="0.08571" units="cm"/>
    </inkml:brush>
  </inkml:definitions>
  <inkml:trace contextRef="#ctx0" brushRef="#br0">0 183 7569,'0'-5'-744,"0"0"928,0 5 1021,0 0-1054,0 5-4,0-4 46,0 8-20,5-8-74,-4 8 1,5-4 94,-3 1-178,-2 3 0,7-3 100,-5 4 0,2-3 11,-2 0 1,-1-4-119,0 4 152,5-5-239,-2 7 125,5-3 31,0 4-26,1-4 1,-4 1-9,-1-3 0,-3-1-3,4-3 1,-3 0-4,3 0 1,-4 0-43,4 0 1,-4 4 80,4-1-70,0 1 1,3-4 30,0 0 0,-3 0-83,0 0 0,-4 3 75,4 1 1,-4-1 58,4-3 0,-4 0-65,4 0 0,-4 0 58,4 0 1,-3 0-62,3 0 0,-4 0 7,3 0 0,-2 0-21,3 0 71,-5 0-172,7 0 152,-4 0-74,6 0 1,-4-1 34,0-3-14,-5 3 12,7-3 1,-7 0 28,5 1-48,-5-1 1,4 4 28,-3 0-27,-2-4 1,5 3 28,-3-3-18,-1-1 2,2 3-11,1-7 0,-4 7 3,2-5 0,0 5 4,0-1-10,-2-3 7,4 5 1,-5-7-15,4 5 1,-3-2 16,3 2-12,-4 2 1,2-7 4,1 4 0,-2 0-14,3 0 38,-3 3-23,-1-8 4,4 4 0,-3-2-2,3 0 41,-3 5-35,-1-7-8,0 3 0,0-1 4,0 0 0,3 4-99,1-3 9,-1 3 76,-3-1-39,0-1 35,0 4 1,0-4 20,0 1-37,0 3 55,0-3-37,0-1 0,0 3 38,0-5-38,0 5 1,0-4-6,0 3-103,0 1 110,0-7 0,0 7-57,0-5 34,-4 5 11,2-7 1,-5 6-92,3-4-138,1 5 103,-2-7 1,3 9-24,-5-4-418,5-2 353,-7 5 0,5-4-441,-3 1 383,-2 3 1,4-5-61,-2 3 1,-2 2-37,3-2 0,-1 0 387,1 0 0,3 2 0,-1-4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1-11T15:05:21.349"/>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363 88,'-31'-5,"-3"4,31-9,-11 9,3-4,-1 5,-5 5,7 1,-1 5,-5 5,-1-4,0 9,1-4,5 5,0-5,0 4,5-9,1 9,5-4,0 0,0 3,0-7,0 3,0-5,0-1,5 2,-4-1,9 0,1-1,6 2,0-6,9 3,-8-3,8 1,-3-2,-1 0,0-4,0 4,-1-5,2 0,-2 0,6 0,-3 0,2 0,-3 0,-1-5,-1-1,2 0,-2 0,2 2,-7 2,1-2,-7-1,7 3,-5-8,3 0,-3-3,-1-2,-1 3,1 2,-5 4,4-4,-4-1,1-2,-3-2,-4 4,6 0,-6-5,6 9,-12-13,0 13,-5-9,1 5,-2 0,-3 0,2 0,-3-5,1 4,-3-4,1 5,-8 0,6 0,-8 0,5 5,1-4,-2 9,2-4,-2 5,2 0,-1 0,-1 0,2 5,-2-4,2 9,-1-4,0 0,4 4,3-9,-1 9,4-9,-4 9,0-9,4 9,-4-4,5 5,0-5,0-1,0 0,0 1,5 5,-4 0,4 0,-5 0,5 0,-4 0,4 0,0-1,-4 2,9-1,-9 0,9 0,-9 0,9 0,-4-1,5 7,-5-10,4 13,-4-13,5 14,0-4,0 0,0 4,0-5,0 1,0 0,0-7,0 2,5-1,-4-1,9 1,1-5,1 0,4-2,-5-2,0 2,5-4,-4 0,4 0,0 0,1 0,5 0,5-4,-4 2,4-8,0 10,-4-11,4 5,0-4,-4-1,4 5,-6-4,2 4,-2-5,2-1,-1-3,-1 3,2-5,-6 7,3 3,-7-3,7 10,-7-10,8 9,-9-4,3 0,-3 3,3-2,-3-1,5 4,-7-9,7 9,-6-9,5 8,-5-7,1 8,-2-9,1 9,1-9,-2 9,1-9,0 8,-5-12,4 7,-4-5,0-2,-1 7,-5-9,0 5,0 0,0-5,-5 4,4 1,-8-4,2 8,1-4,-8-4,6 8,-7-9,-2 5,5 0,-4 5,1-4,-2 4,-6-5,1 0,1 5,-6-4,4 9,-10-9,10 9,-4-4,10 5,1 0,5 0,1 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1-11T15:05:21.350"/>
    </inkml:context>
    <inkml:brush xml:id="br0">
      <inkml:brushProperty name="width" value="0.08571" units="cm"/>
      <inkml:brushProperty name="height" value="0.08571" units="cm"/>
      <inkml:brushProperty name="color" value="#E71224"/>
    </inkml:brush>
  </inkml:definitions>
  <inkml:trace contextRef="#ctx0" brushRef="#br0">176 215 7395,'-7'-6'69,"1"1"87,1 1 1,-3 1 151,5-4-166,-6 4 1,4-3 27,-2 2-28,-3 3 1,8-4-12,-6 5 133,6 5-346,-8 1 53,9 10 1,-4 0 11,5 3 1,0-4-63,0-4 118,5 5 1,1-4 0,4 4-14,-3 0 0,6-4 20,-1 3 1,1-7-89,-2 0 1,0-4 85,0 2 0,0-3-45,0 1 0,4 1 34,-1-2 0,1 1-39,-4-4 0,-4 0 52,1 0 1,-1-4-3,4 1 0,-4-6-23,1 2 0,-5-3 5,4-1 1,-4-3-17,1-1 0,0 0 22,0 4 0,0-1 109,-4-3 1,0 3-107,0-3 1,-4 4 216,0-1-176,-4 1 0,2 0 75,-5 0 0,0 2-62,0 1-10,0-1-21,0 7 1,0-6-93,0 4 1,-4-1 114,0 1 1,1 3-113,3-2 0,0 1 63,0 2-77,0 0 1,0 2 50,0 1 0,5 3-10,3 6 0,-3-2-89,3 1 1,-1 4 97,4-1 1,0 5-45,0-5 1,1 5 29,3-5 0,2 5-6,5-5 1,0 1 3,0-4 1,0 3 6,0-4 1,1 4-3,3-7 0,-3-2 2,3-1 1,-2-3-24,2-1 1,-3 0 11,3 0 22,-3-5 1,-1-2-16,0-8 0,-1 3 30,-3-3-27,3-1 0,-8 3 1,4-3 12,-1 0 1,-1 4 29,-4-3 1,0 0 87,0 0 0,-1 0-7,-3 4 1,2 0-92,-6 0 1,1 1 107,-4-2 0,0 3-80,0 1 1,0 2 21,0 2 1,0 3-6,0-3 1,0 3-84,0 1 0,-1 0 37,-3 0 0,4 5-84,0 2 1,0-1-6,4 2 0,-3-1 82,-1 5 1,4-1-91,-1 4 1,6-3 69,-2 3 0,3 1-199,1-2-17,0 6 194,0-3 1,5 2-54,2-1 1,3-5 29,1 2 1,3-3-3,1-1 1,3-1 15,-3-3 1,4-2-13,-5-5 0,6 0 48,-2 0 0,-2-1-39,-1-3 1,1-2 22,-2-5 1,1 0-18,-4 0 0,-1 0 52,-3 0 1,3-4-24,-3 1 0,-2-2 5,-1 1 1,-3 3 13,-1-3 1,0 0 5,0 0 1,0-1 91,0 1 0,-1 3-69,-3-2 1,-1 1 87,-2 3 0,-3-2-103,3 1 1,-3 5 88,-1 2-58,0 3-16,0 1 1,0 0-4,0 0 0,1 1-96,2 3 1,-1 2 95,2 5 0,-2 1-151,2 3 0,-2-1 71,6 4 1,-5-1-52,4 2 0,1 1 36,3-2 0,0 0-35,0 0 1,0-3 53,0 3 0,3-5-4,1 2 0,5-3-6,-2-1 1,0-5 5,-1-2 0,2 0-14,3 0 0,0 0 17,0-4 1,0-5 119,0-2-117,0-3 6,0-1 1,-4-3 77,1-1 1,-2-4-43,1 5 1,1-2 4,-4 1 0,0 3 24,-4-3 1,0 3-37,0 1 0,0 0 112,0 0 0,0 4-59,0-1 1,-5 2 77,-2-1-110,-4-3 6,6 9 1,-5-4-57,2 5 0,-1 0 25,-2 0 0,-4 0-74,0 0 0,1 5-40,3 2 69,0 3 0,0 5 1,0 1-30,0 1 1,4-4 51,-1 2 0,6 1-177,-1-2 95,1 1-183,2-4 202,0 0 0,2-4-14,1-4 1,-1-3 149,6-3 0,-5 0-113,4-5 0,-3-2 172,4-5-142,-6-5 1,7 3 0,-5-5-16,-2 0 0,-1 4 18,-1-1 1,0 5 66,0-5 0,0 6 95,0-1 1,-5 1-90,-2 3 0,-3 0 80,-1 2 0,0 2-107,0 3 0,0 1 43,0-2 1,2 4-23,1 4 0,-2 2-96,3 5 0,-2 4 98,2-1 1,-2 6-85,6-1 0,-5-2-53,5 1 1,-1-3 57,4 3 0,0-5-37,0 2 0,0-3 49,0-1 1,0-3-59,0-2 26,0-3-7,0 2 5,5-5 64,-4 0 0,5 0 18,-2 0 166,-2 0 149,2-5-262,-8-1 1,-3-3 103,-4 1-8,-5-1-125,4 7 1,-4-6 5,5 4 1,1 0 93,-2 4-193,1 0 0,0-3 104,0-1-45,5 0-167,-4 4 187,9 0-135,-4 0 1,5 5 57,0 2 0,1 2-31,3-1 1,2 1 52,5-1 0,1 1 15,3 2 1,-1 0-28,4 0 0,-5-4 4,2 1 0,1-5 2,-2 0 0,3 2 1,-3-2 0,-5 1 35,1-4 1,-5 0-31,3 0 300,-6 0-104,3 0 1,-17 0-116,-3 0 1,-3 0-40,4 0 0,0 0-59,-5 0 0,5 0 83,-5 0 1,6 0-68,-2 0 0,3 4 60,1 0-156,5-1 89,-4-3-6,9 0-249,-4 0 222,5 5 1,5 1 55,2 5 0,3-3-8,1-2 0,0-2 41,1 4 0,2-6-54,1 2 1,3-3 22,-3-1 0,3 0-16,-4 0 0,2-1 51,-1-3 0,-1-2-45,4-5 0,-5 4-12,2-1 35,-3 1-28,-1-4 133,-5 0-125,4 5 301,-9 1-227,4 5 1,-6 0-27,-3 0-91,3 0 24,-9 5 1,8 0-55,-6 2 1,6-1 29,-2-2-165,3-3 161,1 9-225,0-9 192,0 4 113,0-5-72,0 0 73,0-5 1,0-1-61,0-5 1,0 0 113,0 0 0,0-1-101,0-3 0,4 3 129,-1-3 1,1 2-61,-4-1 1,0 1 142,0-1-123,0 1 52,0 2 1,-1 5-49,-3 3 1,2-3-27,-6 3 1,4 0-57,-3 7 1,4-2 58,-5 6 1,5 0-179,-5 7 1,5 1 100,-5 3 1,6 1-60,-2-2 1,3 2 42,1-1 0,0-3-104,0-1 89,0-3 16,0 4 57,5-5-32,1-5 0,5-2 27,0-8 1,-4-3-20,0-8 0,-1 2 148,2-5 18,2-1-151,-9-3 1,7 0 15,-4 0 1,0 4 95,-4 0 1,0 0-93,0 0 1,0 2 125,0 6 0,0-2-109,0 1 0,-1 5 233,-3 2-153,3 4-116,-9 0 1,4 0 4,-5 4 0,3 2-99,1 5 0,4 5-30,-5 3 1,6 0 80,-1-1 1,1 3-71,2-2 1,0 0 49,0-1 1,0 2 48,0-6 1,0 1-35,0-4 0,2-1 44,1-3 1,-1-2-31,6-5 1,-5 0 12,4 0 0,-1-1 29,2-3 0,1-2 3,-5-5 0,2-5 30,-2-2 1,4-3-52,-5-1 0,1 0 35,-4 1 1,0 2-30,0 1 0,0 1 104,0-2 1,-1 0-58,-3 4 0,2 0 117,-6 4-141,1 0 1,-4 4-1,0 1 37,0 1 0,0 1-51,0 4 0,0 2 33,0 2 1,4 2-109,-1 4 0,1 3 95,-4 1 0,4 3-110,-1 6 1,5-2 46,-5 1 1,6-1-66,-2-2 1,3 1 43,1-2 0,0-2-7,0-1-35,0-3 31,5-1 36,1-5 1,1-1-5,1-5 1,-4-5 129,2-2 0,-3-3-71,1-1 0,-3-1 55,-1-3 1,0 3 50,0-2 0,0-3-81,0 3 1,-1-2 15,-3 1 1,1 3-21,-3-3 0,-2 0-17,-3 0 1,0 1 19,0 2 1,4-3-101,-1 1 68,1-1 0,1 8 0,1 1 2,0 1 1,4 0 62,-2 1-57,1 3 0,2-2-138,0 6 0,0 4 81,0 3 1,0 3-5,0 1 1,4-1 34,0 6 0,4-2-87,-1 1 0,-1 3 57,2-3 0,-1-1-1,4 2 0,0-5-12,0 0 1,-3-2-3,-2-1 1,1 0-2,0 0 0,3-5-7,-3-2 48,-2-3-53,5-1 87,-9 0 0,4-5-59,-5-2 1,0-3 177,0-1 0,0-3 10,0-1 1,0-5-134,0 2 0,0-3 4,0-1 0,0 4 9,0-1 1,0 2-12,0-1 0,0-1 9,0 4 1,0 1 2,0 2 29,0 1-42,0 5 1,0 0 28,0 2 6,0 3-126,0 6 0,4 3 56,-1 11 1,1-3-66,-4 6 0,0-2 45,0 5 0,0-2-64,0-1 0,1 0 67,3 0 0,-3-5-28,3-2-3,-3-3 1,2-4-11,1-2 32,5-3 5,-3-3 0,4-6 154,-3-5 1,3-4-43,-2-4 0,-3 2 12,2-1 1,0 0-68,0 0 0,3-2 4,-3 1 0,-1 3 30,1 1 0,-3 0-23,4 0 0,-6 4-9,2 4 1,-2 1 37,2-2 21,-3 4-44,3 4 28,-4 0 0,0 0-5,0 4-201,-4 2 74,3 5 1,-8 1-14,6 3 0,-5-1 51,4 4 1,-3-3-1,4 3 1,-5-3-2,5 3 1,-5-5-16,4 2 1,0-3 2,0-1 1,3 0 57,-3 1-99,3-6 6,1-2 202,5-4-144,1 0 0,5-1 97,0-2 0,0-3-85,0-1 1,0-3 10,-1 3 1,2-3-3,-1-1 0,0 4-29,0-1 0,-4 2-1,1-1 9,-1-3 0,3 8-43,-3-5 51,-2 4-6,-5-2 339,0 5-265,0 0 0,-5 0-59,-2 0 0,1 4 9,-2 0 1,1 3-36,-4-3 0,0 4-7,0-1 0,3 3-16,1 1 1,1 0 22,-1 0 0,-2 0-30,6 1 1,-3-6 2,3 2-60,2-1 90,-4 4 0,8-4-96,1 1 93,5-6-2,-3 8 37,4-9 0,2 4-33,-1-5 0,-4 0-49,0 0 46,1 0 1,1-1 32,-1-3-32,-3 3 68,0-4 17,-4 5 185,3 0-218,-4 0 1,0 0-14,-4 0 1,2 4 37,-6 0 11,6-1-28,-8 2-7,4-4 0,-2 4-95,1-5 35,4 0-133,-1 5 57,4-3 0,0 3 95,0-1 1,4-2-33,-1 6-14,6-6 6,-3 8-19,5-9 14,0 9 8,-1-9 12,-3 4 236,-2-5-149,-5 0 3,0 0 1,-5 0-43,-2 0 1,-3 0 8,-1 0 1,0 0-32,0 0 1,0 4-21,0 0 1,-1-1-9,2-3 1,3 3-102,-1 1 1,4 0 7,-3-4-773,5 0 345,-3 0 559,5 0 0,0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4:46.129"/>
    </inkml:context>
    <inkml:brush xml:id="br0">
      <inkml:brushProperty name="width" value="0.08571" units="cm"/>
      <inkml:brushProperty name="height" value="0.08571" units="cm"/>
    </inkml:brush>
  </inkml:definitions>
  <inkml:trace contextRef="#ctx0" brushRef="#br0">10 71 7239,'0'6'104,"-4"-1"0,3-5-33,-3 4 1,3-2-18,1 5 21,0-4-46,0 6 8,0-4-1,0 5 1,1 0-2,3 1 1,-3-4 21,2-1 1,2-3-4,-2 4 1,1-1 5,0 1 0,-1 1 9,3-5 0,-3 5 43,-1-1-32,5-3 3,-2 5-62,6-3 0,-2 1 15,-3-1-15,3-3 0,-3 1 1,4-4 85,0 0-79,1 0 1,-2 0 37,2 0 0,-1 0-33,0 0 0,0-3-32,0-1 0,1 0 36,-1 1 1,0-2-84,0-2 0,0-1 81,0 5 0,-3-4-84,0 4 1,-1-4 0,5 4-59,-1-5 0,-1 2-134,-2-4 0,1 3 69,-5 1 0,4-3-22,-3-4 1,3 1 62,-5-6 1,3 5-244,-1-4 0,-3 3 374,2-3 0,3 0 0,0-3 0</inkml:trace>
  <inkml:trace contextRef="#ctx0" brushRef="#br0" timeOffset="69340">407 61 7206,'-5'0'-1029,"0"0"1062,1 0 3,2 0 60,-2 0 5,4 0 93,0 0 66,-5 0-115,4 0 131,-3 0-153,4 0-5,0 0 50,-5 0-151,4 5 27,-4-5 87,5 5-122,0-5 149,0 0-184,0-5 42,5 5 1,-3-5-7,5 5 0,-3 0-31,2 0 0,-2 0-41,2 0-102,1-4 0,3 2 93,1-1 1,-1 2-131,0 1 1,-2 0 90,2 0 1,-2 0-116,5 0 1,-1 3-92,-2 0 316,0 1 0,5 1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2T21:56:28.65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52 112,'0'29,"0"-2,0-22,0 5,4 5,-3-8,4 6,-5-3,0 2,0 3,0-6,0 2,0 3,0-2,0 3,0-5,-18-27,13 16,-13-31,14 25,3-12,-8 8,7-4,-2 5,4 40,0-25,0 35,4-38,-2 3,2-28,-4 17,0-21,0 21,0 0,0-12,0 11,0-8,0 42,0-14,5 23,-4-25,3 3,-4-2,0 3,5-1,-4-2,3 3,1-6,1 2,4-6,4 0,-2-5,2 0,-3 0,3 0,2 0,4 0,-4 0,4 0,-9 0,8 0,-8 0,4 0,0 0,-4 0,8 0,-8 0,9 0,-9 0,3 0,2 0,-5 0,8 0,-8-5,9 0,-9-1,8-3,-8 4,9-10,-9 3,8 2,-7 1,6 3,-2-3,0 2,4-2,-9 9,3-9,-3 7,-1-7,0 8,0-3,1-1,-1 4,0-8,0 8,0-8,0 7,0-2,1-1,-1 4,0-3,0-1,1 4,-2-3,-3-10,-1 6,-5-6,0 0,0 7,0-8,0 6,-5-2,-1 1,-3 4,-2-3,6 4,-4-6,-2 1,4 4,-11 2,12 4,-9 0,5 0,0 0,-5 0,4 0,-4 0,5 0,-1 4,2-2,-2 2,-3-4,2 0,-3 0,5 0,0 0,-4 0,2 0,-3 0,5 0,0 0,-5 0,4 0,-3 0,3 0,1 0,-5 0,4 0,-3 0,3 0,1 0,-5 0,4 0,-4 0,5 0,0 5,0-4,0 8,-1-8,1 8,0-3,4 4,-3 0,8 1,-8-2,8 2,-8-1,8 0,-8 0,-2-4,0-2,1-22,6 14,8-19,-3 17,8-3,-3-2,9-3,-4 2,4-3,-1 5,-2 0,2 0,-3 4,-1-3,0 8,0-3,0-1,0 4,1-4,3 5,-3 0,5 0,-7 0,2 0,3 0,-2 0,3 0,-6-4,2 3,-1-4,5 5,-4 0,4 0,-5 0,0 0,4 0,-2 0,3 0,-5 0,0 0,4 0,-2 0,3 0,-5 5,0-4,0 3,1 1,-1-4,0 4,4-5,-2 0,2 0,-3-9,-1-3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2T21:56:37.092"/>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72 123,'-6'27,"2"1,4-17,4 4,-3-1,4-2,-5 2,4 1,-2-3,2-3,-8-36,2 15,-7-30,8 26,-8 1,8 0,-8 5,8-1,-13 33,12-15,-11 30,12-21,-4 0,5 3,0-8,0 4,0-5,0 1,0 3,0-3,0 4,5-46,-4 22,3-37,-4 35,0-4,0 5,0 0,-9 36,7-14,-7 31,9-23,0 1,0-5,4-1,-2-6,7 2,-4-1,5-4,5-2,-4-4,4 0,0-4,-4 2,8-7,-3 8,4-8,1 3,4 1,-4 1,9-1,-9 4,4-4,-9 5,3 0,-4 0,1 0,4 0,-9 0,8 0,-7 0,3 0,-6 0,6 0,-3-4,2 3,-4-4,1 5,-1-4,5 2,-4-2,3 4,-3 0,-1-5,0 4,0-3,1-1,-2 4,2-4,-1 1,0 3,0-3,1-1,-1-1,-5-4,9-1,-12 6,12-4,-9 3,1-4,3 0,-8 0,4 0,-5-5,0 4,0-4,0 5,0 0,0-5,0 3,0-2,0 4,-5 0,-1-1,1 1,-4 0,8 0,-8-1,-2 6,0 1,-3 4,3-5,1 4,-5-4,-1 1,-9 3,4-4,-8 5,7 0,-7 5,3-4,-4 8,-1-3,5-1,-3 4,7-3,-3-1,5 4,-1-3,6 4,-5-4,9 8,-8-7,8 7,0-3,2 3,8-3,-3 9,4-9,0 8,4-3,6 4,1-4,9 3,0-8,2 0,7-2,-3-8,5 3,-1-4,1 0,-1-4,1-1,-5-6,3 1,-8-5,4 4,-4-4,-6 0,5 4,-8-3,2-1,-4 4,0-4,1 5,-6-1,0-3,-1 7,-3-6,-5 2,-3 4,-8-6,1 12,-2-8,-9 7,3-7,-7 4,3-6,0 6,-8-4,12 8,-12-8,12 8,-3-4,4 10,1 0,0 6,4 3,-3 2,3 9,-4-3,-1 7,10-12,-3 2,14-13,-5-2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22T21:56:39.753"/>
    </inkml:context>
    <inkml:brush xml:id="br0">
      <inkml:brushProperty name="width" value="0.3" units="cm"/>
      <inkml:brushProperty name="height" value="0.6" units="cm"/>
      <inkml:brushProperty name="color" value="#E6E6E6"/>
      <inkml:brushProperty name="tip" value="rectangle"/>
      <inkml:brushProperty name="rasterOp" value="maskPen"/>
    </inkml:brush>
  </inkml:definitions>
  <inkml:trace contextRef="#ctx0" brushRef="#br0">336 82,'-29'-5,"-2"4,28-9,-10 10,3-5,-1 5,-4 5,5 0,0 6,-5 3,-1-3,0 9,2-4,3 4,2-4,-2 3,6-8,0 8,5-3,0 0,0 3,0-7,0 2,0-3,0-2,5 2,-5-1,9 1,2-2,5 2,0-6,7 4,-6-3,8 0,-5-2,0 1,1-4,-1 3,0-4,1 0,-1 0,5 0,-3 0,3 0,-5 0,0-4,0-2,1 1,-1 0,1 1,-6 2,1-2,-7-1,6 4,-3-8,2-1,-4-2,1-2,-1 3,0 2,-5 3,4-3,-3-1,0-2,-2-3,-4 6,5-2,-4-3,4 7,-10-11,-1 11,-4-8,0 5,0 0,-5 0,4 0,-4-5,1 3,-2-2,0 3,-8 2,7-2,-8 1,5 4,0-3,-1 8,1-3,-1 4,1 0,0 0,-1 0,1 4,-1-3,1 8,0-3,-1-1,6 5,0-9,0 8,4-8,-4 8,1-7,3 7,-4-4,5 5,-1-4,2-2,-2 1,1 1,4 4,-3 0,4 0,-6 0,6 0,-4 1,3-1,0 0,-3 0,8 0,-8 1,8-2,-8 2,8-1,-4 0,5 5,-4-9,3 13,-4-13,5 14,0-4,0 0,0 3,0-4,0 1,0-1,0-5,0 0,5 1,-4-2,8 2,1-6,1 0,4-1,-5-2,0 2,5-4,-3 0,2 0,1 0,1 0,4 0,5-4,-4 2,4-7,0 9,-4-10,4 4,0-3,-3-2,3 6,-5-4,0 3,1-4,-1 0,0-5,0 4,1-4,-5 5,3 4,-7-3,6 8,-6-8,7 8,-7-3,2-1,-4 3,5-2,-4-1,4 5,-5-9,5 7,-4-7,4 8,-5-8,1 8,-2-8,2 8,-1-8,0 7,0-7,0 8,-4-12,3 6,-3-3,-1-4,0 7,-5-7,0 4,0-1,0-3,-5 3,4 0,-8-3,3 8,1-4,-9-4,8 8,-9-10,0 7,4-2,-4 6,1-4,-2 3,-5-4,1-1,0 6,-5-4,3 8,-7-8,7 8,-3-4,9 5,2 0,3 0,2 0,-2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6:52.601"/>
    </inkml:context>
    <inkml:brush xml:id="br0">
      <inkml:brushProperty name="width" value="0.08571" units="cm"/>
      <inkml:brushProperty name="height" value="0.08571" units="cm"/>
      <inkml:brushProperty name="color" value="#E71224"/>
    </inkml:brush>
  </inkml:definitions>
  <inkml:trace contextRef="#ctx0" brushRef="#br0">163 199 7395,'-7'-5'69,"2"0"87,0 1 1,-2 1 151,4-3-166,-5 3 1,3-2 27,-1 1-28,-4 3 1,8-3-12,-5 4 133,5 4-346,-7 2 53,8 8 1,-3 1 11,4 2 1,0-2-63,0-5 118,4 5 1,2-4 0,3 3-14,-3 2 0,7-5 20,-3 3 1,3-7-89,-3 0 1,0-3 85,0 2 0,0-3-45,1 0 0,2 1 34,1 0 0,-1-1-39,-3-3 0,-3 0 52,0 0 1,-1-3-3,5-1 0,-4-3-23,0 0 0,-4-2 5,3-2 1,-3-2-17,1-1 0,0 0 22,-1 5 0,1-3 109,-4-1 1,0 1-107,0-1 1,-4 2 216,1 0-176,-5 1 0,3 0 75,-6 0 0,1 1-62,-1 2-10,2-2-21,-2 8 1,1-7-93,0 5 1,-4-2 114,1 1 1,-1 4-113,4-4 0,0 3 63,0 1-77,0 0 1,-1 1 50,2 3 0,3 1-10,3 5 0,-2 0-89,1 1 1,1 2 97,3 1 1,0 3-45,0-4 1,1 4 29,3-4 0,1 5-6,6-5 1,-2 1 3,2-4 1,-1 3 6,0-4 1,1 4-3,3-6 0,-3-2 2,3-2 1,-2-2-24,2-1 1,-3 0 11,3 0 22,-3-4 1,-1-3-16,1-7 0,-2 3 30,-3-3-27,4-1 0,-8 3 1,3-3 12,-1 1 1,0 2 29,-4-1 1,0-2 87,0 1 0,-1 1-7,-2 3 1,1 0-92,-5-1 1,0 1 107,-4 0 0,2 1-80,-2 2 1,1 2 21,-1 1 1,2 3-6,-2-3 1,1 4-84,0 0 0,-1 0 37,-3 0 0,4 4-84,0 3 1,0-2-6,3 2 0,-2 0 82,-1 3 1,3 2-91,0 1 1,5-2 69,-2 3 0,4 1-199,0-2-17,0 5 194,0-2 1,4 1-54,3 0 1,2-5 29,1 2 1,3-3-3,1 0 1,3-2 15,-4-2 1,5-3-13,-5-4 0,5 0 48,-1 0 0,-2-1-39,-1-2 1,0-3 22,-1-4 1,1-1-18,-3 1 0,-2 0 52,-3 0 1,3-4-24,-2 1 0,-2-2 5,-2 1 1,-2 3 13,-1-3 1,0 0 5,0 0 1,0 0 91,0 0 0,-1 3-69,-2-3 1,-2 3 87,-2 1 0,-2 0-103,3-1 1,-3 6 88,-2 1-58,1 3-16,0 1 1,0 0-4,-1 0 0,2 1-96,2 3 1,-2 1 95,3 6 0,-2 0-151,1 3 0,-1-2 71,5 5 1,-4-1-52,3 1 0,1 2 36,3-2 0,0-1-35,0 0 1,0-2 53,0 3 0,3-5-4,1 2 0,4-3-6,-2 0 1,1-6 5,-1-1 0,1 0-14,3-1 0,1 1 17,-2-4 1,2-4 119,-1-3-117,0-2 6,0-2 1,-3-2 77,0-1 1,-1-3-43,0 4 1,2-2 4,-4 1 0,-1 3 24,-3-3 1,0 3-37,0 1 0,0 0 112,0 0 0,0 3-59,0 0 1,-5 2 77,-1-2-110,-4-2 6,5 7 1,-4-2-57,2 4 0,-2 0 25,-1 0 0,-4 0-74,0 0 0,1 4-40,3 3 69,-1 2 0,2 5 1,-2 1-30,1 0 1,4-2 51,-1 1 0,5 0-177,-2-1 95,3 1-183,1-3 202,0-2 0,1-2-14,3-5 1,-2-2 149,5-2 0,-4-1-113,3-4 0,-2-3 172,3-4-142,-5-4 1,6 2 0,-4-4-16,-2 0 0,-2 3 18,0 0 1,0 4 66,0-5 0,0 6 95,0-1 1,-4 1-90,-3 2 0,-2 1 80,-1 2 0,0 2-107,0 1 0,0 3 43,0-3 1,1 4-23,2 4 0,-2 1-96,2 6 0,-1 3 98,1-1 1,-1 5-85,5-1 0,-4-1-53,4 1 1,0-4 57,3 4 0,0-4-37,0 0 0,0-2 49,0 0 1,0-4-59,0-1 26,0-3-7,0 1 5,4-4 64,-3 0 0,5 0 18,-3 0 166,-2 0 149,4-4-262,-10-2 1,-1-3 103,-3 2-8,-7-2-125,5 8 1,-3-7 5,3 5 1,2-1 93,-2 4-193,1 0 0,-1-3 104,2-1-45,3 1-167,-3 3 187,8 0-135,-4 0 1,5 5 57,0 1 0,1 2-31,3-1 1,1 2 52,6-2 0,0 2 15,3 1 1,-2 0-28,5 1 0,-5-5 4,2 1 0,1-4 2,-2-1 0,2 3 1,-2-1 0,-5-1 35,2-3 1,-5 0-31,2 0 300,-5 0-104,3 0 1,-17 0-116,-1 0 1,-4 0-40,3 0 0,2 0-59,-5 0 0,4 0 83,-5 0 1,6 0-68,-2 0 0,3 4 60,0-1-156,6 0 89,-4-3-6,8 0-249,-4 0 222,5 5 1,5 0 55,1 6 0,3-4-8,2-1 0,-1-3 41,1 4 0,2-5-54,1 2 1,2-3 22,-2-1 0,3 0-16,-3 0 0,0-1 51,0-3 0,-2-1-45,5-5 0,-5 3-12,2 0 35,-3 0-28,0-3 133,-6 0-125,4 5 301,-7 0-227,2 5 1,-5 0-27,-2 0-91,1 0 24,-7 5 1,7-1-55,-5 3 1,5-2 29,-1-1-165,1-3 161,2 8-225,0-8 192,0 4 113,0-5-72,0 0 73,0-5 1,0-1-61,0-4 1,0 0 113,0 0 0,0-1-101,0-3 0,4 3 129,-1-3 1,1 1-61,-4 0 1,0 2 142,0-3-123,0 3 52,0 1 1,-2 4-49,-1 3 1,1-2-27,-5 2 1,3 1-57,-2 5 1,3-1 58,-4 5 1,3 1-179,-3 5 1,4 2 100,-4 2 1,5 2-60,-1-2 1,2 1 42,1 0 0,0-3-104,0-1 89,0-3 16,0 4 57,4-5-32,2-5 0,4-1 27,0-8 1,-3-2-20,-1-8 0,0 2 148,1-5 18,2 0-151,-8-3 1,7-1 15,-5 1 1,1 3 95,-4 0 1,0 1-93,0-1 1,0 2 125,0 5 0,0 0-109,0 0 0,-1 4 233,-2 3-153,1 2-116,-7 1 1,4 1 4,-6 2 0,4 3-99,1 4 0,3 5-30,-4 2 1,5 1 80,-2-1 1,3 2-71,1-2 1,0 1 49,0-1 1,0 1 48,0-4 1,0-1-35,0-3 0,1-1 44,3-2 1,-2-2-31,5-5 1,-4 0 12,3 0 0,0-1 29,1-3 0,1-1 3,-4-6 0,2-3 30,-3-4 1,4 0-52,-3-3 0,-1 1 35,-3 0 1,0 2-30,0 2 0,0 0 104,0-1 1,-1-1-58,-3 4 0,2 1 117,-5 2-141,0 1 1,-2 4-1,-2-1 37,1 3 0,0 1-51,0 3 0,0 1 33,0 3 1,3 1-109,0 5 0,0 2 95,-3 1 0,3 3-110,1 4 1,2 1 46,-3-1 1,5-1-66,-1-2 1,1 2 43,2-2 0,0-2-7,0-1-35,0-3 31,5-1 36,1-4 1,1-2-5,-1-4 1,-2-4 129,2-3 0,-3-2-71,0-2 0,-2 0 55,-1-3 1,0 3 50,0-2 0,0-2-81,0 2 1,-1-2 15,-2 1 1,0 3-21,-3-2 0,-1-2-17,-3 1 1,-1 1 19,2 3 1,2-4-101,0 1 68,0-1 0,1 7 0,2 1 2,-1 2 1,4-1 62,-2 2-57,2 1 0,1 0-138,0 4 0,0 5 81,0 2 1,0 3-5,0 1 1,3 0 34,1 4 0,3-1-87,0 1 0,-1 2 57,1-2 0,0-1-1,2 1 0,2-5-12,-1 1 1,-3-1-3,-1-2 1,0 0-2,1 1 0,2-6-7,-2-1 48,-3-4-53,5 0 87,-8 0 0,4-4-59,-5-3 1,0-2 177,0-1 0,0-3 10,0-1 1,0-4-134,0 1 0,0-2 4,0-2 0,0 5 9,0-2 1,0 2-12,0 0 0,0-2 9,0 4 1,0 1 2,0 2 29,0 1-42,0 4 1,0 1 28,0 1 6,0 3-126,0 6 0,3 2 56,1 11 1,-1-4-66,-3 6 0,0-1 45,0 5 0,0-3-64,0-1 0,1 1 67,2-1 0,-1-4-28,1-2-3,-2-3 1,2-4-11,1-1 32,4-3 5,-2-3 0,3-6 154,-2-4 1,2-5-43,-2-2 0,-2 1 12,1-1 1,1 2-68,-1-3 0,4 0 4,-4 0 0,-1 4 30,2 0 0,-3-1-23,3 2 0,-5 3-9,1 3 1,-1 1 37,2-1 21,-3 3-44,3 4 28,-4 0 0,0 1-5,0 2-201,-4 3 74,3 4 1,-7 1-14,5 3 0,-4-1 51,3 3 1,-3-2-1,5 3 1,-5-3-2,3 3 1,-3-5-16,4 2 1,-1-3 2,0-1 1,3 0 57,-3 1-99,4-6 6,0-1 202,4-4-144,1 0 0,6 0 97,-1-4 0,0-1-85,0-1 1,1-3 10,-2 2 1,2-2-3,-1-1 0,0 3-29,0 0 0,-3 2-1,0-2 9,0-2 0,2 7-43,-2-5 51,-3 5-6,-4-3 339,0 5-265,0 0 0,-4 0-59,-3 0 0,1 3 9,-1 1 1,0 3-36,-3-4 0,0 5-7,0-1 0,3 2-16,0 1 1,2 0 22,-2 0 0,-1 0-30,5 1 1,-2-5 2,2 1-60,2 0 90,-4 3 0,8-4-96,1 1 93,4-5-2,-2 8 37,3-9 0,2 4-33,-1-5 0,-3 0-49,-1 0 46,1 0 1,2-2 32,-2-1-32,-2 2 68,-1-4 17,-3 5 185,4 0-218,-5 0 1,-1 0-14,-3 0 1,2 4 37,-5-1 11,5 1-28,-7 0-7,3-3 0,-1 3-95,1-4 35,3 0-133,-1 5 57,4-3 0,0 3 95,0-1 1,3-2-33,1 5-14,4-5 6,-3 7-19,5-8 14,1 8 8,-1-8 12,-4 4 236,-2-5-149,-4 0 3,0 0 1,-4 0-43,-3 0 1,-2 0 8,-2 0 1,1 0-32,0 0 1,0 3-21,0 1 1,-1-1-9,2-3 1,2 3-102,0 0 1,3 1 7,-3-4-773,5 0 345,-2 0 559,4 0 0,0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5:57.218"/>
    </inkml:context>
    <inkml:brush xml:id="br0">
      <inkml:brushProperty name="width" value="0.08571" units="cm"/>
      <inkml:brushProperty name="height" value="0.08571" units="cm"/>
    </inkml:brush>
  </inkml:definitions>
  <inkml:trace contextRef="#ctx0" brushRef="#br0">87 433 7569,'-6'1'-30,"0"3"1,-1-4 3,-2 3 23,3-1 1,-2-1-48,1 2 1,2-2 85,-2 2 1,4 2-100,-3 2 0,4-2 106,-2 2 0,1-1-14,-1 3 1,1 1 86,3 0-62,0 0 1,0-1 18,0 1 0,1 0-32,2-1 1,0 5-1,2 2 1,-1 2 22,2 1 0,1 1-87,3-1 0,0 0 83,3 0 0,-1-3-24,4 0 0,-5-1 8,2 1 1,1-3-1,-1-6 0,4 0-55,-1-4 1,-1 0 47,1-3 0,-1 0 1,1 0 1,2-5 8,-2-5 0,-1 0-79,1-7 1,-5 5 60,2-4 0,1 1-2,-5-1 1,2-2 48,-4 1 1,-2 0-49,-3 2 0,-1-2-1,-1 4 1,0-3 17,0 3 0,-1-4-41,-1 1 0,-4 2 31,-3 1 1,-1-1-85,0 2 1,-4-1 46,-2 3 0,-1-2-7,1 3 0,-2-3-36,2 6 1,-2-3 46,-1-1 1,-1 5-79,1 2 0,3 1 69,0 2 1,1 0-101,-1 0 1,1 0 87,3 0 1,1 0-40,-2 0 0,3 4-9,0-1 0,3 3-85,1-2 1,4 0-384,-2-1 136,4 3 45,0 3 0,0 1 98,4 0 0,1-5 256,5 2 0,3 0 0,3 2 0</inkml:trace>
  <inkml:trace contextRef="#ctx0" brushRef="#br0" timeOffset="276">337 606 7878,'10'0'115,"0"0"1,-1-1-48,0-2 1,1 2-236,-1-2 1,1 1 88,0 2 0,0-3-221,-1 0 1,2 0 10,1 3 1,0 0 287,0 0 0,3 0 0,0 0 0</inkml:trace>
  <inkml:trace contextRef="#ctx0" brushRef="#br0" timeOffset="852">673 433 7569,'0'-5'0,"-3"0"-85,0 1 0,-4 2-107,4-4 1,-3 2 234,3-2 117,-5 4-23,3-3-75,-5 5 1,2 2 0,1 1 0,0 2-2,4 5 1,-4 0 25,4-1-38,0 5 0,0 0-25,0 2 1,-1 2 36,4-2 1,0 5-88,0 2 1,4-1 81,-1-3 1,4 2-65,0 1 1,1-5 45,2 2 0,2-2-93,1 3 0,4-2-2,-1-2 1,6 1 73,0-4 1,4 1-40,-4-4 1,8 2 25,-1-5 1,-1-4-85,-3 1 0,-2-3 70,2-1 1,-3-5-72,0 0 0,-2-9 59,-1-2 1,0-3-25,-4-3 1,-2 0 37,-6-3 1,0 3-20,-4-4 0,1 5 27,-4-2 1,-4 3-26,-3 1 1,-3 0 102,-3-1 1,0 2-89,-3 2 0,-6-2 109,3 2 1,-2 2-81,2 1 0,-4 3-8,1 0 0,-4 2-11,4 1 0,-4 2-2,4 5 1,0 0-177,6 0 1,-2 5 57,2 2 1,3 1-38,4 2 0,0-4-40,6 0-362,-4 1 559,5 3 0,-2-1 0,4 1 0</inkml:trace>
  <inkml:trace contextRef="#ctx0" brushRef="#br0" timeOffset="1228">1096 500 7569,'-6'0'-858,"2"-4"889,0 3 1,3-4 370,-2 2-167,2 1-24,1-2 1,0 3 50,0-2-41,4 2 1,2-5-21,7 4 0,-1 0 9,4-1 0,0-2-139,3 3 0,4-3 93,4 2 1,5 1-145,2-5 0,4 4 76,0-3 1,1 0-369,-1-4 0,1 0 142,3 0 1,-3 1-425,-1-1 0,0 1 57,-6 0 497,0-1 0,-4 0 0,1 1 0</inkml:trace>
  <inkml:trace contextRef="#ctx0" brushRef="#br0" timeOffset="1670">136 433 7569,'0'5'-167,"0"0"193,0-5 95,0 0 12,4-5 0,-1 0-148,7-4 1,-3-2 1,6-2 1,3-5 145,3-4 0,5-6-178,8-1 0,7-8 49,6-4 0,-20 18 0,2 1-920,1 1 1,2 0 915,-2-2 0,1 0 0,4 2 0,0-1 0,31-26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22T21:54:43.151"/>
    </inkml:context>
    <inkml:brush xml:id="br0">
      <inkml:brushProperty name="width" value="0.08571" units="cm"/>
      <inkml:brushProperty name="height" value="0.08571" units="cm"/>
    </inkml:brush>
  </inkml:definitions>
  <inkml:trace contextRef="#ctx0" brushRef="#br0">0 198 7569,'0'-6'-744,"0"1"928,0 5 1021,0 0-1054,0 5-4,0-4 46,0 9-20,5-9-74,-4 9 1,6-5 94,-4 2-178,-2 2 0,8-2 100,-6 4 0,2-4 11,-1 1 1,-2-5-119,1 5 152,3-6-239,0 8 125,5-4 31,0 5-26,0-5 1,-3 2-9,-2-4 0,-2 0-3,4-4 1,-5 0-4,5 0 1,-4 0-43,3 0 1,-4 3 80,5 1-70,-1 0 1,4-4 30,0 0 0,-4 0-83,1 0 0,-5 4 75,5-1 1,-4 1 58,2-4 0,-2 0-65,4 0 0,-5 0 58,5 0 1,-5 0-62,5 0 0,-5 0 7,4 0 0,-3 0-21,4 0 71,-6 0-172,8 0 152,-4 0-74,5 0 1,-4-1 34,1-3-14,-6 2 12,8-2 1,-8 0 28,5 0-48,-4 1 1,3 3 28,-3 0-27,-1-5 1,4 4 28,-2-3-18,-3-2 2,4 5-11,0-9 0,-4 8 3,2-6 0,0 6 4,1-2-10,-3-2 7,4 5 1,-4-8-15,3 6 1,-3-3 16,3 3-12,-4 2 1,2-8 4,2 5 0,-3 0-14,3 0 38,-3 2-23,-1-7 4,5 3 0,-4-2-2,2 2 41,-1 3-35,-2-7-8,0 4 0,0-2 4,0 1 0,4 4-99,-1-5 9,1 6 76,-4-3-39,0 0 35,0 4 1,0-5 20,0 2-37,0 3 55,0-4-37,0 0 0,0 3 38,0-6-38,0 6 1,0-4-6,0 2-103,0 3 110,0-9 0,0 8-57,0-6 34,-5 6 11,3-7 1,-6 6-92,4-5-138,1 6 103,-2-8 1,2 9-24,-4-2-418,5-4 353,-8 6 0,5-5-441,-2 2 383,-3 3 1,5-5-61,-3 2 1,-1 3-37,2-2 0,0 0 387,0-1 0,5 3 0,-3-4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18C99-CB46-B04D-B8A8-68C9E41934EF}"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7C4A3-ED83-1747-BF0D-21535B635744}" type="slidenum">
              <a:rPr lang="en-US" smtClean="0"/>
              <a:t>‹#›</a:t>
            </a:fld>
            <a:endParaRPr lang="en-US"/>
          </a:p>
        </p:txBody>
      </p:sp>
    </p:spTree>
    <p:extLst>
      <p:ext uri="{BB962C8B-B14F-4D97-AF65-F5344CB8AC3E}">
        <p14:creationId xmlns:p14="http://schemas.microsoft.com/office/powerpoint/2010/main" val="132933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cholar.google.it/citations?user=KOZSrE8AAAAJ&amp;hl=it&amp;oi=sra" TargetMode="External"/><Relationship Id="rId2" Type="http://schemas.openxmlformats.org/officeDocument/2006/relationships/slide" Target="../slides/slide92.xml"/><Relationship Id="rId1" Type="http://schemas.openxmlformats.org/officeDocument/2006/relationships/notesMaster" Target="../notesMasters/notesMaster1.xml"/><Relationship Id="rId5" Type="http://schemas.openxmlformats.org/officeDocument/2006/relationships/hyperlink" Target="https://scholar.google.it/citations?user=2aMqJTgAAAAJ&amp;hl=it&amp;oi=sra" TargetMode="External"/><Relationship Id="rId4" Type="http://schemas.openxmlformats.org/officeDocument/2006/relationships/hyperlink" Target="https://scholar.google.it/citations?user=8oa9sL0AAAAJ&amp;hl=it&amp;oi=sra"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15</a:t>
            </a:fld>
            <a:endParaRPr lang="en-US"/>
          </a:p>
        </p:txBody>
      </p:sp>
    </p:spTree>
    <p:extLst>
      <p:ext uri="{BB962C8B-B14F-4D97-AF65-F5344CB8AC3E}">
        <p14:creationId xmlns:p14="http://schemas.microsoft.com/office/powerpoint/2010/main" val="4132506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rgbClr val="0070C0"/>
                </a:solidFill>
              </a:rPr>
              <a:t>TODO: remove the green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rgbClr val="0070C0"/>
                </a:solidFill>
              </a:rPr>
              <a:t>Discuss that we’re not </a:t>
            </a:r>
            <a:r>
              <a:rPr lang="en-US" sz="1200" b="0" baseline="0" dirty="0" err="1">
                <a:solidFill>
                  <a:srgbClr val="0070C0"/>
                </a:solidFill>
              </a:rPr>
              <a:t>explicitely</a:t>
            </a:r>
            <a:r>
              <a:rPr lang="en-US" sz="1200" b="0" baseline="0" dirty="0">
                <a:solidFill>
                  <a:srgbClr val="0070C0"/>
                </a:solidFill>
              </a:rPr>
              <a:t> “adding a layer”, but rather changing the </a:t>
            </a:r>
            <a:r>
              <a:rPr lang="en-US" sz="1200" b="0" baseline="0" dirty="0" err="1">
                <a:solidFill>
                  <a:srgbClr val="0070C0"/>
                </a:solidFill>
              </a:rPr>
              <a:t>pks</a:t>
            </a:r>
            <a:r>
              <a:rPr lang="en-US" sz="1200" b="0" baseline="0" dirty="0">
                <a:solidFill>
                  <a:srgbClr val="0070C0"/>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rgbClr val="0070C0"/>
                </a:solidFill>
              </a:rPr>
              <a:t>CT looks the same after this op: same as encrypting under fresh pk.</a:t>
            </a:r>
          </a:p>
        </p:txBody>
      </p:sp>
      <p:sp>
        <p:nvSpPr>
          <p:cNvPr id="4" name="Slide Number Placeholder 3"/>
          <p:cNvSpPr>
            <a:spLocks noGrp="1"/>
          </p:cNvSpPr>
          <p:nvPr>
            <p:ph type="sldNum" sz="quarter" idx="10"/>
          </p:nvPr>
        </p:nvSpPr>
        <p:spPr/>
        <p:txBody>
          <a:bodyPr/>
          <a:lstStyle/>
          <a:p>
            <a:fld id="{5B53C991-37F0-4EFC-850D-7AE1C9B77B87}" type="slidenum">
              <a:rPr lang="he-IL" smtClean="0"/>
              <a:pPr/>
              <a:t>34</a:t>
            </a:fld>
            <a:endParaRPr lang="he-IL"/>
          </a:p>
        </p:txBody>
      </p:sp>
    </p:spTree>
    <p:extLst>
      <p:ext uri="{BB962C8B-B14F-4D97-AF65-F5344CB8AC3E}">
        <p14:creationId xmlns:p14="http://schemas.microsoft.com/office/powerpoint/2010/main" val="3366365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flesh this out</a:t>
            </a:r>
          </a:p>
        </p:txBody>
      </p:sp>
      <p:sp>
        <p:nvSpPr>
          <p:cNvPr id="4" name="Slide Number Placeholder 3"/>
          <p:cNvSpPr>
            <a:spLocks noGrp="1"/>
          </p:cNvSpPr>
          <p:nvPr>
            <p:ph type="sldNum" sz="quarter" idx="5"/>
          </p:nvPr>
        </p:nvSpPr>
        <p:spPr/>
        <p:txBody>
          <a:bodyPr/>
          <a:lstStyle/>
          <a:p>
            <a:fld id="{72A7C4A3-ED83-1747-BF0D-21535B635744}" type="slidenum">
              <a:rPr lang="en-US" smtClean="0"/>
              <a:t>36</a:t>
            </a:fld>
            <a:endParaRPr lang="en-US"/>
          </a:p>
        </p:txBody>
      </p:sp>
    </p:spTree>
    <p:extLst>
      <p:ext uri="{BB962C8B-B14F-4D97-AF65-F5344CB8AC3E}">
        <p14:creationId xmlns:p14="http://schemas.microsoft.com/office/powerpoint/2010/main" val="421319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flesh this out</a:t>
            </a:r>
          </a:p>
        </p:txBody>
      </p:sp>
      <p:sp>
        <p:nvSpPr>
          <p:cNvPr id="4" name="Slide Number Placeholder 3"/>
          <p:cNvSpPr>
            <a:spLocks noGrp="1"/>
          </p:cNvSpPr>
          <p:nvPr>
            <p:ph type="sldNum" sz="quarter" idx="5"/>
          </p:nvPr>
        </p:nvSpPr>
        <p:spPr/>
        <p:txBody>
          <a:bodyPr/>
          <a:lstStyle/>
          <a:p>
            <a:fld id="{72A7C4A3-ED83-1747-BF0D-21535B635744}" type="slidenum">
              <a:rPr lang="en-US" smtClean="0"/>
              <a:t>37</a:t>
            </a:fld>
            <a:endParaRPr lang="en-US"/>
          </a:p>
        </p:txBody>
      </p:sp>
    </p:spTree>
    <p:extLst>
      <p:ext uri="{BB962C8B-B14F-4D97-AF65-F5344CB8AC3E}">
        <p14:creationId xmlns:p14="http://schemas.microsoft.com/office/powerpoint/2010/main" val="2040462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48</a:t>
            </a:fld>
            <a:endParaRPr lang="en-US"/>
          </a:p>
        </p:txBody>
      </p:sp>
    </p:spTree>
    <p:extLst>
      <p:ext uri="{BB962C8B-B14F-4D97-AF65-F5344CB8AC3E}">
        <p14:creationId xmlns:p14="http://schemas.microsoft.com/office/powerpoint/2010/main" val="3037775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Useful for quickly checking membership/etc... Check against a hashed version of data</a:t>
            </a:r>
          </a:p>
        </p:txBody>
      </p:sp>
      <p:sp>
        <p:nvSpPr>
          <p:cNvPr id="4" name="Slide Number Placeholder 3"/>
          <p:cNvSpPr>
            <a:spLocks noGrp="1"/>
          </p:cNvSpPr>
          <p:nvPr>
            <p:ph type="sldNum" sz="quarter" idx="5"/>
          </p:nvPr>
        </p:nvSpPr>
        <p:spPr/>
        <p:txBody>
          <a:bodyPr/>
          <a:lstStyle/>
          <a:p>
            <a:fld id="{4FC44541-19AE-1A40-A625-44E14F0638E5}" type="slidenum">
              <a:rPr lang="en-US" smtClean="0"/>
              <a:t>50</a:t>
            </a:fld>
            <a:endParaRPr lang="en-US"/>
          </a:p>
        </p:txBody>
      </p:sp>
    </p:spTree>
    <p:extLst>
      <p:ext uri="{BB962C8B-B14F-4D97-AF65-F5344CB8AC3E}">
        <p14:creationId xmlns:p14="http://schemas.microsoft.com/office/powerpoint/2010/main" val="909040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is a gap between close and far here.</a:t>
            </a:r>
          </a:p>
          <a:p>
            <a:r>
              <a:rPr lang="en-US" dirty="0"/>
              <a:t>R versus </a:t>
            </a:r>
            <a:r>
              <a:rPr lang="en-US" dirty="0" err="1"/>
              <a:t>cR.</a:t>
            </a:r>
            <a:endParaRPr lang="en-US" dirty="0"/>
          </a:p>
          <a:p>
            <a:endParaRPr lang="en-US" dirty="0"/>
          </a:p>
          <a:p>
            <a:r>
              <a:rPr lang="en-US" dirty="0"/>
              <a:t>*In fact, all known LSH’s are completely broken.*</a:t>
            </a:r>
          </a:p>
        </p:txBody>
      </p:sp>
      <p:sp>
        <p:nvSpPr>
          <p:cNvPr id="4" name="Slide Number Placeholder 3"/>
          <p:cNvSpPr>
            <a:spLocks noGrp="1"/>
          </p:cNvSpPr>
          <p:nvPr>
            <p:ph type="sldNum" sz="quarter" idx="5"/>
          </p:nvPr>
        </p:nvSpPr>
        <p:spPr/>
        <p:txBody>
          <a:bodyPr/>
          <a:lstStyle/>
          <a:p>
            <a:fld id="{4FC44541-19AE-1A40-A625-44E14F0638E5}" type="slidenum">
              <a:rPr lang="en-US" smtClean="0"/>
              <a:t>51</a:t>
            </a:fld>
            <a:endParaRPr lang="en-US"/>
          </a:p>
        </p:txBody>
      </p:sp>
    </p:spTree>
    <p:extLst>
      <p:ext uri="{BB962C8B-B14F-4D97-AF65-F5344CB8AC3E}">
        <p14:creationId xmlns:p14="http://schemas.microsoft.com/office/powerpoint/2010/main" val="2809268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44541-19AE-1A40-A625-44E14F0638E5}" type="slidenum">
              <a:rPr lang="en-US" smtClean="0"/>
              <a:t>52</a:t>
            </a:fld>
            <a:endParaRPr lang="en-US"/>
          </a:p>
        </p:txBody>
      </p:sp>
    </p:spTree>
    <p:extLst>
      <p:ext uri="{BB962C8B-B14F-4D97-AF65-F5344CB8AC3E}">
        <p14:creationId xmlns:p14="http://schemas.microsoft.com/office/powerpoint/2010/main" val="1999471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44541-19AE-1A40-A625-44E14F0638E5}" type="slidenum">
              <a:rPr lang="en-US" smtClean="0"/>
              <a:t>53</a:t>
            </a:fld>
            <a:endParaRPr lang="en-US"/>
          </a:p>
        </p:txBody>
      </p:sp>
    </p:spTree>
    <p:extLst>
      <p:ext uri="{BB962C8B-B14F-4D97-AF65-F5344CB8AC3E}">
        <p14:creationId xmlns:p14="http://schemas.microsoft.com/office/powerpoint/2010/main" val="4186509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Legal forensic discovery: </a:t>
            </a:r>
            <a:r>
              <a:rPr lang="en-US" sz="1200" b="0" i="0" kern="1200" dirty="0">
                <a:solidFill>
                  <a:schemeClr val="tx1"/>
                </a:solidFill>
                <a:effectLst/>
                <a:latin typeface="+mn-lt"/>
                <a:ea typeface="+mn-ea"/>
                <a:cs typeface="+mn-cs"/>
              </a:rPr>
              <a:t>correctly approximating similarity between documents so as to discover important evidence that can strengthen their case, while the defending company might prefer to masquerade evidence by causing mis-approximation</a:t>
            </a:r>
          </a:p>
          <a:p>
            <a:r>
              <a:rPr lang="en-US" sz="1200" b="0" i="0" kern="1200" dirty="0">
                <a:solidFill>
                  <a:schemeClr val="tx1"/>
                </a:solidFill>
                <a:effectLst/>
                <a:latin typeface="+mn-lt"/>
                <a:ea typeface="+mn-ea"/>
                <a:cs typeface="+mn-cs"/>
              </a:rPr>
              <a:t>$9.9 billion dollar industry, apparently</a:t>
            </a:r>
          </a:p>
          <a:p>
            <a:r>
              <a:rPr lang="en-US" sz="1200" b="0" i="0" kern="1200" dirty="0">
                <a:solidFill>
                  <a:schemeClr val="tx1"/>
                </a:solidFill>
                <a:effectLst/>
                <a:latin typeface="+mn-lt"/>
                <a:ea typeface="+mn-ea"/>
                <a:cs typeface="+mn-cs"/>
              </a:rPr>
              <a:t>Deloitte, “GCC eDiscovery survey, How ready are you?” https:</a:t>
            </a:r>
          </a:p>
          <a:p>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tinyurl.com</a:t>
            </a:r>
            <a:r>
              <a:rPr lang="en-US" sz="1200" b="0" i="0" kern="1200" dirty="0">
                <a:solidFill>
                  <a:schemeClr val="tx1"/>
                </a:solidFill>
                <a:effectLst/>
                <a:latin typeface="+mn-lt"/>
                <a:ea typeface="+mn-ea"/>
                <a:cs typeface="+mn-cs"/>
              </a:rPr>
              <a:t>/jp2qwey, 2015</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6619F59-8B40-0643-A9F7-C544B0BAAC12}" type="slidenum">
              <a:rPr lang="en-US" smtClean="0"/>
              <a:t>54</a:t>
            </a:fld>
            <a:endParaRPr lang="en-US"/>
          </a:p>
        </p:txBody>
      </p:sp>
    </p:spTree>
    <p:extLst>
      <p:ext uri="{BB962C8B-B14F-4D97-AF65-F5344CB8AC3E}">
        <p14:creationId xmlns:p14="http://schemas.microsoft.com/office/powerpoint/2010/main" val="365995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Been a lot of ML stuff…</a:t>
            </a:r>
            <a:r>
              <a:rPr lang="en-US" sz="1200" kern="1200" dirty="0">
                <a:solidFill>
                  <a:schemeClr val="tx1"/>
                </a:solidFill>
                <a:effectLst/>
                <a:latin typeface="+mn-lt"/>
                <a:ea typeface="+mn-ea"/>
                <a:cs typeface="+mn-cs"/>
              </a:rPr>
              <a:t>wide range of recent attacks within machine learning in adversarial environments (e.g., [20, 17, 28, 26, 16])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Weaker adversary</a:t>
            </a:r>
          </a:p>
          <a:p>
            <a:endParaRPr lang="en-US" dirty="0"/>
          </a:p>
        </p:txBody>
      </p:sp>
      <p:sp>
        <p:nvSpPr>
          <p:cNvPr id="4" name="Slide Number Placeholder 3"/>
          <p:cNvSpPr>
            <a:spLocks noGrp="1"/>
          </p:cNvSpPr>
          <p:nvPr>
            <p:ph type="sldNum" sz="quarter" idx="5"/>
          </p:nvPr>
        </p:nvSpPr>
        <p:spPr/>
        <p:txBody>
          <a:bodyPr/>
          <a:lstStyle/>
          <a:p>
            <a:fld id="{4FC44541-19AE-1A40-A625-44E14F0638E5}" type="slidenum">
              <a:rPr lang="en-US" smtClean="0"/>
              <a:t>55</a:t>
            </a:fld>
            <a:endParaRPr lang="en-US"/>
          </a:p>
        </p:txBody>
      </p:sp>
    </p:spTree>
    <p:extLst>
      <p:ext uri="{BB962C8B-B14F-4D97-AF65-F5344CB8AC3E}">
        <p14:creationId xmlns:p14="http://schemas.microsoft.com/office/powerpoint/2010/main" val="238673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16</a:t>
            </a:fld>
            <a:endParaRPr lang="en-US"/>
          </a:p>
        </p:txBody>
      </p:sp>
    </p:spTree>
    <p:extLst>
      <p:ext uri="{BB962C8B-B14F-4D97-AF65-F5344CB8AC3E}">
        <p14:creationId xmlns:p14="http://schemas.microsoft.com/office/powerpoint/2010/main" val="1809183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44541-19AE-1A40-A625-44E14F0638E5}" type="slidenum">
              <a:rPr lang="en-US" smtClean="0"/>
              <a:t>59</a:t>
            </a:fld>
            <a:endParaRPr lang="en-US"/>
          </a:p>
        </p:txBody>
      </p:sp>
    </p:spTree>
    <p:extLst>
      <p:ext uri="{BB962C8B-B14F-4D97-AF65-F5344CB8AC3E}">
        <p14:creationId xmlns:p14="http://schemas.microsoft.com/office/powerpoint/2010/main" val="942753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would like to get PPH for properties other than equality, so…”</a:t>
            </a:r>
          </a:p>
          <a:p>
            <a:endParaRPr lang="en-US" dirty="0"/>
          </a:p>
        </p:txBody>
      </p:sp>
      <p:sp>
        <p:nvSpPr>
          <p:cNvPr id="4" name="Slide Number Placeholder 3"/>
          <p:cNvSpPr>
            <a:spLocks noGrp="1"/>
          </p:cNvSpPr>
          <p:nvPr>
            <p:ph type="sldNum" sz="quarter" idx="5"/>
          </p:nvPr>
        </p:nvSpPr>
        <p:spPr/>
        <p:txBody>
          <a:bodyPr/>
          <a:lstStyle/>
          <a:p>
            <a:fld id="{E6619F59-8B40-0643-A9F7-C544B0BAAC12}" type="slidenum">
              <a:rPr lang="en-US" smtClean="0"/>
              <a:t>60</a:t>
            </a:fld>
            <a:endParaRPr lang="en-US"/>
          </a:p>
        </p:txBody>
      </p:sp>
    </p:spTree>
    <p:extLst>
      <p:ext uri="{BB962C8B-B14F-4D97-AF65-F5344CB8AC3E}">
        <p14:creationId xmlns:p14="http://schemas.microsoft.com/office/powerpoint/2010/main" val="44185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focus on the gap-hamming predicate, which instead of just giving equal-or-not, can describe whether two inputs are close or far.</a:t>
            </a:r>
          </a:p>
          <a:p>
            <a:r>
              <a:rPr lang="en-US" dirty="0"/>
              <a:t>Ideally you want constant fraction for d…</a:t>
            </a:r>
          </a:p>
        </p:txBody>
      </p:sp>
      <p:sp>
        <p:nvSpPr>
          <p:cNvPr id="4" name="Slide Number Placeholder 3"/>
          <p:cNvSpPr>
            <a:spLocks noGrp="1"/>
          </p:cNvSpPr>
          <p:nvPr>
            <p:ph type="sldNum" sz="quarter" idx="5"/>
          </p:nvPr>
        </p:nvSpPr>
        <p:spPr/>
        <p:txBody>
          <a:bodyPr/>
          <a:lstStyle/>
          <a:p>
            <a:fld id="{4FC44541-19AE-1A40-A625-44E14F0638E5}" type="slidenum">
              <a:rPr lang="en-US" smtClean="0"/>
              <a:t>62</a:t>
            </a:fld>
            <a:endParaRPr lang="en-US"/>
          </a:p>
        </p:txBody>
      </p:sp>
    </p:spTree>
    <p:extLst>
      <p:ext uri="{BB962C8B-B14F-4D97-AF65-F5344CB8AC3E}">
        <p14:creationId xmlns:p14="http://schemas.microsoft.com/office/powerpoint/2010/main" val="1655641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LB in OWCC =&gt; LB for hash functions, BUT we need exact LBs</a:t>
            </a:r>
          </a:p>
          <a:p>
            <a:r>
              <a:rPr lang="en-US" dirty="0"/>
              <a:t>We show impossibility for a gap-hamming predicate with a relatively small gap – note that our constructions have a relatively large gap, and so gets around this LB.</a:t>
            </a:r>
          </a:p>
          <a:p>
            <a:r>
              <a:rPr lang="en-US" dirty="0"/>
              <a:t>…</a:t>
            </a:r>
          </a:p>
          <a:p>
            <a:r>
              <a:rPr lang="en-US" dirty="0"/>
              <a:t>Emphasize what </a:t>
            </a:r>
            <a:r>
              <a:rPr lang="en-US" b="1" dirty="0"/>
              <a:t>we </a:t>
            </a:r>
            <a:r>
              <a:rPr lang="en-US" dirty="0"/>
              <a:t>do</a:t>
            </a:r>
          </a:p>
          <a:p>
            <a:endParaRPr lang="en-US" dirty="0"/>
          </a:p>
          <a:p>
            <a:r>
              <a:rPr lang="en-US" dirty="0"/>
              <a:t>2 mins</a:t>
            </a:r>
          </a:p>
        </p:txBody>
      </p:sp>
      <p:sp>
        <p:nvSpPr>
          <p:cNvPr id="4" name="Slide Number Placeholder 3"/>
          <p:cNvSpPr>
            <a:spLocks noGrp="1"/>
          </p:cNvSpPr>
          <p:nvPr>
            <p:ph type="sldNum" sz="quarter" idx="5"/>
          </p:nvPr>
        </p:nvSpPr>
        <p:spPr/>
        <p:txBody>
          <a:bodyPr/>
          <a:lstStyle/>
          <a:p>
            <a:fld id="{4FC44541-19AE-1A40-A625-44E14F0638E5}" type="slidenum">
              <a:rPr lang="en-US" smtClean="0"/>
              <a:t>63</a:t>
            </a:fld>
            <a:endParaRPr lang="en-US"/>
          </a:p>
        </p:txBody>
      </p:sp>
    </p:spTree>
    <p:extLst>
      <p:ext uri="{BB962C8B-B14F-4D97-AF65-F5344CB8AC3E}">
        <p14:creationId xmlns:p14="http://schemas.microsoft.com/office/powerpoint/2010/main" val="3482251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19F59-8B40-0643-A9F7-C544B0BAAC12}" type="slidenum">
              <a:rPr lang="en-US" smtClean="0"/>
              <a:t>65</a:t>
            </a:fld>
            <a:endParaRPr lang="en-US"/>
          </a:p>
        </p:txBody>
      </p:sp>
    </p:spTree>
    <p:extLst>
      <p:ext uri="{BB962C8B-B14F-4D97-AF65-F5344CB8AC3E}">
        <p14:creationId xmlns:p14="http://schemas.microsoft.com/office/powerpoint/2010/main" val="1892660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68</a:t>
            </a:fld>
            <a:endParaRPr lang="en-US"/>
          </a:p>
        </p:txBody>
      </p:sp>
    </p:spTree>
    <p:extLst>
      <p:ext uri="{BB962C8B-B14F-4D97-AF65-F5344CB8AC3E}">
        <p14:creationId xmlns:p14="http://schemas.microsoft.com/office/powerpoint/2010/main" val="328275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19F59-8B40-0643-A9F7-C544B0BAAC12}" type="slidenum">
              <a:rPr lang="en-US" smtClean="0"/>
              <a:t>70</a:t>
            </a:fld>
            <a:endParaRPr lang="en-US"/>
          </a:p>
        </p:txBody>
      </p:sp>
    </p:spTree>
    <p:extLst>
      <p:ext uri="{BB962C8B-B14F-4D97-AF65-F5344CB8AC3E}">
        <p14:creationId xmlns:p14="http://schemas.microsoft.com/office/powerpoint/2010/main" val="3172073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later queries do NOT distinguish x and x’.. Just the one</a:t>
            </a:r>
          </a:p>
        </p:txBody>
      </p:sp>
      <p:sp>
        <p:nvSpPr>
          <p:cNvPr id="4" name="Slide Number Placeholder 3"/>
          <p:cNvSpPr>
            <a:spLocks noGrp="1"/>
          </p:cNvSpPr>
          <p:nvPr>
            <p:ph type="sldNum" sz="quarter" idx="5"/>
          </p:nvPr>
        </p:nvSpPr>
        <p:spPr/>
        <p:txBody>
          <a:bodyPr/>
          <a:lstStyle/>
          <a:p>
            <a:fld id="{E6619F59-8B40-0643-A9F7-C544B0BAAC12}" type="slidenum">
              <a:rPr lang="en-US" smtClean="0"/>
              <a:t>71</a:t>
            </a:fld>
            <a:endParaRPr lang="en-US"/>
          </a:p>
        </p:txBody>
      </p:sp>
    </p:spTree>
    <p:extLst>
      <p:ext uri="{BB962C8B-B14F-4D97-AF65-F5344CB8AC3E}">
        <p14:creationId xmlns:p14="http://schemas.microsoft.com/office/powerpoint/2010/main" val="1569104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try to extend beyond just equality!</a:t>
            </a:r>
          </a:p>
          <a:p>
            <a:r>
              <a:rPr lang="en-US" dirty="0"/>
              <a:t>In this work, we give constructions focused on gap hamming distance</a:t>
            </a:r>
          </a:p>
        </p:txBody>
      </p:sp>
      <p:sp>
        <p:nvSpPr>
          <p:cNvPr id="4" name="Slide Number Placeholder 3"/>
          <p:cNvSpPr>
            <a:spLocks noGrp="1"/>
          </p:cNvSpPr>
          <p:nvPr>
            <p:ph type="sldNum" sz="quarter" idx="5"/>
          </p:nvPr>
        </p:nvSpPr>
        <p:spPr/>
        <p:txBody>
          <a:bodyPr/>
          <a:lstStyle/>
          <a:p>
            <a:fld id="{4FC44541-19AE-1A40-A625-44E14F0638E5}" type="slidenum">
              <a:rPr lang="en-US" smtClean="0"/>
              <a:t>74</a:t>
            </a:fld>
            <a:endParaRPr lang="en-US"/>
          </a:p>
        </p:txBody>
      </p:sp>
    </p:spTree>
    <p:extLst>
      <p:ext uri="{BB962C8B-B14F-4D97-AF65-F5344CB8AC3E}">
        <p14:creationId xmlns:p14="http://schemas.microsoft.com/office/powerpoint/2010/main" val="214801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apply CRHF and finish construction!</a:t>
            </a:r>
          </a:p>
        </p:txBody>
      </p:sp>
      <p:sp>
        <p:nvSpPr>
          <p:cNvPr id="4" name="Slide Number Placeholder 3"/>
          <p:cNvSpPr>
            <a:spLocks noGrp="1"/>
          </p:cNvSpPr>
          <p:nvPr>
            <p:ph type="sldNum" sz="quarter" idx="5"/>
          </p:nvPr>
        </p:nvSpPr>
        <p:spPr/>
        <p:txBody>
          <a:bodyPr/>
          <a:lstStyle/>
          <a:p>
            <a:fld id="{4FC44541-19AE-1A40-A625-44E14F0638E5}" type="slidenum">
              <a:rPr lang="en-US" smtClean="0"/>
              <a:t>75</a:t>
            </a:fld>
            <a:endParaRPr lang="en-US"/>
          </a:p>
        </p:txBody>
      </p:sp>
    </p:spTree>
    <p:extLst>
      <p:ext uri="{BB962C8B-B14F-4D97-AF65-F5344CB8AC3E}">
        <p14:creationId xmlns:p14="http://schemas.microsoft.com/office/powerpoint/2010/main" val="181652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17</a:t>
            </a:fld>
            <a:endParaRPr lang="en-US"/>
          </a:p>
        </p:txBody>
      </p:sp>
    </p:spTree>
    <p:extLst>
      <p:ext uri="{BB962C8B-B14F-4D97-AF65-F5344CB8AC3E}">
        <p14:creationId xmlns:p14="http://schemas.microsoft.com/office/powerpoint/2010/main" val="1119056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apply CRHF and finish construction!</a:t>
            </a:r>
          </a:p>
        </p:txBody>
      </p:sp>
      <p:sp>
        <p:nvSpPr>
          <p:cNvPr id="4" name="Slide Number Placeholder 3"/>
          <p:cNvSpPr>
            <a:spLocks noGrp="1"/>
          </p:cNvSpPr>
          <p:nvPr>
            <p:ph type="sldNum" sz="quarter" idx="5"/>
          </p:nvPr>
        </p:nvSpPr>
        <p:spPr/>
        <p:txBody>
          <a:bodyPr/>
          <a:lstStyle/>
          <a:p>
            <a:fld id="{4FC44541-19AE-1A40-A625-44E14F0638E5}" type="slidenum">
              <a:rPr lang="en-US" smtClean="0"/>
              <a:t>76</a:t>
            </a:fld>
            <a:endParaRPr lang="en-US"/>
          </a:p>
        </p:txBody>
      </p:sp>
    </p:spTree>
    <p:extLst>
      <p:ext uri="{BB962C8B-B14F-4D97-AF65-F5344CB8AC3E}">
        <p14:creationId xmlns:p14="http://schemas.microsoft.com/office/powerpoint/2010/main" val="2220815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Expander – more subsets</a:t>
            </a:r>
          </a:p>
          <a:p>
            <a:endParaRPr lang="en-US" dirty="0"/>
          </a:p>
          <a:p>
            <a:r>
              <a:rPr lang="en-US" dirty="0"/>
              <a:t>CRHF</a:t>
            </a:r>
          </a:p>
        </p:txBody>
      </p:sp>
      <p:sp>
        <p:nvSpPr>
          <p:cNvPr id="4" name="Slide Number Placeholder 3"/>
          <p:cNvSpPr>
            <a:spLocks noGrp="1"/>
          </p:cNvSpPr>
          <p:nvPr>
            <p:ph type="sldNum" sz="quarter" idx="5"/>
          </p:nvPr>
        </p:nvSpPr>
        <p:spPr/>
        <p:txBody>
          <a:bodyPr/>
          <a:lstStyle/>
          <a:p>
            <a:fld id="{4FC44541-19AE-1A40-A625-44E14F0638E5}" type="slidenum">
              <a:rPr lang="en-US" smtClean="0"/>
              <a:t>79</a:t>
            </a:fld>
            <a:endParaRPr lang="en-US"/>
          </a:p>
        </p:txBody>
      </p:sp>
    </p:spTree>
    <p:extLst>
      <p:ext uri="{BB962C8B-B14F-4D97-AF65-F5344CB8AC3E}">
        <p14:creationId xmlns:p14="http://schemas.microsoft.com/office/powerpoint/2010/main" val="1379989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larger center d if we assume exponentially secure CRHFs</a:t>
            </a:r>
          </a:p>
          <a:p>
            <a:r>
              <a:rPr lang="en-US" dirty="0"/>
              <a:t>(idea: subsets in the middle can be smaller)</a:t>
            </a:r>
          </a:p>
        </p:txBody>
      </p:sp>
      <p:sp>
        <p:nvSpPr>
          <p:cNvPr id="4" name="Slide Number Placeholder 3"/>
          <p:cNvSpPr>
            <a:spLocks noGrp="1"/>
          </p:cNvSpPr>
          <p:nvPr>
            <p:ph type="sldNum" sz="quarter" idx="5"/>
          </p:nvPr>
        </p:nvSpPr>
        <p:spPr/>
        <p:txBody>
          <a:bodyPr/>
          <a:lstStyle/>
          <a:p>
            <a:fld id="{4FC44541-19AE-1A40-A625-44E14F0638E5}" type="slidenum">
              <a:rPr lang="en-US" smtClean="0"/>
              <a:t>80</a:t>
            </a:fld>
            <a:endParaRPr lang="en-US"/>
          </a:p>
        </p:txBody>
      </p:sp>
    </p:spTree>
    <p:extLst>
      <p:ext uri="{BB962C8B-B14F-4D97-AF65-F5344CB8AC3E}">
        <p14:creationId xmlns:p14="http://schemas.microsoft.com/office/powerpoint/2010/main" val="23055938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here x is the difference between two inputs. Because everything is linear, we just care about preserving the hamming weight of the difference.</a:t>
            </a:r>
          </a:p>
          <a:p>
            <a:r>
              <a:rPr lang="en-US" dirty="0"/>
              <a:t>Also note that this is a NON ROBUST construction, which is why we can get a d like that…</a:t>
            </a:r>
          </a:p>
          <a:p>
            <a:endParaRPr lang="en-US" dirty="0"/>
          </a:p>
          <a:p>
            <a:r>
              <a:rPr lang="en-US" dirty="0"/>
              <a:t>Computing tau:</a:t>
            </a:r>
          </a:p>
          <a:p>
            <a:r>
              <a:rPr lang="en-US" dirty="0"/>
              <a:t>Mu_1 = m/2 (1 – e^{-2(1 – eps)} )</a:t>
            </a:r>
          </a:p>
          <a:p>
            <a:r>
              <a:rPr lang="en-US" dirty="0"/>
              <a:t>Mu_2 = m/2 (1 – e^{-2(1 + \eps)} )</a:t>
            </a:r>
          </a:p>
          <a:p>
            <a:endParaRPr lang="en-US" dirty="0"/>
          </a:p>
          <a:p>
            <a:r>
              <a:rPr lang="en-US" dirty="0"/>
              <a:t>Go through the probability that any row in A dotted with x is 1 conditioned on the weight of x and then you can get these bounds.</a:t>
            </a:r>
          </a:p>
          <a:p>
            <a:endParaRPr lang="en-US" dirty="0"/>
          </a:p>
          <a:p>
            <a:r>
              <a:rPr lang="en-US" dirty="0"/>
              <a:t>Tau = ½ (mu1 + mu2)</a:t>
            </a:r>
          </a:p>
        </p:txBody>
      </p:sp>
      <p:sp>
        <p:nvSpPr>
          <p:cNvPr id="4" name="Slide Number Placeholder 3"/>
          <p:cNvSpPr>
            <a:spLocks noGrp="1"/>
          </p:cNvSpPr>
          <p:nvPr>
            <p:ph type="sldNum" sz="quarter" idx="5"/>
          </p:nvPr>
        </p:nvSpPr>
        <p:spPr/>
        <p:txBody>
          <a:bodyPr/>
          <a:lstStyle/>
          <a:p>
            <a:fld id="{E6619F59-8B40-0643-A9F7-C544B0BAAC12}" type="slidenum">
              <a:rPr lang="en-US" smtClean="0"/>
              <a:t>81</a:t>
            </a:fld>
            <a:endParaRPr lang="en-US"/>
          </a:p>
        </p:txBody>
      </p:sp>
    </p:spTree>
    <p:extLst>
      <p:ext uri="{BB962C8B-B14F-4D97-AF65-F5344CB8AC3E}">
        <p14:creationId xmlns:p14="http://schemas.microsoft.com/office/powerpoint/2010/main" val="3954344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enough d = n/log n</a:t>
            </a:r>
          </a:p>
          <a:p>
            <a:endParaRPr lang="en-US" dirty="0"/>
          </a:p>
          <a:p>
            <a:r>
              <a:rPr lang="en-US" dirty="0"/>
              <a:t>Computing tau:</a:t>
            </a:r>
          </a:p>
          <a:p>
            <a:r>
              <a:rPr lang="en-US" dirty="0"/>
              <a:t>Mu_1 = m/2 (1 – e^{-2(1 – eps)} )</a:t>
            </a:r>
          </a:p>
          <a:p>
            <a:r>
              <a:rPr lang="en-US" dirty="0"/>
              <a:t>Mu_2 = m/2 (1 – e^{-2(1 + \eps)} )</a:t>
            </a:r>
          </a:p>
          <a:p>
            <a:endParaRPr lang="en-US" dirty="0"/>
          </a:p>
          <a:p>
            <a:r>
              <a:rPr lang="en-US" dirty="0"/>
              <a:t>Go through the probability that any row in A dotted with x is 1 conditioned on the weight of x and then you can get these bounds.</a:t>
            </a:r>
          </a:p>
          <a:p>
            <a:endParaRPr lang="en-US" dirty="0"/>
          </a:p>
          <a:p>
            <a:r>
              <a:rPr lang="en-US" dirty="0"/>
              <a:t>Tau = ½ (mu1 + mu2)</a:t>
            </a:r>
          </a:p>
        </p:txBody>
      </p:sp>
      <p:sp>
        <p:nvSpPr>
          <p:cNvPr id="4" name="Slide Number Placeholder 3"/>
          <p:cNvSpPr>
            <a:spLocks noGrp="1"/>
          </p:cNvSpPr>
          <p:nvPr>
            <p:ph type="sldNum" sz="quarter" idx="5"/>
          </p:nvPr>
        </p:nvSpPr>
        <p:spPr/>
        <p:txBody>
          <a:bodyPr/>
          <a:lstStyle/>
          <a:p>
            <a:fld id="{E6619F59-8B40-0643-A9F7-C544B0BAAC12}" type="slidenum">
              <a:rPr lang="en-US" smtClean="0"/>
              <a:t>82</a:t>
            </a:fld>
            <a:endParaRPr lang="en-US"/>
          </a:p>
        </p:txBody>
      </p:sp>
    </p:spTree>
    <p:extLst>
      <p:ext uri="{BB962C8B-B14F-4D97-AF65-F5344CB8AC3E}">
        <p14:creationId xmlns:p14="http://schemas.microsoft.com/office/powerpoint/2010/main" val="1270141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Computing tau:</a:t>
            </a:r>
          </a:p>
          <a:p>
            <a:r>
              <a:rPr lang="en-US" dirty="0"/>
              <a:t>Mu_1 = m/2 (1 – e^{-2(1 – eps)} )</a:t>
            </a:r>
          </a:p>
          <a:p>
            <a:r>
              <a:rPr lang="en-US" dirty="0"/>
              <a:t>Mu_2 = m/2 (1 – e^{-2(1 + \eps)} )</a:t>
            </a:r>
          </a:p>
          <a:p>
            <a:endParaRPr lang="en-US" dirty="0"/>
          </a:p>
          <a:p>
            <a:r>
              <a:rPr lang="en-US" dirty="0"/>
              <a:t>Go through the probability that any row in A dotted with x is 1 conditioned on the weight of x and then you can get these bounds.</a:t>
            </a:r>
          </a:p>
          <a:p>
            <a:endParaRPr lang="en-US" dirty="0"/>
          </a:p>
          <a:p>
            <a:r>
              <a:rPr lang="en-US" dirty="0"/>
              <a:t>Tau = ½ (mu1 + mu2)</a:t>
            </a:r>
          </a:p>
        </p:txBody>
      </p:sp>
      <p:sp>
        <p:nvSpPr>
          <p:cNvPr id="4" name="Slide Number Placeholder 3"/>
          <p:cNvSpPr>
            <a:spLocks noGrp="1"/>
          </p:cNvSpPr>
          <p:nvPr>
            <p:ph type="sldNum" sz="quarter" idx="5"/>
          </p:nvPr>
        </p:nvSpPr>
        <p:spPr/>
        <p:txBody>
          <a:bodyPr/>
          <a:lstStyle/>
          <a:p>
            <a:fld id="{E6619F59-8B40-0643-A9F7-C544B0BAAC12}" type="slidenum">
              <a:rPr lang="en-US" smtClean="0"/>
              <a:t>83</a:t>
            </a:fld>
            <a:endParaRPr lang="en-US"/>
          </a:p>
        </p:txBody>
      </p:sp>
    </p:spTree>
    <p:extLst>
      <p:ext uri="{BB962C8B-B14F-4D97-AF65-F5344CB8AC3E}">
        <p14:creationId xmlns:p14="http://schemas.microsoft.com/office/powerpoint/2010/main" val="614060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619F59-8B40-0643-A9F7-C544B0BAAC12}" type="slidenum">
              <a:rPr lang="en-US" smtClean="0"/>
              <a:t>84</a:t>
            </a:fld>
            <a:endParaRPr lang="en-US"/>
          </a:p>
        </p:txBody>
      </p:sp>
    </p:spTree>
    <p:extLst>
      <p:ext uri="{BB962C8B-B14F-4D97-AF65-F5344CB8AC3E}">
        <p14:creationId xmlns:p14="http://schemas.microsoft.com/office/powerpoint/2010/main" val="773797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construction, we can handle d = n/log n.”</a:t>
            </a:r>
          </a:p>
        </p:txBody>
      </p:sp>
      <p:sp>
        <p:nvSpPr>
          <p:cNvPr id="4" name="Slide Number Placeholder 3"/>
          <p:cNvSpPr>
            <a:spLocks noGrp="1"/>
          </p:cNvSpPr>
          <p:nvPr>
            <p:ph type="sldNum" sz="quarter" idx="5"/>
          </p:nvPr>
        </p:nvSpPr>
        <p:spPr/>
        <p:txBody>
          <a:bodyPr/>
          <a:lstStyle/>
          <a:p>
            <a:fld id="{4FC44541-19AE-1A40-A625-44E14F0638E5}" type="slidenum">
              <a:rPr lang="en-US" smtClean="0"/>
              <a:t>85</a:t>
            </a:fld>
            <a:endParaRPr lang="en-US"/>
          </a:p>
        </p:txBody>
      </p:sp>
    </p:spTree>
    <p:extLst>
      <p:ext uri="{BB962C8B-B14F-4D97-AF65-F5344CB8AC3E}">
        <p14:creationId xmlns:p14="http://schemas.microsoft.com/office/powerpoint/2010/main" val="922969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86</a:t>
            </a:fld>
            <a:endParaRPr lang="en-US"/>
          </a:p>
        </p:txBody>
      </p:sp>
    </p:spTree>
    <p:extLst>
      <p:ext uri="{BB962C8B-B14F-4D97-AF65-F5344CB8AC3E}">
        <p14:creationId xmlns:p14="http://schemas.microsoft.com/office/powerpoint/2010/main" val="2442043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87</a:t>
            </a:fld>
            <a:endParaRPr lang="en-US"/>
          </a:p>
        </p:txBody>
      </p:sp>
    </p:spTree>
    <p:extLst>
      <p:ext uri="{BB962C8B-B14F-4D97-AF65-F5344CB8AC3E}">
        <p14:creationId xmlns:p14="http://schemas.microsoft.com/office/powerpoint/2010/main" val="311399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18</a:t>
            </a:fld>
            <a:endParaRPr lang="en-US"/>
          </a:p>
        </p:txBody>
      </p:sp>
    </p:spTree>
    <p:extLst>
      <p:ext uri="{BB962C8B-B14F-4D97-AF65-F5344CB8AC3E}">
        <p14:creationId xmlns:p14="http://schemas.microsoft.com/office/powerpoint/2010/main" val="17667055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a world</a:t>
            </a:r>
          </a:p>
          <a:p>
            <a:r>
              <a:rPr lang="en-US" baseline="0" dirty="0"/>
              <a:t>Where one way functions don’t exist</a:t>
            </a:r>
          </a:p>
          <a:p>
            <a:r>
              <a:rPr lang="en-US" baseline="0" dirty="0"/>
              <a:t>Where </a:t>
            </a:r>
            <a:r>
              <a:rPr lang="en-US" baseline="0" dirty="0" err="1"/>
              <a:t>bpp</a:t>
            </a:r>
            <a:r>
              <a:rPr lang="en-US" baseline="0" dirty="0"/>
              <a:t> is functionally equivalent to NP</a:t>
            </a:r>
          </a:p>
          <a:p>
            <a:r>
              <a:rPr lang="en-US" baseline="0" dirty="0"/>
              <a:t>A world called </a:t>
            </a:r>
            <a:r>
              <a:rPr lang="en-US" baseline="0" dirty="0" err="1"/>
              <a:t>Pessiland</a:t>
            </a:r>
            <a:endParaRPr lang="en-US" baseline="0" dirty="0"/>
          </a:p>
          <a:p>
            <a:r>
              <a:rPr lang="en-US" baseline="0" dirty="0"/>
              <a:t>Can we still have meaningful cryptography</a:t>
            </a:r>
          </a:p>
          <a:p>
            <a:r>
              <a:rPr lang="en-US" baseline="0" dirty="0"/>
              <a:t>Three intrepid researchers find out!</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88</a:t>
            </a:fld>
            <a:endParaRPr lang="en-US"/>
          </a:p>
        </p:txBody>
      </p:sp>
    </p:spTree>
    <p:extLst>
      <p:ext uri="{BB962C8B-B14F-4D97-AF65-F5344CB8AC3E}">
        <p14:creationId xmlns:p14="http://schemas.microsoft.com/office/powerpoint/2010/main" val="356207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this slide should introduce the core issues of a world without OWFs, why we rely on P ≠ NP for crypto</a:t>
            </a:r>
          </a:p>
        </p:txBody>
      </p:sp>
      <p:sp>
        <p:nvSpPr>
          <p:cNvPr id="4" name="Slide Number Placeholder 3"/>
          <p:cNvSpPr>
            <a:spLocks noGrp="1"/>
          </p:cNvSpPr>
          <p:nvPr>
            <p:ph type="sldNum" sz="quarter" idx="5"/>
          </p:nvPr>
        </p:nvSpPr>
        <p:spPr/>
        <p:txBody>
          <a:bodyPr/>
          <a:lstStyle/>
          <a:p>
            <a:fld id="{7137C400-7923-DA49-A866-A34B4959286E}" type="slidenum">
              <a:rPr lang="en-US" smtClean="0"/>
              <a:t>89</a:t>
            </a:fld>
            <a:endParaRPr lang="en-US"/>
          </a:p>
        </p:txBody>
      </p:sp>
    </p:spTree>
    <p:extLst>
      <p:ext uri="{BB962C8B-B14F-4D97-AF65-F5344CB8AC3E}">
        <p14:creationId xmlns:p14="http://schemas.microsoft.com/office/powerpoint/2010/main" val="444220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this slide should introduce the core issues of a world without OWFs, why we rely on P ≠ NP for crypto</a:t>
            </a:r>
          </a:p>
        </p:txBody>
      </p:sp>
      <p:sp>
        <p:nvSpPr>
          <p:cNvPr id="4" name="Slide Number Placeholder 3"/>
          <p:cNvSpPr>
            <a:spLocks noGrp="1"/>
          </p:cNvSpPr>
          <p:nvPr>
            <p:ph type="sldNum" sz="quarter" idx="5"/>
          </p:nvPr>
        </p:nvSpPr>
        <p:spPr/>
        <p:txBody>
          <a:bodyPr/>
          <a:lstStyle/>
          <a:p>
            <a:fld id="{7137C400-7923-DA49-A866-A34B4959286E}" type="slidenum">
              <a:rPr lang="en-US" smtClean="0"/>
              <a:t>90</a:t>
            </a:fld>
            <a:endParaRPr lang="en-US"/>
          </a:p>
        </p:txBody>
      </p:sp>
    </p:spTree>
    <p:extLst>
      <p:ext uri="{BB962C8B-B14F-4D97-AF65-F5344CB8AC3E}">
        <p14:creationId xmlns:p14="http://schemas.microsoft.com/office/powerpoint/2010/main" val="2331589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this slide should introduce the core issues of a world without OWFs, why we rely on P ≠ NP for crypto</a:t>
            </a:r>
          </a:p>
        </p:txBody>
      </p:sp>
      <p:sp>
        <p:nvSpPr>
          <p:cNvPr id="4" name="Slide Number Placeholder 3"/>
          <p:cNvSpPr>
            <a:spLocks noGrp="1"/>
          </p:cNvSpPr>
          <p:nvPr>
            <p:ph type="sldNum" sz="quarter" idx="5"/>
          </p:nvPr>
        </p:nvSpPr>
        <p:spPr/>
        <p:txBody>
          <a:bodyPr/>
          <a:lstStyle/>
          <a:p>
            <a:fld id="{7137C400-7923-DA49-A866-A34B4959286E}" type="slidenum">
              <a:rPr lang="en-US" smtClean="0"/>
              <a:t>91</a:t>
            </a:fld>
            <a:endParaRPr lang="en-US"/>
          </a:p>
        </p:txBody>
      </p:sp>
    </p:spTree>
    <p:extLst>
      <p:ext uri="{BB962C8B-B14F-4D97-AF65-F5344CB8AC3E}">
        <p14:creationId xmlns:p14="http://schemas.microsoft.com/office/powerpoint/2010/main" val="2906872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a bullet about FG Complexity (with tons of citations + ...)</a:t>
            </a:r>
          </a:p>
          <a:p>
            <a:r>
              <a:rPr lang="en-US" dirty="0"/>
              <a:t>Flow: WC FG Complexity -&gt; FG WC to AC -&gt; ...?</a:t>
            </a:r>
          </a:p>
          <a:p>
            <a:endParaRPr lang="en-US" dirty="0"/>
          </a:p>
          <a:p>
            <a:r>
              <a:rPr lang="en-US" dirty="0"/>
              <a:t>M. Ball, A. Rosen, M. Sabin, and P. N. </a:t>
            </a:r>
            <a:r>
              <a:rPr lang="en-US" dirty="0" err="1"/>
              <a:t>Vasudevan</a:t>
            </a:r>
            <a:r>
              <a:rPr lang="en-US" dirty="0"/>
              <a:t> 17</a:t>
            </a:r>
          </a:p>
          <a:p>
            <a:pPr>
              <a:spcBef>
                <a:spcPct val="0"/>
              </a:spcBef>
            </a:pPr>
            <a:r>
              <a:rPr lang="en-US" dirty="0"/>
              <a:t>[GR’18] </a:t>
            </a:r>
            <a:r>
              <a:rPr lang="en-US" dirty="0" err="1"/>
              <a:t>Goldriche</a:t>
            </a:r>
            <a:r>
              <a:rPr lang="en-US" dirty="0"/>
              <a:t> </a:t>
            </a:r>
            <a:r>
              <a:rPr lang="en-US" dirty="0" err="1"/>
              <a:t>Rothbloom</a:t>
            </a:r>
            <a:endParaRPr lang="en-US" dirty="0"/>
          </a:p>
          <a:p>
            <a:pPr>
              <a:spcBef>
                <a:spcPct val="0"/>
              </a:spcBef>
            </a:pPr>
            <a:r>
              <a:rPr lang="en-US" dirty="0"/>
              <a:t>[ABB’19] </a:t>
            </a:r>
            <a:r>
              <a:rPr lang="da-DK" sz="1200" b="0" i="0" u="sng" kern="1200" dirty="0">
                <a:solidFill>
                  <a:schemeClr val="tx1"/>
                </a:solidFill>
                <a:effectLst/>
                <a:latin typeface="+mn-lt"/>
                <a:ea typeface="+mn-ea"/>
                <a:cs typeface="+mn-cs"/>
                <a:hlinkClick r:id="rId3"/>
              </a:rPr>
              <a:t>Adserà</a:t>
            </a:r>
            <a:r>
              <a:rPr lang="da-DK" sz="1200" b="0" i="0" kern="1200" dirty="0">
                <a:solidFill>
                  <a:schemeClr val="tx1"/>
                </a:solidFill>
                <a:effectLst/>
                <a:latin typeface="+mn-lt"/>
                <a:ea typeface="+mn-ea"/>
                <a:cs typeface="+mn-cs"/>
              </a:rPr>
              <a:t>, </a:t>
            </a:r>
            <a:r>
              <a:rPr lang="da-DK" sz="1200" b="0" i="0" u="sng" kern="1200" dirty="0">
                <a:solidFill>
                  <a:schemeClr val="tx1"/>
                </a:solidFill>
                <a:effectLst/>
                <a:latin typeface="+mn-lt"/>
                <a:ea typeface="+mn-ea"/>
                <a:cs typeface="+mn-cs"/>
                <a:hlinkClick r:id="rId4"/>
              </a:rPr>
              <a:t> Brennan</a:t>
            </a:r>
            <a:r>
              <a:rPr lang="da-DK" sz="1200" b="0" i="0" kern="1200" dirty="0">
                <a:solidFill>
                  <a:schemeClr val="tx1"/>
                </a:solidFill>
                <a:effectLst/>
                <a:latin typeface="+mn-lt"/>
                <a:ea typeface="+mn-ea"/>
                <a:cs typeface="+mn-cs"/>
              </a:rPr>
              <a:t>, </a:t>
            </a:r>
            <a:r>
              <a:rPr lang="da-DK" sz="1200" b="0" i="0" u="sng" kern="1200" dirty="0">
                <a:solidFill>
                  <a:schemeClr val="tx1"/>
                </a:solidFill>
                <a:effectLst/>
                <a:latin typeface="+mn-lt"/>
                <a:ea typeface="+mn-ea"/>
                <a:cs typeface="+mn-cs"/>
                <a:hlinkClick r:id="rId5"/>
              </a:rPr>
              <a:t>Bresler</a:t>
            </a:r>
            <a:endParaRPr lang="en-US" dirty="0"/>
          </a:p>
          <a:p>
            <a:r>
              <a:rPr lang="en-US" dirty="0"/>
              <a:t>[BC19] </a:t>
            </a:r>
            <a:r>
              <a:rPr lang="en-US" dirty="0" err="1"/>
              <a:t>Brzuska</a:t>
            </a:r>
            <a:r>
              <a:rPr lang="en-US" dirty="0"/>
              <a:t>,</a:t>
            </a:r>
            <a:r>
              <a:rPr lang="en-US" baseline="0" dirty="0"/>
              <a:t> </a:t>
            </a:r>
            <a:r>
              <a:rPr lang="en-US" baseline="0" dirty="0" err="1"/>
              <a:t>Couteau</a:t>
            </a:r>
            <a:endParaRPr lang="en-US" baseline="0" dirty="0"/>
          </a:p>
          <a:p>
            <a:r>
              <a:rPr lang="en-US" dirty="0"/>
              <a:t>Concrete: different because they are concerned with how the sec </a:t>
            </a:r>
            <a:r>
              <a:rPr lang="en-US" dirty="0" err="1"/>
              <a:t>param</a:t>
            </a:r>
            <a:r>
              <a:rPr lang="en-US" dirty="0"/>
              <a:t> changes, while we care a lot about the polynomial overheads in the reductions themselves, even outside of the ones that change the sec </a:t>
            </a:r>
            <a:r>
              <a:rPr lang="en-US" dirty="0" err="1"/>
              <a:t>param</a:t>
            </a:r>
            <a:r>
              <a:rPr lang="en-US" dirty="0"/>
              <a:t>.</a:t>
            </a:r>
          </a:p>
          <a:p>
            <a:r>
              <a:rPr lang="en-US" dirty="0"/>
              <a:t>M. </a:t>
            </a:r>
            <a:r>
              <a:rPr lang="en-US" dirty="0" err="1"/>
              <a:t>Bellare</a:t>
            </a:r>
            <a:r>
              <a:rPr lang="en-US" dirty="0"/>
              <a:t>, J. Kilian, and P. </a:t>
            </a:r>
            <a:r>
              <a:rPr lang="en-US" dirty="0" err="1"/>
              <a:t>Rogaway</a:t>
            </a:r>
            <a:r>
              <a:rPr lang="en-US" baseline="0" dirty="0"/>
              <a:t> 1994</a:t>
            </a:r>
          </a:p>
          <a:p>
            <a:r>
              <a:rPr lang="it-IT" dirty="0"/>
              <a:t>M. Bellare, R. Canetti, and H. Krawczyk 1996</a:t>
            </a:r>
            <a:r>
              <a:rPr lang="en-US" dirty="0"/>
              <a:t>M. </a:t>
            </a:r>
            <a:r>
              <a:rPr lang="en-US" dirty="0" err="1"/>
              <a:t>Bellare</a:t>
            </a:r>
            <a:r>
              <a:rPr lang="en-US" dirty="0"/>
              <a:t>, A. Desai, E. </a:t>
            </a:r>
            <a:r>
              <a:rPr lang="en-US" dirty="0" err="1"/>
              <a:t>Jokipii</a:t>
            </a:r>
            <a:r>
              <a:rPr lang="en-US" dirty="0"/>
              <a:t>, and P. </a:t>
            </a:r>
            <a:r>
              <a:rPr lang="en-US" dirty="0" err="1"/>
              <a:t>Rogaway</a:t>
            </a:r>
            <a:r>
              <a:rPr lang="en-US" dirty="0"/>
              <a:t> 1997</a:t>
            </a:r>
          </a:p>
          <a:p>
            <a:r>
              <a:rPr lang="en-US" dirty="0"/>
              <a:t>M. </a:t>
            </a:r>
            <a:r>
              <a:rPr lang="en-US" dirty="0" err="1"/>
              <a:t>Bellare</a:t>
            </a:r>
            <a:r>
              <a:rPr lang="en-US" dirty="0"/>
              <a:t> and T. Ristenpart.2009</a:t>
            </a:r>
          </a:p>
          <a:p>
            <a:r>
              <a:rPr lang="it-IT" dirty="0"/>
              <a:t>. R. Impagliazzo and M. Naor.2002</a:t>
            </a:r>
          </a:p>
          <a:p>
            <a:endParaRPr lang="it-IT" dirty="0"/>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a:t>
            </a:r>
            <a:r>
              <a:rPr lang="en-US" sz="1200" dirty="0"/>
              <a:t>There exists an oracle relative to which no fine-grained one way function exists (roughly a “random language”)’</a:t>
            </a:r>
          </a:p>
        </p:txBody>
      </p:sp>
      <p:sp>
        <p:nvSpPr>
          <p:cNvPr id="4" name="Slide Number Placeholder 3"/>
          <p:cNvSpPr>
            <a:spLocks noGrp="1"/>
          </p:cNvSpPr>
          <p:nvPr>
            <p:ph type="sldNum" sz="quarter" idx="5"/>
          </p:nvPr>
        </p:nvSpPr>
        <p:spPr/>
        <p:txBody>
          <a:bodyPr/>
          <a:lstStyle/>
          <a:p>
            <a:fld id="{7137C400-7923-DA49-A866-A34B4959286E}" type="slidenum">
              <a:rPr lang="en-US" smtClean="0"/>
              <a:t>92</a:t>
            </a:fld>
            <a:endParaRPr lang="en-US"/>
          </a:p>
        </p:txBody>
      </p:sp>
    </p:spTree>
    <p:extLst>
      <p:ext uri="{BB962C8B-B14F-4D97-AF65-F5344CB8AC3E}">
        <p14:creationId xmlns:p14="http://schemas.microsoft.com/office/powerpoint/2010/main" val="404096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put this in bold in the middle</a:t>
            </a:r>
          </a:p>
        </p:txBody>
      </p:sp>
      <p:sp>
        <p:nvSpPr>
          <p:cNvPr id="4" name="Slide Number Placeholder 3"/>
          <p:cNvSpPr>
            <a:spLocks noGrp="1"/>
          </p:cNvSpPr>
          <p:nvPr>
            <p:ph type="sldNum" sz="quarter" idx="5"/>
          </p:nvPr>
        </p:nvSpPr>
        <p:spPr/>
        <p:txBody>
          <a:bodyPr/>
          <a:lstStyle/>
          <a:p>
            <a:fld id="{7137C400-7923-DA49-A866-A34B4959286E}" type="slidenum">
              <a:rPr lang="en-US" smtClean="0"/>
              <a:t>93</a:t>
            </a:fld>
            <a:endParaRPr lang="en-US"/>
          </a:p>
        </p:txBody>
      </p:sp>
    </p:spTree>
    <p:extLst>
      <p:ext uri="{BB962C8B-B14F-4D97-AF65-F5344CB8AC3E}">
        <p14:creationId xmlns:p14="http://schemas.microsoft.com/office/powerpoint/2010/main" val="2501479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put this in bold in the middle</a:t>
            </a:r>
          </a:p>
        </p:txBody>
      </p:sp>
      <p:sp>
        <p:nvSpPr>
          <p:cNvPr id="4" name="Slide Number Placeholder 3"/>
          <p:cNvSpPr>
            <a:spLocks noGrp="1"/>
          </p:cNvSpPr>
          <p:nvPr>
            <p:ph type="sldNum" sz="quarter" idx="5"/>
          </p:nvPr>
        </p:nvSpPr>
        <p:spPr/>
        <p:txBody>
          <a:bodyPr/>
          <a:lstStyle/>
          <a:p>
            <a:fld id="{7137C400-7923-DA49-A866-A34B4959286E}" type="slidenum">
              <a:rPr lang="en-US" smtClean="0"/>
              <a:t>94</a:t>
            </a:fld>
            <a:endParaRPr lang="en-US"/>
          </a:p>
        </p:txBody>
      </p:sp>
    </p:spTree>
    <p:extLst>
      <p:ext uri="{BB962C8B-B14F-4D97-AF65-F5344CB8AC3E}">
        <p14:creationId xmlns:p14="http://schemas.microsoft.com/office/powerpoint/2010/main" val="1226641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off this discussion, let’s mention Merkle Puzzles, the original fine-grained key exchange. Based on either Random Oracles, or very very strong OWFs, we can get a key exchange with an N^2 “gap” between runtime and the time it takes an adversary to break.</a:t>
            </a:r>
          </a:p>
          <a:p>
            <a:r>
              <a:rPr lang="en-US" dirty="0"/>
              <a:t>But wait, we said we were in a world without OWFs…</a:t>
            </a:r>
          </a:p>
          <a:p>
            <a:endParaRPr lang="en-US" dirty="0"/>
          </a:p>
          <a:p>
            <a:r>
              <a:rPr lang="en-US" dirty="0"/>
              <a:t>Merkle 78</a:t>
            </a:r>
          </a:p>
          <a:p>
            <a:r>
              <a:rPr lang="en-US" dirty="0"/>
              <a:t>E. </a:t>
            </a:r>
            <a:r>
              <a:rPr lang="en-US" dirty="0" err="1"/>
              <a:t>Biham</a:t>
            </a:r>
            <a:r>
              <a:rPr lang="en-US" dirty="0"/>
              <a:t>, Y. J. Goren, and Y. </a:t>
            </a:r>
            <a:r>
              <a:rPr lang="en-US" dirty="0" err="1"/>
              <a:t>Ishai</a:t>
            </a:r>
            <a:r>
              <a:rPr lang="en-US" dirty="0"/>
              <a:t>. 08,</a:t>
            </a:r>
          </a:p>
          <a:p>
            <a:r>
              <a:rPr lang="en-US" dirty="0"/>
              <a:t>M. Ball, A. Rosen, M. Sabin, and P. N. </a:t>
            </a:r>
            <a:r>
              <a:rPr lang="en-US" dirty="0" err="1"/>
              <a:t>Vasudevan</a:t>
            </a:r>
            <a:r>
              <a:rPr lang="en-US" dirty="0"/>
              <a:t> 18</a:t>
            </a:r>
          </a:p>
          <a:p>
            <a:r>
              <a:rPr lang="fi-FI" dirty="0"/>
              <a:t>A. Degwekar, V. Vaikuntanathan, and P. N. Vasudevan 16</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95</a:t>
            </a:fld>
            <a:endParaRPr lang="en-US"/>
          </a:p>
        </p:txBody>
      </p:sp>
    </p:spTree>
    <p:extLst>
      <p:ext uri="{BB962C8B-B14F-4D97-AF65-F5344CB8AC3E}">
        <p14:creationId xmlns:p14="http://schemas.microsoft.com/office/powerpoint/2010/main" val="999420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was some recent work by </a:t>
            </a:r>
            <a:r>
              <a:rPr lang="en-US" dirty="0" err="1"/>
              <a:t>Degwekar</a:t>
            </a:r>
            <a:r>
              <a:rPr lang="en-US" dirty="0"/>
              <a:t>, </a:t>
            </a:r>
            <a:r>
              <a:rPr lang="en-US" dirty="0" err="1"/>
              <a:t>Vaikuntanathan</a:t>
            </a:r>
            <a:r>
              <a:rPr lang="en-US" dirty="0"/>
              <a:t>, and Vasudevan showing how to get Key Exchanges (and Public Key Encryption) from an assumption about the nature of NC1. This does fit the bill of being crypto without OWFs, but what if we don’t want to rely on circuit-complexity and P/Poly?</a:t>
            </a:r>
          </a:p>
          <a:p>
            <a:endParaRPr lang="en-US" dirty="0"/>
          </a:p>
          <a:p>
            <a:r>
              <a:rPr lang="en-US" dirty="0"/>
              <a:t>Merkle 78</a:t>
            </a:r>
          </a:p>
          <a:p>
            <a:r>
              <a:rPr lang="en-US" dirty="0"/>
              <a:t>E. </a:t>
            </a:r>
            <a:r>
              <a:rPr lang="en-US" dirty="0" err="1"/>
              <a:t>Biham</a:t>
            </a:r>
            <a:r>
              <a:rPr lang="en-US" dirty="0"/>
              <a:t>, Y. J. Goren, and Y. </a:t>
            </a:r>
            <a:r>
              <a:rPr lang="en-US" dirty="0" err="1"/>
              <a:t>Ishai</a:t>
            </a:r>
            <a:r>
              <a:rPr lang="en-US" dirty="0"/>
              <a:t>. 08,</a:t>
            </a:r>
          </a:p>
          <a:p>
            <a:r>
              <a:rPr lang="en-US" dirty="0"/>
              <a:t>M. Ball, A. Rosen, M. Sabin, and P. N. </a:t>
            </a:r>
            <a:r>
              <a:rPr lang="en-US" dirty="0" err="1"/>
              <a:t>Vasudevan</a:t>
            </a:r>
            <a:r>
              <a:rPr lang="en-US" dirty="0"/>
              <a:t> 18</a:t>
            </a:r>
          </a:p>
          <a:p>
            <a:r>
              <a:rPr lang="fi-FI" dirty="0"/>
              <a:t>A. Degwekar, V. Vaikuntanathan, and P. N. Vasudevan 16</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96</a:t>
            </a:fld>
            <a:endParaRPr lang="en-US"/>
          </a:p>
        </p:txBody>
      </p:sp>
    </p:spTree>
    <p:extLst>
      <p:ext uri="{BB962C8B-B14F-4D97-AF65-F5344CB8AC3E}">
        <p14:creationId xmlns:p14="http://schemas.microsoft.com/office/powerpoint/2010/main" val="983406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our work comes in. We make an assumption about Zero-k-Clique, which is a popular problem studied in fine-grained complexity, and build both FG OWFs and even Public Key Encryption from it!</a:t>
            </a:r>
          </a:p>
          <a:p>
            <a:endParaRPr lang="en-US" dirty="0"/>
          </a:p>
          <a:p>
            <a:r>
              <a:rPr lang="en-US" dirty="0"/>
              <a:t>Merkle 78</a:t>
            </a:r>
          </a:p>
          <a:p>
            <a:r>
              <a:rPr lang="en-US" dirty="0"/>
              <a:t>E. </a:t>
            </a:r>
            <a:r>
              <a:rPr lang="en-US" dirty="0" err="1"/>
              <a:t>Biham</a:t>
            </a:r>
            <a:r>
              <a:rPr lang="en-US" dirty="0"/>
              <a:t>, Y. J. Goren, and Y. </a:t>
            </a:r>
            <a:r>
              <a:rPr lang="en-US" dirty="0" err="1"/>
              <a:t>Ishai</a:t>
            </a:r>
            <a:r>
              <a:rPr lang="en-US" dirty="0"/>
              <a:t>. 08,</a:t>
            </a:r>
          </a:p>
          <a:p>
            <a:r>
              <a:rPr lang="en-US" dirty="0"/>
              <a:t>M. Ball, A. Rosen, M. Sabin, and P. N. </a:t>
            </a:r>
            <a:r>
              <a:rPr lang="en-US" dirty="0" err="1"/>
              <a:t>Vasudevan</a:t>
            </a:r>
            <a:r>
              <a:rPr lang="en-US" dirty="0"/>
              <a:t> 18</a:t>
            </a:r>
          </a:p>
          <a:p>
            <a:r>
              <a:rPr lang="fi-FI" dirty="0"/>
              <a:t>A. Degwekar, V. Vaikuntanathan, and P. N. Vasudevan 16</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97</a:t>
            </a:fld>
            <a:endParaRPr lang="en-US"/>
          </a:p>
        </p:txBody>
      </p:sp>
    </p:spTree>
    <p:extLst>
      <p:ext uri="{BB962C8B-B14F-4D97-AF65-F5344CB8AC3E}">
        <p14:creationId xmlns:p14="http://schemas.microsoft.com/office/powerpoint/2010/main" val="99386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a:p>
            <a:r>
              <a:rPr lang="en-US" dirty="0"/>
              <a:t>Draw myself, Tal, and Adi</a:t>
            </a:r>
          </a:p>
          <a:p>
            <a:r>
              <a:rPr lang="en-US" dirty="0"/>
              <a:t>Draw FB logo</a:t>
            </a:r>
          </a:p>
          <a:p>
            <a:r>
              <a:rPr lang="en-US" dirty="0"/>
              <a:t>Draw </a:t>
            </a:r>
            <a:r>
              <a:rPr lang="en-US" dirty="0" err="1"/>
              <a:t>randos</a:t>
            </a:r>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20</a:t>
            </a:fld>
            <a:endParaRPr lang="en-US"/>
          </a:p>
        </p:txBody>
      </p:sp>
    </p:spTree>
    <p:extLst>
      <p:ext uri="{BB962C8B-B14F-4D97-AF65-F5344CB8AC3E}">
        <p14:creationId xmlns:p14="http://schemas.microsoft.com/office/powerpoint/2010/main" val="4085294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a:t>
            </a:r>
            <a:r>
              <a:rPr lang="en-US" baseline="0" dirty="0"/>
              <a:t> over to RIO!</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98</a:t>
            </a:fld>
            <a:endParaRPr lang="en-US"/>
          </a:p>
        </p:txBody>
      </p:sp>
    </p:spTree>
    <p:extLst>
      <p:ext uri="{BB962C8B-B14F-4D97-AF65-F5344CB8AC3E}">
        <p14:creationId xmlns:p14="http://schemas.microsoft.com/office/powerpoint/2010/main" val="3416088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99</a:t>
            </a:fld>
            <a:endParaRPr lang="en-US"/>
          </a:p>
        </p:txBody>
      </p:sp>
    </p:spTree>
    <p:extLst>
      <p:ext uri="{BB962C8B-B14F-4D97-AF65-F5344CB8AC3E}">
        <p14:creationId xmlns:p14="http://schemas.microsoft.com/office/powerpoint/2010/main" val="3050337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adversary takes LESS THAN T(n) time, then cannot invert!</a:t>
            </a:r>
          </a:p>
        </p:txBody>
      </p:sp>
      <p:sp>
        <p:nvSpPr>
          <p:cNvPr id="4" name="Slide Number Placeholder 3"/>
          <p:cNvSpPr>
            <a:spLocks noGrp="1"/>
          </p:cNvSpPr>
          <p:nvPr>
            <p:ph type="sldNum" sz="quarter" idx="5"/>
          </p:nvPr>
        </p:nvSpPr>
        <p:spPr/>
        <p:txBody>
          <a:bodyPr/>
          <a:lstStyle/>
          <a:p>
            <a:fld id="{7137C400-7923-DA49-A866-A34B4959286E}" type="slidenum">
              <a:rPr lang="en-US" smtClean="0"/>
              <a:t>100</a:t>
            </a:fld>
            <a:endParaRPr lang="en-US"/>
          </a:p>
        </p:txBody>
      </p:sp>
    </p:spTree>
    <p:extLst>
      <p:ext uri="{BB962C8B-B14F-4D97-AF65-F5344CB8AC3E}">
        <p14:creationId xmlns:p14="http://schemas.microsoft.com/office/powerpoint/2010/main" val="249484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101</a:t>
            </a:fld>
            <a:endParaRPr lang="en-US"/>
          </a:p>
        </p:txBody>
      </p:sp>
    </p:spTree>
    <p:extLst>
      <p:ext uri="{BB962C8B-B14F-4D97-AF65-F5344CB8AC3E}">
        <p14:creationId xmlns:p14="http://schemas.microsoft.com/office/powerpoint/2010/main" val="4290373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a:t>
            </a:r>
          </a:p>
          <a:p>
            <a:r>
              <a:rPr lang="en-US" dirty="0"/>
              <a:t>Explicitly mention: OWF </a:t>
            </a:r>
            <a:r>
              <a:rPr lang="en-US" i="1" dirty="0"/>
              <a:t>needs</a:t>
            </a:r>
            <a:r>
              <a:rPr lang="en-US" i="0" dirty="0"/>
              <a:t> an exponential gap [BGI08]</a:t>
            </a:r>
            <a:endParaRPr lang="en-US" i="1" dirty="0"/>
          </a:p>
        </p:txBody>
      </p:sp>
      <p:sp>
        <p:nvSpPr>
          <p:cNvPr id="4" name="Slide Number Placeholder 3"/>
          <p:cNvSpPr>
            <a:spLocks noGrp="1"/>
          </p:cNvSpPr>
          <p:nvPr>
            <p:ph type="sldNum" sz="quarter" idx="5"/>
          </p:nvPr>
        </p:nvSpPr>
        <p:spPr/>
        <p:txBody>
          <a:bodyPr/>
          <a:lstStyle/>
          <a:p>
            <a:fld id="{7137C400-7923-DA49-A866-A34B4959286E}" type="slidenum">
              <a:rPr lang="en-US" smtClean="0"/>
              <a:t>102</a:t>
            </a:fld>
            <a:endParaRPr lang="en-US"/>
          </a:p>
        </p:txBody>
      </p:sp>
    </p:spTree>
    <p:extLst>
      <p:ext uri="{BB962C8B-B14F-4D97-AF65-F5344CB8AC3E}">
        <p14:creationId xmlns:p14="http://schemas.microsoft.com/office/powerpoint/2010/main" val="219630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a:t>
            </a:r>
          </a:p>
        </p:txBody>
      </p:sp>
      <p:sp>
        <p:nvSpPr>
          <p:cNvPr id="4" name="Slide Number Placeholder 3"/>
          <p:cNvSpPr>
            <a:spLocks noGrp="1"/>
          </p:cNvSpPr>
          <p:nvPr>
            <p:ph type="sldNum" sz="quarter" idx="5"/>
          </p:nvPr>
        </p:nvSpPr>
        <p:spPr/>
        <p:txBody>
          <a:bodyPr/>
          <a:lstStyle/>
          <a:p>
            <a:fld id="{7137C400-7923-DA49-A866-A34B4959286E}" type="slidenum">
              <a:rPr lang="en-US" smtClean="0"/>
              <a:t>103</a:t>
            </a:fld>
            <a:endParaRPr lang="en-US"/>
          </a:p>
        </p:txBody>
      </p:sp>
    </p:spTree>
    <p:extLst>
      <p:ext uri="{BB962C8B-B14F-4D97-AF65-F5344CB8AC3E}">
        <p14:creationId xmlns:p14="http://schemas.microsoft.com/office/powerpoint/2010/main" val="31054057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a:t>
            </a:r>
          </a:p>
        </p:txBody>
      </p:sp>
      <p:sp>
        <p:nvSpPr>
          <p:cNvPr id="4" name="Slide Number Placeholder 3"/>
          <p:cNvSpPr>
            <a:spLocks noGrp="1"/>
          </p:cNvSpPr>
          <p:nvPr>
            <p:ph type="sldNum" sz="quarter" idx="5"/>
          </p:nvPr>
        </p:nvSpPr>
        <p:spPr/>
        <p:txBody>
          <a:bodyPr/>
          <a:lstStyle/>
          <a:p>
            <a:fld id="{7137C400-7923-DA49-A866-A34B4959286E}" type="slidenum">
              <a:rPr lang="en-US" smtClean="0"/>
              <a:t>104</a:t>
            </a:fld>
            <a:endParaRPr lang="en-US"/>
          </a:p>
        </p:txBody>
      </p:sp>
    </p:spTree>
    <p:extLst>
      <p:ext uri="{BB962C8B-B14F-4D97-AF65-F5344CB8AC3E}">
        <p14:creationId xmlns:p14="http://schemas.microsoft.com/office/powerpoint/2010/main" val="28567294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a:t>
            </a:r>
          </a:p>
          <a:p>
            <a:r>
              <a:rPr lang="en-US" dirty="0"/>
              <a:t>After minimizing </a:t>
            </a:r>
            <a:r>
              <a:rPr lang="en-US" dirty="0" err="1"/>
              <a:t>wrt</a:t>
            </a:r>
            <a:r>
              <a:rPr lang="en-US" dirty="0"/>
              <a:t> ell and n, we get that A &amp; B only need n^{2k – 2} time to run this protocol.</a:t>
            </a:r>
          </a:p>
          <a:p>
            <a:r>
              <a:rPr lang="en-US" dirty="0"/>
              <a:t>ell = n^{2k – 4}</a:t>
            </a:r>
          </a:p>
          <a:p>
            <a:r>
              <a:rPr lang="en-US" dirty="0"/>
              <a:t>… Hope that Eve</a:t>
            </a:r>
          </a:p>
        </p:txBody>
      </p:sp>
      <p:sp>
        <p:nvSpPr>
          <p:cNvPr id="4" name="Slide Number Placeholder 3"/>
          <p:cNvSpPr>
            <a:spLocks noGrp="1"/>
          </p:cNvSpPr>
          <p:nvPr>
            <p:ph type="sldNum" sz="quarter" idx="5"/>
          </p:nvPr>
        </p:nvSpPr>
        <p:spPr/>
        <p:txBody>
          <a:bodyPr/>
          <a:lstStyle/>
          <a:p>
            <a:fld id="{7137C400-7923-DA49-A866-A34B4959286E}" type="slidenum">
              <a:rPr lang="en-US" smtClean="0"/>
              <a:t>105</a:t>
            </a:fld>
            <a:endParaRPr lang="en-US"/>
          </a:p>
        </p:txBody>
      </p:sp>
    </p:spTree>
    <p:extLst>
      <p:ext uri="{BB962C8B-B14F-4D97-AF65-F5344CB8AC3E}">
        <p14:creationId xmlns:p14="http://schemas.microsoft.com/office/powerpoint/2010/main" val="1575852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a:t>
            </a:r>
          </a:p>
        </p:txBody>
      </p:sp>
      <p:sp>
        <p:nvSpPr>
          <p:cNvPr id="4" name="Slide Number Placeholder 3"/>
          <p:cNvSpPr>
            <a:spLocks noGrp="1"/>
          </p:cNvSpPr>
          <p:nvPr>
            <p:ph type="sldNum" sz="quarter" idx="5"/>
          </p:nvPr>
        </p:nvSpPr>
        <p:spPr/>
        <p:txBody>
          <a:bodyPr/>
          <a:lstStyle/>
          <a:p>
            <a:fld id="{7137C400-7923-DA49-A866-A34B4959286E}" type="slidenum">
              <a:rPr lang="en-US" smtClean="0"/>
              <a:t>106</a:t>
            </a:fld>
            <a:endParaRPr lang="en-US"/>
          </a:p>
        </p:txBody>
      </p:sp>
    </p:spTree>
    <p:extLst>
      <p:ext uri="{BB962C8B-B14F-4D97-AF65-F5344CB8AC3E}">
        <p14:creationId xmlns:p14="http://schemas.microsoft.com/office/powerpoint/2010/main" val="2034572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r>
              <a:rPr lang="en-US" dirty="0"/>
              <a:t>What</a:t>
            </a:r>
            <a:r>
              <a:rPr lang="en-US" baseline="0" dirty="0"/>
              <a:t> we want is reduce finding the location of a zero k clique to finding an index of a matching pair of </a:t>
            </a:r>
            <a:r>
              <a:rPr lang="en-US" baseline="0" dirty="0" err="1"/>
              <a:t>indicies</a:t>
            </a:r>
            <a:r>
              <a:rPr lang="en-US" baseline="0" dirty="0"/>
              <a:t> with a solution.</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107</a:t>
            </a:fld>
            <a:endParaRPr lang="en-US"/>
          </a:p>
        </p:txBody>
      </p:sp>
    </p:spTree>
    <p:extLst>
      <p:ext uri="{BB962C8B-B14F-4D97-AF65-F5344CB8AC3E}">
        <p14:creationId xmlns:p14="http://schemas.microsoft.com/office/powerpoint/2010/main" val="109887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replace </a:t>
            </a:r>
            <a:r>
              <a:rPr lang="en-US" dirty="0" err="1"/>
              <a:t>imgs</a:t>
            </a:r>
            <a:endParaRPr lang="en-US" dirty="0"/>
          </a:p>
        </p:txBody>
      </p:sp>
      <p:sp>
        <p:nvSpPr>
          <p:cNvPr id="4" name="Slide Number Placeholder 3"/>
          <p:cNvSpPr>
            <a:spLocks noGrp="1"/>
          </p:cNvSpPr>
          <p:nvPr>
            <p:ph type="sldNum" sz="quarter" idx="5"/>
          </p:nvPr>
        </p:nvSpPr>
        <p:spPr/>
        <p:txBody>
          <a:bodyPr/>
          <a:lstStyle/>
          <a:p>
            <a:fld id="{72A7C4A3-ED83-1747-BF0D-21535B635744}" type="slidenum">
              <a:rPr lang="en-US" smtClean="0"/>
              <a:t>21</a:t>
            </a:fld>
            <a:endParaRPr lang="en-US"/>
          </a:p>
        </p:txBody>
      </p:sp>
    </p:spTree>
    <p:extLst>
      <p:ext uri="{BB962C8B-B14F-4D97-AF65-F5344CB8AC3E}">
        <p14:creationId xmlns:p14="http://schemas.microsoft.com/office/powerpoint/2010/main" val="12110796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PROBLEM WITH THESE PROPERTIES </a:t>
            </a:r>
          </a:p>
          <a:p>
            <a:endParaRPr lang="en-US" dirty="0"/>
          </a:p>
          <a:p>
            <a:r>
              <a:rPr lang="en-US" dirty="0"/>
              <a:t>We can do this with three</a:t>
            </a:r>
            <a:r>
              <a:rPr lang="en-US" baseline="0" dirty="0"/>
              <a:t> properties. It is both the case that ZKC has these properties and that any problem with these properties will create a PKE.</a:t>
            </a:r>
          </a:p>
          <a:p>
            <a:endParaRPr lang="en-US" baseline="0" dirty="0"/>
          </a:p>
          <a:p>
            <a:r>
              <a:rPr lang="en-US" baseline="0" dirty="0" err="1"/>
              <a:t>Listhard</a:t>
            </a:r>
            <a:r>
              <a:rPr lang="en-US" baseline="0" dirty="0"/>
              <a:t>, which lets us say that finding the index of a solution in a list requires that every problem in that list be solved in </a:t>
            </a:r>
            <a:r>
              <a:rPr lang="en-US" baseline="0" dirty="0" err="1"/>
              <a:t>n^k</a:t>
            </a:r>
            <a:r>
              <a:rPr lang="en-US" baseline="0" dirty="0"/>
              <a:t> time. This is an efficient </a:t>
            </a:r>
            <a:r>
              <a:rPr lang="en-US" baseline="0" dirty="0" err="1"/>
              <a:t>self reduction</a:t>
            </a:r>
            <a:r>
              <a:rPr lang="en-US" baseline="0" dirty="0"/>
              <a:t>.</a:t>
            </a:r>
            <a:endParaRPr lang="en-US" dirty="0"/>
          </a:p>
          <a:p>
            <a:endParaRPr lang="en-US" dirty="0"/>
          </a:p>
          <a:p>
            <a:r>
              <a:rPr lang="en-US" dirty="0" err="1"/>
              <a:t>Splittable</a:t>
            </a:r>
            <a:r>
              <a:rPr lang="en-US" dirty="0"/>
              <a:t> splits the high order bits and low order bits of the weights on the edges, so you’ll start with one problem that has weights mod R and end up with two problems over mod sqrt(R).</a:t>
            </a:r>
          </a:p>
          <a:p>
            <a:endParaRPr lang="en-US" dirty="0"/>
          </a:p>
          <a:p>
            <a:r>
              <a:rPr lang="en-US" dirty="0"/>
              <a:t>Finally, </a:t>
            </a:r>
            <a:r>
              <a:rPr lang="en-US" dirty="0" err="1"/>
              <a:t>plantable</a:t>
            </a:r>
            <a:r>
              <a:rPr lang="en-US" dirty="0"/>
              <a:t>.</a:t>
            </a:r>
            <a:r>
              <a:rPr lang="en-US" baseline="0" dirty="0"/>
              <a:t> We need to be able to plant cliques into instances </a:t>
            </a:r>
            <a:r>
              <a:rPr lang="en-US" baseline="0" dirty="0" err="1"/>
              <a:t>with out</a:t>
            </a:r>
            <a:r>
              <a:rPr lang="en-US" baseline="0" dirty="0"/>
              <a:t> any. </a:t>
            </a:r>
            <a:endParaRPr lang="en-US" dirty="0"/>
          </a:p>
          <a:p>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108</a:t>
            </a:fld>
            <a:endParaRPr lang="en-US"/>
          </a:p>
        </p:txBody>
      </p:sp>
    </p:spTree>
    <p:extLst>
      <p:ext uri="{BB962C8B-B14F-4D97-AF65-F5344CB8AC3E}">
        <p14:creationId xmlns:p14="http://schemas.microsoft.com/office/powerpoint/2010/main" val="3891581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 from clique location to the</a:t>
            </a:r>
            <a:r>
              <a:rPr lang="en-US" baseline="0" dirty="0"/>
              <a:t> index of the problem with a solution in a list. To do this we use list hard (creative naming I know)</a:t>
            </a:r>
          </a:p>
          <a:p>
            <a:r>
              <a:rPr lang="en-US" baseline="0" dirty="0"/>
              <a:t>The hardness of a list of ell instances of size n is ell </a:t>
            </a:r>
            <a:r>
              <a:rPr lang="en-US" baseline="0" dirty="0" err="1"/>
              <a:t>n^k</a:t>
            </a:r>
            <a:r>
              <a:rPr lang="en-US" baseline="0" dirty="0"/>
              <a:t>.</a:t>
            </a:r>
          </a:p>
          <a:p>
            <a:endParaRPr lang="en-US" baseline="0" dirty="0"/>
          </a:p>
          <a:p>
            <a:r>
              <a:rPr lang="en-US" baseline="0" dirty="0"/>
              <a:t>Next we want to show that a PAIR of instances is hard to find, for this we use the </a:t>
            </a:r>
            <a:r>
              <a:rPr lang="en-US" baseline="0" dirty="0" err="1"/>
              <a:t>splittalbe</a:t>
            </a:r>
            <a:r>
              <a:rPr lang="en-US" baseline="0" dirty="0"/>
              <a:t> property. We take every instance and split it into two instances. If it started with a solution both have one, else neither do. </a:t>
            </a:r>
          </a:p>
          <a:p>
            <a:endParaRPr lang="en-US" baseline="0" dirty="0"/>
          </a:p>
          <a:p>
            <a:r>
              <a:rPr lang="en-US" baseline="0" dirty="0"/>
              <a:t>Finally, we plant the remaining root ell minus one instances in each list to bring the problem back to breaking the key exchange. We use plant ability for this. </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109</a:t>
            </a:fld>
            <a:endParaRPr lang="en-US"/>
          </a:p>
        </p:txBody>
      </p:sp>
    </p:spTree>
    <p:extLst>
      <p:ext uri="{BB962C8B-B14F-4D97-AF65-F5344CB8AC3E}">
        <p14:creationId xmlns:p14="http://schemas.microsoft.com/office/powerpoint/2010/main" val="925612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Let</a:t>
            </a:r>
            <a:r>
              <a:rPr lang="en-US" baseline="0" dirty="0" err="1"/>
              <a:t>s</a:t>
            </a:r>
            <a:r>
              <a:rPr lang="en-US" baseline="0" dirty="0"/>
              <a:t> give an explanation of why </a:t>
            </a:r>
            <a:r>
              <a:rPr lang="en-US" baseline="0" dirty="0" err="1"/>
              <a:t>zkc</a:t>
            </a:r>
            <a:r>
              <a:rPr lang="en-US" baseline="0" dirty="0"/>
              <a:t> is list hard. </a:t>
            </a:r>
          </a:p>
          <a:p>
            <a:endParaRPr lang="en-US" baseline="0" dirty="0"/>
          </a:p>
          <a:p>
            <a:r>
              <a:rPr lang="en-US" baseline="0" dirty="0"/>
              <a:t>Given an instance we will split the problem, consider here splitting every vertex set in two. There are 8 possible combinations of these split vertex sets. In general if we have </a:t>
            </a:r>
            <a:r>
              <a:rPr lang="en-US" baseline="0" dirty="0" err="1"/>
              <a:t>zkc</a:t>
            </a:r>
            <a:r>
              <a:rPr lang="en-US" baseline="0" dirty="0"/>
              <a:t> and we split \ell times then we have </a:t>
            </a:r>
            <a:r>
              <a:rPr lang="en-US" baseline="0" dirty="0" err="1"/>
              <a:t>ell^k</a:t>
            </a:r>
            <a:r>
              <a:rPr lang="en-US" baseline="0" dirty="0"/>
              <a:t> instances. </a:t>
            </a:r>
          </a:p>
          <a:p>
            <a:endParaRPr lang="en-US" baseline="0" dirty="0"/>
          </a:p>
          <a:p>
            <a:r>
              <a:rPr lang="en-US" baseline="0" dirty="0"/>
              <a:t>One of these instances will contain the original clique, here the green moon, green star and green sun instance. </a:t>
            </a:r>
          </a:p>
          <a:p>
            <a:endParaRPr lang="en-US" baseline="0" dirty="0"/>
          </a:p>
          <a:p>
            <a:r>
              <a:rPr lang="en-US" baseline="0" dirty="0"/>
              <a:t>There is correlation between the instances, and we want the instances  to be uncorrelated. We </a:t>
            </a:r>
            <a:r>
              <a:rPr lang="en-US" baseline="0" dirty="0" err="1"/>
              <a:t>acheive</a:t>
            </a:r>
            <a:r>
              <a:rPr lang="en-US" baseline="0" dirty="0"/>
              <a:t> this by making multiple lists, if you are interested in this talk to us offline. </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110</a:t>
            </a:fld>
            <a:endParaRPr lang="en-US"/>
          </a:p>
        </p:txBody>
      </p:sp>
    </p:spTree>
    <p:extLst>
      <p:ext uri="{BB962C8B-B14F-4D97-AF65-F5344CB8AC3E}">
        <p14:creationId xmlns:p14="http://schemas.microsoft.com/office/powerpoint/2010/main" val="10961917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is this sufficient? Well, when we produce ell ^k instances each of size \n/\ell we can ask how long each problem must take. </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111</a:t>
            </a:fld>
            <a:endParaRPr lang="en-US"/>
          </a:p>
        </p:txBody>
      </p:sp>
    </p:spTree>
    <p:extLst>
      <p:ext uri="{BB962C8B-B14F-4D97-AF65-F5344CB8AC3E}">
        <p14:creationId xmlns:p14="http://schemas.microsoft.com/office/powerpoint/2010/main" val="19136742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know that that the time must work out to be </a:t>
            </a:r>
            <a:r>
              <a:rPr lang="en-US" baseline="0" dirty="0" err="1"/>
              <a:t>n^k</a:t>
            </a:r>
            <a:r>
              <a:rPr lang="en-US" baseline="0" dirty="0"/>
              <a:t>, and as it turns out saving over (n/ell)^k would propagate an improvement (if ell is </a:t>
            </a:r>
            <a:r>
              <a:rPr lang="en-US" baseline="0" dirty="0" err="1"/>
              <a:t>polynomially</a:t>
            </a:r>
            <a:r>
              <a:rPr lang="en-US" baseline="0" dirty="0"/>
              <a:t> large enough)</a:t>
            </a:r>
            <a:endParaRPr lang="en-US" dirty="0"/>
          </a:p>
        </p:txBody>
      </p:sp>
      <p:sp>
        <p:nvSpPr>
          <p:cNvPr id="4" name="Slide Number Placeholder 3"/>
          <p:cNvSpPr>
            <a:spLocks noGrp="1"/>
          </p:cNvSpPr>
          <p:nvPr>
            <p:ph type="sldNum" sz="quarter" idx="5"/>
          </p:nvPr>
        </p:nvSpPr>
        <p:spPr/>
        <p:txBody>
          <a:bodyPr/>
          <a:lstStyle/>
          <a:p>
            <a:fld id="{7137C400-7923-DA49-A866-A34B4959286E}" type="slidenum">
              <a:rPr lang="en-US" smtClean="0"/>
              <a:t>112</a:t>
            </a:fld>
            <a:endParaRPr lang="en-US"/>
          </a:p>
        </p:txBody>
      </p:sp>
    </p:spTree>
    <p:extLst>
      <p:ext uri="{BB962C8B-B14F-4D97-AF65-F5344CB8AC3E}">
        <p14:creationId xmlns:p14="http://schemas.microsoft.com/office/powerpoint/2010/main" val="17981083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Andrea</a:t>
            </a:r>
          </a:p>
          <a:p>
            <a:endParaRPr lang="en-US" dirty="0"/>
          </a:p>
          <a:p>
            <a:r>
              <a:rPr lang="en-US" b="0" dirty="0"/>
              <a:t>There is a significant amount of error and correlation to deal with here. </a:t>
            </a:r>
          </a:p>
        </p:txBody>
      </p:sp>
      <p:sp>
        <p:nvSpPr>
          <p:cNvPr id="4" name="Slide Number Placeholder 3"/>
          <p:cNvSpPr>
            <a:spLocks noGrp="1"/>
          </p:cNvSpPr>
          <p:nvPr>
            <p:ph type="sldNum" sz="quarter" idx="10"/>
          </p:nvPr>
        </p:nvSpPr>
        <p:spPr/>
        <p:txBody>
          <a:bodyPr/>
          <a:lstStyle/>
          <a:p>
            <a:fld id="{7137C400-7923-DA49-A866-A34B4959286E}" type="slidenum">
              <a:rPr lang="en-US" smtClean="0"/>
              <a:t>113</a:t>
            </a:fld>
            <a:endParaRPr lang="en-US"/>
          </a:p>
        </p:txBody>
      </p:sp>
    </p:spTree>
    <p:extLst>
      <p:ext uri="{BB962C8B-B14F-4D97-AF65-F5344CB8AC3E}">
        <p14:creationId xmlns:p14="http://schemas.microsoft.com/office/powerpoint/2010/main" val="274166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dirty="0"/>
              <a:t>In more</a:t>
            </a:r>
            <a:r>
              <a:rPr lang="en-US" b="0" baseline="0" dirty="0"/>
              <a:t> detail, our setting is that parties all have their own private inputs</a:t>
            </a:r>
          </a:p>
          <a:p>
            <a:pPr algn="l" rtl="0"/>
            <a:r>
              <a:rPr lang="en-US" b="0" baseline="0" dirty="0"/>
              <a:t>parties each know who their neighbors are and can communicate directly only with their neighbors</a:t>
            </a:r>
          </a:p>
          <a:p>
            <a:pPr algn="l" rtl="0"/>
            <a:endParaRPr lang="en-US" b="0" baseline="0" dirty="0"/>
          </a:p>
          <a:p>
            <a:pPr algn="l" rtl="0"/>
            <a:r>
              <a:rPr lang="en-US" b="0" baseline="0" dirty="0"/>
              <a:t>Our goal is to compute any MPC realizable function on the inputs while revealing nothing about the inputs or the graph</a:t>
            </a:r>
          </a:p>
          <a:p>
            <a:pPr algn="l" rtl="0"/>
            <a:r>
              <a:rPr lang="en-US" b="0" baseline="0" dirty="0"/>
              <a:t>beyond minimal information, like the number of nodes or the diameter</a:t>
            </a:r>
          </a:p>
          <a:p>
            <a:pPr algn="l" rtl="0"/>
            <a:endParaRPr lang="en-US" b="0" baseline="0" dirty="0"/>
          </a:p>
          <a:p>
            <a:pPr algn="l" rtl="0"/>
            <a:r>
              <a:rPr lang="en-US" b="0" baseline="0" dirty="0"/>
              <a:t>To make our lives easier, we only need to realize topology-hiding broadcast. There are standard methods for compiling broadcast into MPC, and if the broadcast is TH, then the MPC will be as well.</a:t>
            </a:r>
            <a:endParaRPr lang="he-IL" b="0" dirty="0"/>
          </a:p>
        </p:txBody>
      </p:sp>
      <p:sp>
        <p:nvSpPr>
          <p:cNvPr id="4" name="Slide Number Placeholder 3"/>
          <p:cNvSpPr>
            <a:spLocks noGrp="1"/>
          </p:cNvSpPr>
          <p:nvPr>
            <p:ph type="sldNum" sz="quarter" idx="10"/>
          </p:nvPr>
        </p:nvSpPr>
        <p:spPr/>
        <p:txBody>
          <a:bodyPr/>
          <a:lstStyle/>
          <a:p>
            <a:fld id="{5B53C991-37F0-4EFC-850D-7AE1C9B77B87}" type="slidenum">
              <a:rPr lang="he-IL" smtClean="0"/>
              <a:pPr/>
              <a:t>28</a:t>
            </a:fld>
            <a:endParaRPr lang="he-IL"/>
          </a:p>
        </p:txBody>
      </p:sp>
    </p:spTree>
    <p:extLst>
      <p:ext uri="{BB962C8B-B14F-4D97-AF65-F5344CB8AC3E}">
        <p14:creationId xmlns:p14="http://schemas.microsoft.com/office/powerpoint/2010/main" val="307018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static</a:t>
            </a:r>
          </a:p>
        </p:txBody>
      </p:sp>
      <p:sp>
        <p:nvSpPr>
          <p:cNvPr id="4" name="Slide Number Placeholder 3"/>
          <p:cNvSpPr>
            <a:spLocks noGrp="1"/>
          </p:cNvSpPr>
          <p:nvPr>
            <p:ph type="sldNum" sz="quarter" idx="10"/>
          </p:nvPr>
        </p:nvSpPr>
        <p:spPr/>
        <p:txBody>
          <a:bodyPr/>
          <a:lstStyle/>
          <a:p>
            <a:fld id="{865BC189-23A6-8948-B066-2285E5BCE77B}" type="slidenum">
              <a:rPr lang="en-US" smtClean="0"/>
              <a:t>29</a:t>
            </a:fld>
            <a:endParaRPr lang="en-US"/>
          </a:p>
        </p:txBody>
      </p:sp>
    </p:spTree>
    <p:extLst>
      <p:ext uri="{BB962C8B-B14F-4D97-AF65-F5344CB8AC3E}">
        <p14:creationId xmlns:p14="http://schemas.microsoft.com/office/powerpoint/2010/main" val="133125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write out citations</a:t>
            </a:r>
          </a:p>
        </p:txBody>
      </p:sp>
      <p:sp>
        <p:nvSpPr>
          <p:cNvPr id="4" name="Slide Number Placeholder 3"/>
          <p:cNvSpPr>
            <a:spLocks noGrp="1"/>
          </p:cNvSpPr>
          <p:nvPr>
            <p:ph type="sldNum" sz="quarter" idx="5"/>
          </p:nvPr>
        </p:nvSpPr>
        <p:spPr/>
        <p:txBody>
          <a:bodyPr/>
          <a:lstStyle/>
          <a:p>
            <a:fld id="{72A7C4A3-ED83-1747-BF0D-21535B635744}" type="slidenum">
              <a:rPr lang="en-US" smtClean="0"/>
              <a:t>32</a:t>
            </a:fld>
            <a:endParaRPr lang="en-US"/>
          </a:p>
        </p:txBody>
      </p:sp>
    </p:spTree>
    <p:extLst>
      <p:ext uri="{BB962C8B-B14F-4D97-AF65-F5344CB8AC3E}">
        <p14:creationId xmlns:p14="http://schemas.microsoft.com/office/powerpoint/2010/main" val="61008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121090-3F6A-FD43-B594-750DBA5B2E08}"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401831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21090-3F6A-FD43-B594-750DBA5B2E08}"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2073758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21090-3F6A-FD43-B594-750DBA5B2E08}"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1055671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21090-3F6A-FD43-B594-750DBA5B2E08}"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76522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121090-3F6A-FD43-B594-750DBA5B2E08}" type="datetimeFigureOut">
              <a:rPr lang="en-US" smtClean="0"/>
              <a:t>4/15/20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98439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121090-3F6A-FD43-B594-750DBA5B2E08}" type="datetimeFigureOut">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268092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121090-3F6A-FD43-B594-750DBA5B2E08}" type="datetimeFigureOut">
              <a:rPr lang="en-US" smtClean="0"/>
              <a:t>4/15/20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2940992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121090-3F6A-FD43-B594-750DBA5B2E08}" type="datetimeFigureOut">
              <a:rPr lang="en-US" smtClean="0"/>
              <a:t>4/15/20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206679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121090-3F6A-FD43-B594-750DBA5B2E08}" type="datetimeFigureOut">
              <a:rPr lang="en-US" smtClean="0"/>
              <a:t>4/15/20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890330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121090-3F6A-FD43-B594-750DBA5B2E08}" type="datetimeFigureOut">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89977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121090-3F6A-FD43-B594-750DBA5B2E08}" type="datetimeFigureOut">
              <a:rPr lang="en-US" smtClean="0"/>
              <a:t>4/15/20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55D863-D172-704C-9DAE-3856B91CDFF7}" type="slidenum">
              <a:rPr lang="en-US" smtClean="0"/>
              <a:t>‹#›</a:t>
            </a:fld>
            <a:endParaRPr lang="en-US"/>
          </a:p>
        </p:txBody>
      </p:sp>
    </p:spTree>
    <p:extLst>
      <p:ext uri="{BB962C8B-B14F-4D97-AF65-F5344CB8AC3E}">
        <p14:creationId xmlns:p14="http://schemas.microsoft.com/office/powerpoint/2010/main" val="4246911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21090-3F6A-FD43-B594-750DBA5B2E08}" type="datetimeFigureOut">
              <a:rPr lang="en-US" smtClean="0"/>
              <a:t>4/15/20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55D863-D172-704C-9DAE-3856B91CDFF7}" type="slidenum">
              <a:rPr lang="en-US" smtClean="0"/>
              <a:t>‹#›</a:t>
            </a:fld>
            <a:endParaRPr lang="en-US"/>
          </a:p>
        </p:txBody>
      </p:sp>
    </p:spTree>
    <p:extLst>
      <p:ext uri="{BB962C8B-B14F-4D97-AF65-F5344CB8AC3E}">
        <p14:creationId xmlns:p14="http://schemas.microsoft.com/office/powerpoint/2010/main" val="2334416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172.png"/><Relationship Id="rId7" Type="http://schemas.openxmlformats.org/officeDocument/2006/relationships/image" Target="../media/image213.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5.png"/><Relationship Id="rId5" Type="http://schemas.openxmlformats.org/officeDocument/2006/relationships/image" Target="../media/image192.png"/><Relationship Id="rId10" Type="http://schemas.openxmlformats.org/officeDocument/2006/relationships/image" Target="../media/image242.png"/><Relationship Id="rId4" Type="http://schemas.openxmlformats.org/officeDocument/2006/relationships/image" Target="../media/image182.png"/><Relationship Id="rId9" Type="http://schemas.openxmlformats.org/officeDocument/2006/relationships/image" Target="../media/image232.png"/></Relationships>
</file>

<file path=ppt/slides/_rels/slide100.xml.rels><?xml version="1.0" encoding="UTF-8" standalone="yes"?>
<Relationships xmlns="http://schemas.openxmlformats.org/package/2006/relationships"><Relationship Id="rId8" Type="http://schemas.openxmlformats.org/officeDocument/2006/relationships/image" Target="../media/image1101.png"/><Relationship Id="rId13" Type="http://schemas.openxmlformats.org/officeDocument/2006/relationships/image" Target="../media/image191.png"/><Relationship Id="rId3" Type="http://schemas.openxmlformats.org/officeDocument/2006/relationships/image" Target="../media/image32.png"/><Relationship Id="rId12" Type="http://schemas.openxmlformats.org/officeDocument/2006/relationships/image" Target="../media/image18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14.tiff"/><Relationship Id="rId5" Type="http://schemas.openxmlformats.org/officeDocument/2006/relationships/image" Target="../media/image33.png"/><Relationship Id="rId15" Type="http://schemas.openxmlformats.org/officeDocument/2006/relationships/image" Target="../media/image202.png"/><Relationship Id="rId10" Type="http://schemas.openxmlformats.org/officeDocument/2006/relationships/image" Target="../media/image42.png"/><Relationship Id="rId4" Type="http://schemas.microsoft.com/office/2007/relationships/hdphoto" Target="../media/hdphoto1.wdp"/><Relationship Id="rId9" Type="http://schemas.openxmlformats.org/officeDocument/2006/relationships/image" Target="../media/image1201.png"/><Relationship Id="rId14" Type="http://schemas.openxmlformats.org/officeDocument/2006/relationships/image" Target="../media/image153.png"/></Relationships>
</file>

<file path=ppt/slides/_rels/slide101.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21.png"/><Relationship Id="rId7" Type="http://schemas.openxmlformats.org/officeDocument/2006/relationships/image" Target="../media/image210.png"/><Relationship Id="rId12" Type="http://schemas.openxmlformats.org/officeDocument/2006/relationships/image" Target="../media/image27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200.png"/><Relationship Id="rId15" Type="http://schemas.openxmlformats.org/officeDocument/2006/relationships/image" Target="../media/image251.png"/><Relationship Id="rId4" Type="http://schemas.openxmlformats.org/officeDocument/2006/relationships/image" Target="../media/image171.png"/><Relationship Id="rId9" Type="http://schemas.openxmlformats.org/officeDocument/2006/relationships/image" Target="../media/image231.png"/><Relationship Id="rId14" Type="http://schemas.openxmlformats.org/officeDocument/2006/relationships/image" Target="../media/image241.png"/></Relationships>
</file>

<file path=ppt/slides/_rels/slide102.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321.png"/><Relationship Id="rId18" Type="http://schemas.openxmlformats.org/officeDocument/2006/relationships/image" Target="../media/image351.png"/><Relationship Id="rId3" Type="http://schemas.openxmlformats.org/officeDocument/2006/relationships/image" Target="../media/image32.png"/><Relationship Id="rId21" Type="http://schemas.openxmlformats.org/officeDocument/2006/relationships/image" Target="../media/image372.png"/><Relationship Id="rId12" Type="http://schemas.openxmlformats.org/officeDocument/2006/relationships/image" Target="../media/image313.png"/><Relationship Id="rId17" Type="http://schemas.openxmlformats.org/officeDocument/2006/relationships/image" Target="../media/image154.png"/><Relationship Id="rId2" Type="http://schemas.openxmlformats.org/officeDocument/2006/relationships/notesSlide" Target="../notesSlides/notesSlide54.xml"/><Relationship Id="rId16" Type="http://schemas.openxmlformats.org/officeDocument/2006/relationships/image" Target="../media/image342.png"/><Relationship Id="rId20" Type="http://schemas.openxmlformats.org/officeDocument/2006/relationships/image" Target="../media/image36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01.png"/><Relationship Id="rId5" Type="http://schemas.openxmlformats.org/officeDocument/2006/relationships/image" Target="../media/image33.png"/><Relationship Id="rId15" Type="http://schemas.openxmlformats.org/officeDocument/2006/relationships/image" Target="../media/image153.png"/><Relationship Id="rId10" Type="http://schemas.openxmlformats.org/officeDocument/2006/relationships/image" Target="../media/image154.png"/><Relationship Id="rId19" Type="http://schemas.openxmlformats.org/officeDocument/2006/relationships/image" Target="../media/image114.tiff"/><Relationship Id="rId4" Type="http://schemas.microsoft.com/office/2007/relationships/hdphoto" Target="../media/hdphoto1.wdp"/><Relationship Id="rId9" Type="http://schemas.openxmlformats.org/officeDocument/2006/relationships/image" Target="../media/image280.png"/><Relationship Id="rId14" Type="http://schemas.openxmlformats.org/officeDocument/2006/relationships/image" Target="../media/image332.png"/></Relationships>
</file>

<file path=ppt/slides/_rels/slide10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17.wdp"/><Relationship Id="rId5" Type="http://schemas.openxmlformats.org/officeDocument/2006/relationships/image" Target="../media/image33.png"/><Relationship Id="rId10" Type="http://schemas.microsoft.com/office/2007/relationships/hdphoto" Target="../media/hdphoto16.wdp"/><Relationship Id="rId4" Type="http://schemas.microsoft.com/office/2007/relationships/hdphoto" Target="../media/hdphoto1.wdp"/><Relationship Id="rId9" Type="http://schemas.openxmlformats.org/officeDocument/2006/relationships/image" Target="../media/image156.png"/></Relationships>
</file>

<file path=ppt/slides/_rels/slide10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31.png"/><Relationship Id="rId5" Type="http://schemas.openxmlformats.org/officeDocument/2006/relationships/image" Target="../media/image33.png"/><Relationship Id="rId10" Type="http://schemas.openxmlformats.org/officeDocument/2006/relationships/image" Target="../media/image311.png"/><Relationship Id="rId4" Type="http://schemas.microsoft.com/office/2007/relationships/hdphoto" Target="../media/hdphoto1.wdp"/><Relationship Id="rId9" Type="http://schemas.openxmlformats.org/officeDocument/2006/relationships/image" Target="../media/image300.png"/></Relationships>
</file>

<file path=ppt/slides/_rels/slide105.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32.png"/><Relationship Id="rId12" Type="http://schemas.openxmlformats.org/officeDocument/2006/relationships/image" Target="../media/image40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14.tiff"/><Relationship Id="rId5" Type="http://schemas.openxmlformats.org/officeDocument/2006/relationships/image" Target="../media/image33.png"/><Relationship Id="rId10" Type="http://schemas.openxmlformats.org/officeDocument/2006/relationships/image" Target="../media/image391.png"/><Relationship Id="rId4" Type="http://schemas.microsoft.com/office/2007/relationships/hdphoto" Target="../media/hdphoto1.wdp"/><Relationship Id="rId9" Type="http://schemas.openxmlformats.org/officeDocument/2006/relationships/image" Target="../media/image320.png"/></Relationships>
</file>

<file path=ppt/slides/_rels/slide106.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414.png"/><Relationship Id="rId3" Type="http://schemas.openxmlformats.org/officeDocument/2006/relationships/image" Target="../media/image32.png"/><Relationship Id="rId12" Type="http://schemas.openxmlformats.org/officeDocument/2006/relationships/image" Target="../media/image15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361.png"/><Relationship Id="rId5" Type="http://schemas.openxmlformats.org/officeDocument/2006/relationships/image" Target="../media/image33.png"/><Relationship Id="rId10" Type="http://schemas.openxmlformats.org/officeDocument/2006/relationships/image" Target="../media/image380.png"/><Relationship Id="rId4" Type="http://schemas.microsoft.com/office/2007/relationships/hdphoto" Target="../media/hdphoto1.wdp"/><Relationship Id="rId9" Type="http://schemas.openxmlformats.org/officeDocument/2006/relationships/image" Target="../media/image114.tiff"/><Relationship Id="rId14" Type="http://schemas.openxmlformats.org/officeDocument/2006/relationships/image" Target="../media/image4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441.png"/><Relationship Id="rId3" Type="http://schemas.openxmlformats.org/officeDocument/2006/relationships/image" Target="../media/image157.gif"/><Relationship Id="rId7" Type="http://schemas.openxmlformats.org/officeDocument/2006/relationships/image" Target="../media/image43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22.png"/><Relationship Id="rId5" Type="http://schemas.openxmlformats.org/officeDocument/2006/relationships/image" Target="../media/image381.png"/><Relationship Id="rId9" Type="http://schemas.openxmlformats.org/officeDocument/2006/relationships/image" Target="../media/image45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4" Type="http://schemas.openxmlformats.org/officeDocument/2006/relationships/image" Target="../media/image461.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81.png"/><Relationship Id="rId5" Type="http://schemas.openxmlformats.org/officeDocument/2006/relationships/image" Target="../media/image471.png"/><Relationship Id="rId4" Type="http://schemas.openxmlformats.org/officeDocument/2006/relationships/image" Target="../media/image491.png"/></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7.gi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7.gif"/><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image" Target="../media/image114.tiff"/><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10" Type="http://schemas.microsoft.com/office/2007/relationships/hdphoto" Target="../media/hdphoto2.wdp"/><Relationship Id="rId4" Type="http://schemas.openxmlformats.org/officeDocument/2006/relationships/image" Target="../media/image162.png"/><Relationship Id="rId9" Type="http://schemas.openxmlformats.org/officeDocument/2006/relationships/image" Target="../media/image33.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2.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5.tiff"/><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3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3.wdp"/><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5" Type="http://schemas.openxmlformats.org/officeDocument/2006/relationships/image" Target="../media/image40.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5.tiff"/><Relationship Id="rId4" Type="http://schemas.openxmlformats.org/officeDocument/2006/relationships/image" Target="../media/image4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73.png"/><Relationship Id="rId13" Type="http://schemas.openxmlformats.org/officeDocument/2006/relationships/image" Target="../media/image423.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2.png"/><Relationship Id="rId21" Type="http://schemas.openxmlformats.org/officeDocument/2006/relationships/image" Target="../media/image50.png"/><Relationship Id="rId7" Type="http://schemas.openxmlformats.org/officeDocument/2006/relationships/image" Target="../media/image363.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52.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3.png"/><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image" Target="../media/image392.png"/><Relationship Id="rId19" Type="http://schemas.openxmlformats.org/officeDocument/2006/relationships/image" Target="../media/image48.png"/><Relationship Id="rId4" Type="http://schemas.openxmlformats.org/officeDocument/2006/relationships/image" Target="../media/image333.png"/><Relationship Id="rId9" Type="http://schemas.openxmlformats.org/officeDocument/2006/relationships/image" Target="../media/image38.png"/><Relationship Id="rId14" Type="http://schemas.openxmlformats.org/officeDocument/2006/relationships/image" Target="../media/image432.png"/><Relationship Id="rId22" Type="http://schemas.openxmlformats.org/officeDocument/2006/relationships/image" Target="../media/image51.png"/><Relationship Id="rId27" Type="http://schemas.openxmlformats.org/officeDocument/2006/relationships/image" Target="../media/image56.png"/></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12.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1.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61.png"/><Relationship Id="rId11" Type="http://schemas.openxmlformats.org/officeDocument/2006/relationships/image" Target="../media/image89.png"/><Relationship Id="rId10" Type="http://schemas.openxmlformats.org/officeDocument/2006/relationships/image" Target="../media/image87.png"/><Relationship Id="rId4" Type="http://schemas.openxmlformats.org/officeDocument/2006/relationships/image" Target="../media/image851.png"/><Relationship Id="rId9" Type="http://schemas.openxmlformats.org/officeDocument/2006/relationships/image" Target="../media/image91.png"/></Relationships>
</file>

<file path=ppt/slides/_rels/slide4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41.png"/><Relationship Id="rId7"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61.png"/><Relationship Id="rId4" Type="http://schemas.openxmlformats.org/officeDocument/2006/relationships/image" Target="../media/image851.png"/><Relationship Id="rId9" Type="http://schemas.openxmlformats.org/officeDocument/2006/relationships/image" Target="../media/image87.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4.png"/><Relationship Id="rId7" Type="http://schemas.openxmlformats.org/officeDocument/2006/relationships/image" Target="../media/image861.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51.png"/><Relationship Id="rId11" Type="http://schemas.openxmlformats.org/officeDocument/2006/relationships/image" Target="../media/image87.png"/><Relationship Id="rId5" Type="http://schemas.openxmlformats.org/officeDocument/2006/relationships/image" Target="../media/image841.png"/><Relationship Id="rId10" Type="http://schemas.openxmlformats.org/officeDocument/2006/relationships/image" Target="../media/image97.png"/><Relationship Id="rId4" Type="http://schemas.openxmlformats.org/officeDocument/2006/relationships/image" Target="../media/image83.png"/><Relationship Id="rId9" Type="http://schemas.openxmlformats.org/officeDocument/2006/relationships/image" Target="../media/image96.png"/></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1.png"/><Relationship Id="rId7" Type="http://schemas.openxmlformats.org/officeDocument/2006/relationships/image" Target="../media/image9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861.png"/><Relationship Id="rId4" Type="http://schemas.openxmlformats.org/officeDocument/2006/relationships/image" Target="../media/image851.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0.jpeg"/><Relationship Id="rId7" Type="http://schemas.openxmlformats.org/officeDocument/2006/relationships/image" Target="../media/image101.png"/><Relationship Id="rId12" Type="http://schemas.openxmlformats.org/officeDocument/2006/relationships/image" Target="../media/image11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11.png"/><Relationship Id="rId5" Type="http://schemas.openxmlformats.org/officeDocument/2006/relationships/image" Target="../media/image99.png"/><Relationship Id="rId10" Type="http://schemas.openxmlformats.org/officeDocument/2006/relationships/image" Target="../media/image911.png"/><Relationship Id="rId4" Type="http://schemas.openxmlformats.org/officeDocument/2006/relationships/image" Target="../media/image411.png"/><Relationship Id="rId9" Type="http://schemas.openxmlformats.org/officeDocument/2006/relationships/image" Target="../media/image811.png"/></Relationships>
</file>

<file path=ppt/slides/_rels/slide5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customXml" Target="../ink/ink2.xml"/><Relationship Id="rId18" Type="http://schemas.openxmlformats.org/officeDocument/2006/relationships/image" Target="../media/image165.png"/><Relationship Id="rId26" Type="http://schemas.openxmlformats.org/officeDocument/2006/relationships/image" Target="../media/image910.png"/><Relationship Id="rId3" Type="http://schemas.openxmlformats.org/officeDocument/2006/relationships/image" Target="../media/image90.jpeg"/><Relationship Id="rId21" Type="http://schemas.openxmlformats.org/officeDocument/2006/relationships/customXml" Target="../ink/ink6.xml"/><Relationship Id="rId7" Type="http://schemas.openxmlformats.org/officeDocument/2006/relationships/image" Target="../media/image101.png"/><Relationship Id="rId12" Type="http://schemas.openxmlformats.org/officeDocument/2006/relationships/image" Target="../media/image1312.png"/><Relationship Id="rId17" Type="http://schemas.openxmlformats.org/officeDocument/2006/relationships/customXml" Target="../ink/ink4.xml"/><Relationship Id="rId25" Type="http://schemas.openxmlformats.org/officeDocument/2006/relationships/image" Target="../media/image810.png"/><Relationship Id="rId2" Type="http://schemas.openxmlformats.org/officeDocument/2006/relationships/notesSlide" Target="../notesSlides/notesSlide15.xml"/><Relationship Id="rId16" Type="http://schemas.openxmlformats.org/officeDocument/2006/relationships/image" Target="../media/image151.png"/><Relationship Id="rId20" Type="http://schemas.openxmlformats.org/officeDocument/2006/relationships/image" Target="../media/image170.png"/><Relationship Id="rId29" Type="http://schemas.openxmlformats.org/officeDocument/2006/relationships/image" Target="../media/image201.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customXml" Target="../ink/ink1.xml"/><Relationship Id="rId24" Type="http://schemas.openxmlformats.org/officeDocument/2006/relationships/image" Target="../media/image190.png"/><Relationship Id="rId5" Type="http://schemas.openxmlformats.org/officeDocument/2006/relationships/image" Target="../media/image99.png"/><Relationship Id="rId15" Type="http://schemas.openxmlformats.org/officeDocument/2006/relationships/customXml" Target="../ink/ink3.xml"/><Relationship Id="rId23" Type="http://schemas.openxmlformats.org/officeDocument/2006/relationships/customXml" Target="../ink/ink7.xml"/><Relationship Id="rId28" Type="http://schemas.openxmlformats.org/officeDocument/2006/relationships/image" Target="../media/image1110.png"/><Relationship Id="rId10" Type="http://schemas.microsoft.com/office/2007/relationships/hdphoto" Target="../media/hdphoto6.wdp"/><Relationship Id="rId19" Type="http://schemas.openxmlformats.org/officeDocument/2006/relationships/customXml" Target="../ink/ink5.xml"/><Relationship Id="rId4" Type="http://schemas.openxmlformats.org/officeDocument/2006/relationships/image" Target="../media/image410.png"/><Relationship Id="rId9" Type="http://schemas.openxmlformats.org/officeDocument/2006/relationships/image" Target="../media/image102.png"/><Relationship Id="rId14" Type="http://schemas.openxmlformats.org/officeDocument/2006/relationships/image" Target="../media/image1410.png"/><Relationship Id="rId22" Type="http://schemas.openxmlformats.org/officeDocument/2006/relationships/image" Target="../media/image180.png"/><Relationship Id="rId27" Type="http://schemas.openxmlformats.org/officeDocument/2006/relationships/image" Target="../media/image1010.png"/><Relationship Id="rId30" Type="http://schemas.openxmlformats.org/officeDocument/2006/relationships/image" Target="../media/image211.png"/></Relationships>
</file>

<file path=ppt/slides/_rels/slide52.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1410.png"/><Relationship Id="rId18" Type="http://schemas.openxmlformats.org/officeDocument/2006/relationships/customXml" Target="../ink/ink12.xml"/><Relationship Id="rId26" Type="http://schemas.openxmlformats.org/officeDocument/2006/relationships/image" Target="../media/image1110.png"/><Relationship Id="rId3" Type="http://schemas.openxmlformats.org/officeDocument/2006/relationships/image" Target="../media/image90.jpeg"/><Relationship Id="rId21" Type="http://schemas.openxmlformats.org/officeDocument/2006/relationships/image" Target="../media/image180.png"/><Relationship Id="rId7" Type="http://schemas.openxmlformats.org/officeDocument/2006/relationships/image" Target="../media/image103.jpeg"/><Relationship Id="rId12" Type="http://schemas.openxmlformats.org/officeDocument/2006/relationships/customXml" Target="../ink/ink9.xml"/><Relationship Id="rId17" Type="http://schemas.openxmlformats.org/officeDocument/2006/relationships/image" Target="../media/image165.png"/><Relationship Id="rId25" Type="http://schemas.openxmlformats.org/officeDocument/2006/relationships/image" Target="../media/image1010.png"/><Relationship Id="rId2" Type="http://schemas.openxmlformats.org/officeDocument/2006/relationships/notesSlide" Target="../notesSlides/notesSlide16.xml"/><Relationship Id="rId16" Type="http://schemas.openxmlformats.org/officeDocument/2006/relationships/customXml" Target="../ink/ink11.xml"/><Relationship Id="rId20"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100.png"/><Relationship Id="rId11" Type="http://schemas.microsoft.com/office/2007/relationships/hdphoto" Target="../media/hdphoto7.wdp"/><Relationship Id="rId24" Type="http://schemas.openxmlformats.org/officeDocument/2006/relationships/image" Target="../media/image810.png"/><Relationship Id="rId5" Type="http://schemas.openxmlformats.org/officeDocument/2006/relationships/image" Target="../media/image99.png"/><Relationship Id="rId15" Type="http://schemas.openxmlformats.org/officeDocument/2006/relationships/image" Target="../media/image151.png"/><Relationship Id="rId23" Type="http://schemas.openxmlformats.org/officeDocument/2006/relationships/image" Target="../media/image190.png"/><Relationship Id="rId28" Type="http://schemas.openxmlformats.org/officeDocument/2006/relationships/image" Target="../media/image230.png"/><Relationship Id="rId10" Type="http://schemas.openxmlformats.org/officeDocument/2006/relationships/image" Target="../media/image101.png"/><Relationship Id="rId19" Type="http://schemas.openxmlformats.org/officeDocument/2006/relationships/image" Target="../media/image170.png"/><Relationship Id="rId4" Type="http://schemas.openxmlformats.org/officeDocument/2006/relationships/image" Target="../media/image410.png"/><Relationship Id="rId9" Type="http://schemas.openxmlformats.org/officeDocument/2006/relationships/image" Target="../media/image1312.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201.png"/></Relationships>
</file>

<file path=ppt/slides/_rels/slide53.xml.rels><?xml version="1.0" encoding="UTF-8" standalone="yes"?>
<Relationships xmlns="http://schemas.openxmlformats.org/package/2006/relationships"><Relationship Id="rId13" Type="http://schemas.openxmlformats.org/officeDocument/2006/relationships/image" Target="../media/image151.png"/><Relationship Id="rId18" Type="http://schemas.openxmlformats.org/officeDocument/2006/relationships/customXml" Target="../ink/ink20.xml"/><Relationship Id="rId26" Type="http://schemas.openxmlformats.org/officeDocument/2006/relationships/image" Target="../media/image99.png"/><Relationship Id="rId3" Type="http://schemas.openxmlformats.org/officeDocument/2006/relationships/image" Target="../media/image90.jpeg"/><Relationship Id="rId21" Type="http://schemas.openxmlformats.org/officeDocument/2006/relationships/image" Target="../media/image190.png"/><Relationship Id="rId7" Type="http://schemas.openxmlformats.org/officeDocument/2006/relationships/image" Target="../media/image1312.png"/><Relationship Id="rId12" Type="http://schemas.openxmlformats.org/officeDocument/2006/relationships/customXml" Target="../ink/ink17.xml"/><Relationship Id="rId17" Type="http://schemas.openxmlformats.org/officeDocument/2006/relationships/image" Target="../media/image170.png"/><Relationship Id="rId25" Type="http://schemas.openxmlformats.org/officeDocument/2006/relationships/image" Target="../media/image410.png"/><Relationship Id="rId33" Type="http://schemas.openxmlformats.org/officeDocument/2006/relationships/image" Target="../media/image281.png"/><Relationship Id="rId2" Type="http://schemas.openxmlformats.org/officeDocument/2006/relationships/notesSlide" Target="../notesSlides/notesSlide17.xml"/><Relationship Id="rId16" Type="http://schemas.openxmlformats.org/officeDocument/2006/relationships/customXml" Target="../ink/ink19.xml"/><Relationship Id="rId20" Type="http://schemas.openxmlformats.org/officeDocument/2006/relationships/customXml" Target="../ink/ink21.xml"/><Relationship Id="rId29"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1410.png"/><Relationship Id="rId24" Type="http://schemas.openxmlformats.org/officeDocument/2006/relationships/image" Target="../media/image240.png"/><Relationship Id="rId32" Type="http://schemas.openxmlformats.org/officeDocument/2006/relationships/image" Target="../media/image270.png"/><Relationship Id="rId5" Type="http://schemas.openxmlformats.org/officeDocument/2006/relationships/image" Target="../media/image103.jpeg"/><Relationship Id="rId15" Type="http://schemas.openxmlformats.org/officeDocument/2006/relationships/image" Target="../media/image165.png"/><Relationship Id="rId23" Type="http://schemas.openxmlformats.org/officeDocument/2006/relationships/image" Target="../media/image1110.png"/><Relationship Id="rId28" Type="http://schemas.openxmlformats.org/officeDocument/2006/relationships/image" Target="../media/image201.png"/><Relationship Id="rId10" Type="http://schemas.openxmlformats.org/officeDocument/2006/relationships/customXml" Target="../ink/ink16.xml"/><Relationship Id="rId19" Type="http://schemas.openxmlformats.org/officeDocument/2006/relationships/image" Target="../media/image180.png"/><Relationship Id="rId31" Type="http://schemas.openxmlformats.org/officeDocument/2006/relationships/image" Target="../media/image261.png"/><Relationship Id="rId4" Type="http://schemas.openxmlformats.org/officeDocument/2006/relationships/image" Target="../media/image100.png"/><Relationship Id="rId9" Type="http://schemas.microsoft.com/office/2007/relationships/hdphoto" Target="../media/hdphoto5.wdp"/><Relationship Id="rId14" Type="http://schemas.openxmlformats.org/officeDocument/2006/relationships/customXml" Target="../ink/ink18.xml"/><Relationship Id="rId22" Type="http://schemas.openxmlformats.org/officeDocument/2006/relationships/image" Target="../media/image810.png"/><Relationship Id="rId27" Type="http://schemas.openxmlformats.org/officeDocument/2006/relationships/image" Target="../media/image1010.png"/><Relationship Id="rId30" Type="http://schemas.openxmlformats.org/officeDocument/2006/relationships/image" Target="../media/image250.png"/><Relationship Id="rId8"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04.tiff"/><Relationship Id="rId7" Type="http://schemas.openxmlformats.org/officeDocument/2006/relationships/image" Target="../media/image106.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105.tiff"/><Relationship Id="rId4" Type="http://schemas.openxmlformats.org/officeDocument/2006/relationships/image" Target="../media/image220.png"/></Relationships>
</file>

<file path=ppt/slides/_rels/slide5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0.png"/><Relationship Id="rId5" Type="http://schemas.microsoft.com/office/2007/relationships/hdphoto" Target="../media/hdphoto8.wdp"/><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29" Type="http://schemas.openxmlformats.org/officeDocument/2006/relationships/image" Target="../media/image201.png"/><Relationship Id="rId1" Type="http://schemas.openxmlformats.org/officeDocument/2006/relationships/slideLayout" Target="../slideLayouts/slideLayout2.xml"/><Relationship Id="rId5" Type="http://schemas.microsoft.com/office/2007/relationships/hdphoto" Target="../media/hdphoto9.wdp"/><Relationship Id="rId31" Type="http://schemas.openxmlformats.org/officeDocument/2006/relationships/image" Target="../media/image109.png"/><Relationship Id="rId4" Type="http://schemas.openxmlformats.org/officeDocument/2006/relationships/image" Target="../media/image108.png"/><Relationship Id="rId30" Type="http://schemas.microsoft.com/office/2007/relationships/hdphoto" Target="../media/hdphoto10.wdp"/></Relationships>
</file>

<file path=ppt/slides/_rels/slide57.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30.png"/><Relationship Id="rId3" Type="http://schemas.openxmlformats.org/officeDocument/2006/relationships/image" Target="../media/image340.png"/><Relationship Id="rId7" Type="http://schemas.openxmlformats.org/officeDocument/2006/relationships/image" Target="../media/image382.png"/><Relationship Id="rId12" Type="http://schemas.openxmlformats.org/officeDocument/2006/relationships/image" Target="../media/image420.png"/><Relationship Id="rId17" Type="http://schemas.openxmlformats.org/officeDocument/2006/relationships/image" Target="../media/image470.png"/><Relationship Id="rId2" Type="http://schemas.openxmlformats.org/officeDocument/2006/relationships/image" Target="../media/image330.png"/><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421.png"/><Relationship Id="rId5" Type="http://schemas.openxmlformats.org/officeDocument/2006/relationships/image" Target="../media/image360.png"/><Relationship Id="rId15" Type="http://schemas.openxmlformats.org/officeDocument/2006/relationships/image" Target="../media/image450.png"/><Relationship Id="rId10" Type="http://schemas.openxmlformats.org/officeDocument/2006/relationships/image" Target="../media/image412.png"/><Relationship Id="rId4" Type="http://schemas.openxmlformats.org/officeDocument/2006/relationships/image" Target="../media/image350.png"/><Relationship Id="rId9" Type="http://schemas.openxmlformats.org/officeDocument/2006/relationships/image" Target="../media/image400.png"/><Relationship Id="rId14" Type="http://schemas.openxmlformats.org/officeDocument/2006/relationships/image" Target="../media/image440.png"/></Relationships>
</file>

<file path=ppt/slides/_rels/slide58.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90.png"/><Relationship Id="rId7" Type="http://schemas.microsoft.com/office/2007/relationships/hdphoto" Target="../media/hdphoto11.wdp"/><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560.png"/><Relationship Id="rId5" Type="http://schemas.openxmlformats.org/officeDocument/2006/relationships/image" Target="../media/image510.png"/><Relationship Id="rId10" Type="http://schemas.openxmlformats.org/officeDocument/2006/relationships/image" Target="../media/image550.png"/><Relationship Id="rId4" Type="http://schemas.openxmlformats.org/officeDocument/2006/relationships/image" Target="../media/image500.png"/><Relationship Id="rId9" Type="http://schemas.openxmlformats.org/officeDocument/2006/relationships/image" Target="../media/image540.png"/></Relationships>
</file>

<file path=ppt/slides/_rels/slide59.xml.rels><?xml version="1.0" encoding="UTF-8" standalone="yes"?>
<Relationships xmlns="http://schemas.openxmlformats.org/package/2006/relationships"><Relationship Id="rId13" Type="http://schemas.openxmlformats.org/officeDocument/2006/relationships/image" Target="../media/image570.png"/><Relationship Id="rId12" Type="http://schemas.microsoft.com/office/2007/relationships/hdphoto" Target="../media/hdphoto11.wdp"/><Relationship Id="rId17" Type="http://schemas.openxmlformats.org/officeDocument/2006/relationships/image" Target="../media/image621.png"/><Relationship Id="rId2" Type="http://schemas.openxmlformats.org/officeDocument/2006/relationships/notesSlide" Target="../notesSlides/notesSlide20.xml"/><Relationship Id="rId16" Type="http://schemas.openxmlformats.org/officeDocument/2006/relationships/image" Target="../media/image600.png"/><Relationship Id="rId1" Type="http://schemas.openxmlformats.org/officeDocument/2006/relationships/slideLayout" Target="../slideLayouts/slideLayout2.xml"/><Relationship Id="rId11" Type="http://schemas.openxmlformats.org/officeDocument/2006/relationships/image" Target="../media/image110.png"/><Relationship Id="rId15" Type="http://schemas.openxmlformats.org/officeDocument/2006/relationships/image" Target="../media/image590.png"/><Relationship Id="rId10" Type="http://schemas.openxmlformats.org/officeDocument/2006/relationships/image" Target="../media/image610.png"/><Relationship Id="rId14" Type="http://schemas.openxmlformats.org/officeDocument/2006/relationships/image" Target="../media/image58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50.png"/><Relationship Id="rId4" Type="http://schemas.openxmlformats.org/officeDocument/2006/relationships/image" Target="../media/image640.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9.png"/><Relationship Id="rId5" Type="http://schemas.microsoft.com/office/2007/relationships/hdphoto" Target="../media/hdphoto12.wdp"/><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20.png"/><Relationship Id="rId7" Type="http://schemas.openxmlformats.org/officeDocument/2006/relationships/image" Target="../media/image6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 Id="rId9" Type="http://schemas.openxmlformats.org/officeDocument/2006/relationships/image" Target="../media/image710.png"/></Relationships>
</file>

<file path=ppt/slides/_rels/slide63.xml.rels><?xml version="1.0" encoding="UTF-8" standalone="yes"?>
<Relationships xmlns="http://schemas.openxmlformats.org/package/2006/relationships"><Relationship Id="rId8" Type="http://schemas.openxmlformats.org/officeDocument/2006/relationships/image" Target="../media/image1020.png"/><Relationship Id="rId13" Type="http://schemas.openxmlformats.org/officeDocument/2006/relationships/image" Target="../media/image1070.png"/><Relationship Id="rId3" Type="http://schemas.openxmlformats.org/officeDocument/2006/relationships/image" Target="../media/image32.png"/><Relationship Id="rId7" Type="http://schemas.openxmlformats.org/officeDocument/2006/relationships/image" Target="../media/image1012.png"/><Relationship Id="rId12"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5.png"/><Relationship Id="rId5" Type="http://schemas.openxmlformats.org/officeDocument/2006/relationships/image" Target="../media/image33.png"/><Relationship Id="rId15" Type="http://schemas.openxmlformats.org/officeDocument/2006/relationships/image" Target="../media/image1090.png"/><Relationship Id="rId10" Type="http://schemas.openxmlformats.org/officeDocument/2006/relationships/image" Target="../media/image104.png"/><Relationship Id="rId4" Type="http://schemas.microsoft.com/office/2007/relationships/hdphoto" Target="../media/hdphoto1.wdp"/><Relationship Id="rId9" Type="http://schemas.openxmlformats.org/officeDocument/2006/relationships/image" Target="../media/image1030.png"/><Relationship Id="rId14" Type="http://schemas.openxmlformats.org/officeDocument/2006/relationships/image" Target="../media/image1080.png"/></Relationships>
</file>

<file path=ppt/slides/_rels/slide64.xml.rels><?xml version="1.0" encoding="UTF-8" standalone="yes"?>
<Relationships xmlns="http://schemas.openxmlformats.org/package/2006/relationships"><Relationship Id="rId8" Type="http://schemas.openxmlformats.org/officeDocument/2006/relationships/image" Target="../media/image1030.png"/><Relationship Id="rId13" Type="http://schemas.openxmlformats.org/officeDocument/2006/relationships/image" Target="../media/image115.png"/><Relationship Id="rId3" Type="http://schemas.microsoft.com/office/2007/relationships/hdphoto" Target="../media/hdphoto1.wdp"/><Relationship Id="rId7" Type="http://schemas.openxmlformats.org/officeDocument/2006/relationships/image" Target="../media/image102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100.png"/><Relationship Id="rId11" Type="http://schemas.openxmlformats.org/officeDocument/2006/relationships/image" Target="../media/image1130.png"/><Relationship Id="rId5" Type="http://schemas.microsoft.com/office/2007/relationships/hdphoto" Target="../media/hdphoto2.wdp"/><Relationship Id="rId15" Type="http://schemas.openxmlformats.org/officeDocument/2006/relationships/image" Target="../media/image117.png"/><Relationship Id="rId10" Type="http://schemas.openxmlformats.org/officeDocument/2006/relationships/image" Target="../media/image1120.png"/><Relationship Id="rId4" Type="http://schemas.openxmlformats.org/officeDocument/2006/relationships/image" Target="../media/image33.png"/><Relationship Id="rId9" Type="http://schemas.openxmlformats.org/officeDocument/2006/relationships/image" Target="../media/image1112.png"/><Relationship Id="rId14" Type="http://schemas.openxmlformats.org/officeDocument/2006/relationships/image" Target="../media/image116.png"/></Relationships>
</file>

<file path=ppt/slides/_rels/slide65.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 Type="http://schemas.openxmlformats.org/officeDocument/2006/relationships/image" Target="../media/image830.png"/><Relationship Id="rId21" Type="http://schemas.openxmlformats.org/officeDocument/2006/relationships/image" Target="../media/image128.png"/><Relationship Id="rId7" Type="http://schemas.microsoft.com/office/2007/relationships/hdphoto" Target="../media/hdphoto2.wdp"/><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notesSlide" Target="../notesSlides/notesSlide24.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118.png"/><Relationship Id="rId24" Type="http://schemas.openxmlformats.org/officeDocument/2006/relationships/image" Target="../media/image131.png"/><Relationship Id="rId5" Type="http://schemas.microsoft.com/office/2007/relationships/hdphoto" Target="../media/hdphoto1.wdp"/><Relationship Id="rId15" Type="http://schemas.openxmlformats.org/officeDocument/2006/relationships/image" Target="../media/image122.png"/><Relationship Id="rId23" Type="http://schemas.openxmlformats.org/officeDocument/2006/relationships/image" Target="../media/image130.png"/><Relationship Id="rId28" Type="http://schemas.microsoft.com/office/2007/relationships/hdphoto" Target="../media/hdphoto13.wdp"/><Relationship Id="rId10" Type="http://schemas.openxmlformats.org/officeDocument/2006/relationships/image" Target="../media/image114.png"/><Relationship Id="rId19" Type="http://schemas.openxmlformats.org/officeDocument/2006/relationships/image" Target="../media/image126.png"/><Relationship Id="rId4" Type="http://schemas.openxmlformats.org/officeDocument/2006/relationships/image" Target="../media/image32.png"/><Relationship Id="rId9" Type="http://schemas.openxmlformats.org/officeDocument/2006/relationships/image" Target="../media/image1000.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10.png"/></Relationships>
</file>

<file path=ppt/slides/_rels/slide6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50.png"/><Relationship Id="rId3" Type="http://schemas.openxmlformats.org/officeDocument/2006/relationships/image" Target="../media/image1190.png"/><Relationship Id="rId7" Type="http://schemas.microsoft.com/office/2007/relationships/hdphoto" Target="../media/hdphoto1.wdp"/><Relationship Id="rId12" Type="http://schemas.openxmlformats.org/officeDocument/2006/relationships/image" Target="../media/image1240.png"/><Relationship Id="rId2" Type="http://schemas.openxmlformats.org/officeDocument/2006/relationships/image" Target="../media/image118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1230.png"/><Relationship Id="rId5" Type="http://schemas.openxmlformats.org/officeDocument/2006/relationships/image" Target="../media/image1210.png"/><Relationship Id="rId10" Type="http://schemas.openxmlformats.org/officeDocument/2006/relationships/image" Target="../media/image1220.png"/><Relationship Id="rId4" Type="http://schemas.openxmlformats.org/officeDocument/2006/relationships/image" Target="../media/image1200.png"/><Relationship Id="rId9" Type="http://schemas.microsoft.com/office/2007/relationships/hdphoto" Target="../media/hdphoto2.wdp"/><Relationship Id="rId14" Type="http://schemas.openxmlformats.org/officeDocument/2006/relationships/image" Target="../media/image1260.png"/></Relationships>
</file>

<file path=ppt/slides/_rels/slide6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250.png"/><Relationship Id="rId3" Type="http://schemas.openxmlformats.org/officeDocument/2006/relationships/image" Target="../media/image1190.png"/><Relationship Id="rId7" Type="http://schemas.microsoft.com/office/2007/relationships/hdphoto" Target="../media/hdphoto1.wdp"/><Relationship Id="rId12" Type="http://schemas.openxmlformats.org/officeDocument/2006/relationships/image" Target="../media/image1240.png"/><Relationship Id="rId2" Type="http://schemas.openxmlformats.org/officeDocument/2006/relationships/image" Target="../media/image1180.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1230.png"/><Relationship Id="rId5" Type="http://schemas.openxmlformats.org/officeDocument/2006/relationships/image" Target="../media/image1210.png"/><Relationship Id="rId10" Type="http://schemas.openxmlformats.org/officeDocument/2006/relationships/image" Target="../media/image1220.png"/><Relationship Id="rId4" Type="http://schemas.openxmlformats.org/officeDocument/2006/relationships/image" Target="../media/image1200.png"/><Relationship Id="rId9" Type="http://schemas.microsoft.com/office/2007/relationships/hdphoto" Target="../media/hdphoto2.wdp"/><Relationship Id="rId14" Type="http://schemas.openxmlformats.org/officeDocument/2006/relationships/image" Target="../media/image1260.png"/></Relationships>
</file>

<file path=ppt/slides/_rels/slide68.xml.rels><?xml version="1.0" encoding="UTF-8" standalone="yes"?>
<Relationships xmlns="http://schemas.openxmlformats.org/package/2006/relationships"><Relationship Id="rId8" Type="http://schemas.openxmlformats.org/officeDocument/2006/relationships/image" Target="../media/image1320.png"/><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 Id="rId9" Type="http://schemas.openxmlformats.org/officeDocument/2006/relationships/image" Target="../media/image111.tiff"/></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11.tif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33.png"/><Relationship Id="rId18" Type="http://schemas.openxmlformats.org/officeDocument/2006/relationships/image" Target="../media/image148.png"/><Relationship Id="rId3" Type="http://schemas.openxmlformats.org/officeDocument/2006/relationships/image" Target="../media/image111.tiff"/><Relationship Id="rId7" Type="http://schemas.openxmlformats.org/officeDocument/2006/relationships/image" Target="../media/image141.png"/><Relationship Id="rId12" Type="http://schemas.microsoft.com/office/2007/relationships/hdphoto" Target="../media/hdphoto1.wdp"/><Relationship Id="rId17" Type="http://schemas.openxmlformats.org/officeDocument/2006/relationships/image" Target="../media/image147.png"/><Relationship Id="rId2" Type="http://schemas.openxmlformats.org/officeDocument/2006/relationships/notesSlide" Target="../notesSlides/notesSlide26.xml"/><Relationship Id="rId16"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32.png"/><Relationship Id="rId5" Type="http://schemas.openxmlformats.org/officeDocument/2006/relationships/image" Target="../media/image139.png"/><Relationship Id="rId15" Type="http://schemas.openxmlformats.org/officeDocument/2006/relationships/image" Target="../media/image145.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microsoft.com/office/2007/relationships/hdphoto" Target="../media/hdphoto2.wdp"/></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48.png"/><Relationship Id="rId3" Type="http://schemas.openxmlformats.org/officeDocument/2006/relationships/image" Target="../media/image111.tiff"/><Relationship Id="rId7" Type="http://schemas.openxmlformats.org/officeDocument/2006/relationships/image" Target="../media/image1470.png"/><Relationship Id="rId12" Type="http://schemas.openxmlformats.org/officeDocument/2006/relationships/image" Target="../media/image1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60.png"/><Relationship Id="rId11" Type="http://schemas.microsoft.com/office/2007/relationships/hdphoto" Target="../media/hdphoto2.wdp"/><Relationship Id="rId5" Type="http://schemas.openxmlformats.org/officeDocument/2006/relationships/image" Target="../media/image139.png"/><Relationship Id="rId10" Type="http://schemas.openxmlformats.org/officeDocument/2006/relationships/image" Target="../media/image33.png"/><Relationship Id="rId4" Type="http://schemas.openxmlformats.org/officeDocument/2006/relationships/image" Target="../media/image138.png"/><Relationship Id="rId9" Type="http://schemas.microsoft.com/office/2007/relationships/hdphoto" Target="../media/hdphoto1.wdp"/></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29" Type="http://schemas.openxmlformats.org/officeDocument/2006/relationships/image" Target="../media/image201.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3.tiff"/></Relationships>
</file>

<file path=ppt/slides/_rels/slide76.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3.tiff"/></Relationships>
</file>

<file path=ppt/slides/_rels/slide77.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3.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50.png"/></Relationships>
</file>

<file path=ppt/slides/_rels/slide81.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760.png"/><Relationship Id="rId7" Type="http://schemas.openxmlformats.org/officeDocument/2006/relationships/image" Target="../media/image80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82.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760.png"/><Relationship Id="rId7" Type="http://schemas.openxmlformats.org/officeDocument/2006/relationships/image" Target="../media/image8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0.png"/><Relationship Id="rId5" Type="http://schemas.openxmlformats.org/officeDocument/2006/relationships/image" Target="../media/image780.png"/><Relationship Id="rId4" Type="http://schemas.openxmlformats.org/officeDocument/2006/relationships/image" Target="../media/image770.png"/></Relationships>
</file>

<file path=ppt/slides/_rels/slide8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890.png"/><Relationship Id="rId3" Type="http://schemas.openxmlformats.org/officeDocument/2006/relationships/image" Target="../media/image760.png"/><Relationship Id="rId7" Type="http://schemas.openxmlformats.org/officeDocument/2006/relationships/image" Target="../media/image850.png"/><Relationship Id="rId12" Type="http://schemas.microsoft.com/office/2007/relationships/hdphoto" Target="../media/hdphoto13.wdp"/><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40.png"/><Relationship Id="rId11" Type="http://schemas.openxmlformats.org/officeDocument/2006/relationships/image" Target="../media/image110.png"/><Relationship Id="rId5" Type="http://schemas.openxmlformats.org/officeDocument/2006/relationships/image" Target="../media/image780.png"/><Relationship Id="rId10" Type="http://schemas.openxmlformats.org/officeDocument/2006/relationships/image" Target="../media/image880.png"/><Relationship Id="rId4" Type="http://schemas.openxmlformats.org/officeDocument/2006/relationships/image" Target="../media/image770.png"/><Relationship Id="rId9" Type="http://schemas.openxmlformats.org/officeDocument/2006/relationships/image" Target="../media/image870.png"/><Relationship Id="rId14" Type="http://schemas.openxmlformats.org/officeDocument/2006/relationships/image" Target="../media/image900.png"/></Relationships>
</file>

<file path=ppt/slides/_rels/slide84.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912.png"/><Relationship Id="rId7" Type="http://schemas.openxmlformats.org/officeDocument/2006/relationships/image" Target="../media/image9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1.png"/><Relationship Id="rId11" Type="http://schemas.openxmlformats.org/officeDocument/2006/relationships/image" Target="../media/image980.png"/><Relationship Id="rId5" Type="http://schemas.openxmlformats.org/officeDocument/2006/relationships/image" Target="../media/image780.png"/><Relationship Id="rId10" Type="http://schemas.openxmlformats.org/officeDocument/2006/relationships/image" Target="../media/image970.png"/><Relationship Id="rId4" Type="http://schemas.openxmlformats.org/officeDocument/2006/relationships/image" Target="../media/image920.png"/><Relationship Id="rId9" Type="http://schemas.openxmlformats.org/officeDocument/2006/relationships/image" Target="../media/image961.png"/></Relationships>
</file>

<file path=ppt/slides/_rels/slide8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930.png"/><Relationship Id="rId7" Type="http://schemas.openxmlformats.org/officeDocument/2006/relationships/image" Target="../media/image162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3.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3.png"/><Relationship Id="rId4" Type="http://schemas.openxmlformats.org/officeDocument/2006/relationships/image" Target="../media/image312.png"/></Relationships>
</file>

<file path=ppt/slides/_rels/slide92.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152.png"/><Relationship Id="rId4" Type="http://schemas.openxmlformats.org/officeDocument/2006/relationships/image" Target="../media/image116.tiff"/></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11.png"/></Relationships>
</file>

<file path=ppt/slides/_rels/slide9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4.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153.png"/><Relationship Id="rId7" Type="http://schemas.openxmlformats.org/officeDocument/2006/relationships/image" Target="../media/image1113.png"/><Relationship Id="rId12" Type="http://schemas.openxmlformats.org/officeDocument/2006/relationships/image" Target="../media/image141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12.png"/><Relationship Id="rId11" Type="http://schemas.openxmlformats.org/officeDocument/2006/relationships/image" Target="../media/image1313.png"/><Relationship Id="rId5" Type="http://schemas.openxmlformats.org/officeDocument/2006/relationships/image" Target="../media/image1013.png"/><Relationship Id="rId10" Type="http://schemas.openxmlformats.org/officeDocument/2006/relationships/image" Target="../media/image901.png"/><Relationship Id="rId9" Type="http://schemas.openxmlformats.org/officeDocument/2006/relationships/image" Target="../media/image1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54BF0675-BC4E-D145-965C-622003EB3F61}"/>
              </a:ext>
            </a:extLst>
          </p:cNvPr>
          <p:cNvSpPr/>
          <p:nvPr/>
        </p:nvSpPr>
        <p:spPr>
          <a:xfrm>
            <a:off x="3430721" y="3673929"/>
            <a:ext cx="10510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endParaRPr>
          </a:p>
        </p:txBody>
      </p:sp>
      <p:sp>
        <p:nvSpPr>
          <p:cNvPr id="11" name="Rounded Rectangle 10">
            <a:extLst>
              <a:ext uri="{FF2B5EF4-FFF2-40B4-BE49-F238E27FC236}">
                <a16:creationId xmlns:a16="http://schemas.microsoft.com/office/drawing/2014/main" id="{8AFA7637-6724-414D-902B-898AF35F61DC}"/>
              </a:ext>
            </a:extLst>
          </p:cNvPr>
          <p:cNvSpPr/>
          <p:nvPr/>
        </p:nvSpPr>
        <p:spPr>
          <a:xfrm>
            <a:off x="4643086" y="3673929"/>
            <a:ext cx="1695744"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endParaRPr>
          </a:p>
        </p:txBody>
      </p:sp>
      <p:sp>
        <p:nvSpPr>
          <p:cNvPr id="12" name="Rounded Rectangle 11">
            <a:extLst>
              <a:ext uri="{FF2B5EF4-FFF2-40B4-BE49-F238E27FC236}">
                <a16:creationId xmlns:a16="http://schemas.microsoft.com/office/drawing/2014/main" id="{F91C443A-CAD6-A94D-B9AA-1D37CD31287A}"/>
              </a:ext>
            </a:extLst>
          </p:cNvPr>
          <p:cNvSpPr/>
          <p:nvPr/>
        </p:nvSpPr>
        <p:spPr>
          <a:xfrm>
            <a:off x="7401342" y="3673929"/>
            <a:ext cx="2281501"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endParaRPr>
          </a:p>
        </p:txBody>
      </p:sp>
      <p:sp>
        <p:nvSpPr>
          <p:cNvPr id="2" name="Title 1">
            <a:extLst>
              <a:ext uri="{FF2B5EF4-FFF2-40B4-BE49-F238E27FC236}">
                <a16:creationId xmlns:a16="http://schemas.microsoft.com/office/drawing/2014/main" id="{7DEB2421-144D-E745-973A-6D9037FC2301}"/>
              </a:ext>
            </a:extLst>
          </p:cNvPr>
          <p:cNvSpPr>
            <a:spLocks noGrp="1"/>
          </p:cNvSpPr>
          <p:nvPr>
            <p:ph type="ctrTitle"/>
          </p:nvPr>
        </p:nvSpPr>
        <p:spPr>
          <a:xfrm>
            <a:off x="1524000" y="1257831"/>
            <a:ext cx="9144000" cy="2416098"/>
          </a:xfrm>
        </p:spPr>
        <p:txBody>
          <a:bodyPr>
            <a:normAutofit fontScale="90000"/>
          </a:bodyPr>
          <a:lstStyle/>
          <a:p>
            <a:r>
              <a:rPr lang="en-US" b="1" dirty="0"/>
              <a:t>Relationships Between </a:t>
            </a:r>
            <a:r>
              <a:rPr lang="en-US" b="1" dirty="0">
                <a:solidFill>
                  <a:schemeClr val="accent3">
                    <a:lumMod val="75000"/>
                  </a:schemeClr>
                </a:solidFill>
              </a:rPr>
              <a:t>Functionality</a:t>
            </a:r>
            <a:r>
              <a:rPr lang="en-US" b="1" dirty="0"/>
              <a:t>, </a:t>
            </a:r>
            <a:r>
              <a:rPr lang="en-US" b="1" dirty="0">
                <a:solidFill>
                  <a:schemeClr val="accent2">
                    <a:lumMod val="75000"/>
                  </a:schemeClr>
                </a:solidFill>
              </a:rPr>
              <a:t>Security</a:t>
            </a:r>
            <a:r>
              <a:rPr lang="en-US" b="1" dirty="0"/>
              <a:t>,</a:t>
            </a:r>
            <a:br>
              <a:rPr lang="en-US" b="1" dirty="0"/>
            </a:br>
            <a:r>
              <a:rPr lang="en-US" b="1" dirty="0"/>
              <a:t>and </a:t>
            </a:r>
            <a:r>
              <a:rPr lang="en-US" b="1" dirty="0">
                <a:solidFill>
                  <a:schemeClr val="accent1">
                    <a:lumMod val="75000"/>
                  </a:schemeClr>
                </a:solidFill>
              </a:rPr>
              <a:t>Privacy</a:t>
            </a:r>
            <a:endParaRPr lang="en-US" dirty="0">
              <a:solidFill>
                <a:schemeClr val="accent1">
                  <a:lumMod val="75000"/>
                </a:schemeClr>
              </a:solidFill>
            </a:endParaRPr>
          </a:p>
        </p:txBody>
      </p:sp>
      <p:sp>
        <p:nvSpPr>
          <p:cNvPr id="3" name="Subtitle 2">
            <a:extLst>
              <a:ext uri="{FF2B5EF4-FFF2-40B4-BE49-F238E27FC236}">
                <a16:creationId xmlns:a16="http://schemas.microsoft.com/office/drawing/2014/main" id="{C8A964F0-052A-DB4F-92EE-A97E1A58F4D4}"/>
              </a:ext>
            </a:extLst>
          </p:cNvPr>
          <p:cNvSpPr>
            <a:spLocks noGrp="1"/>
          </p:cNvSpPr>
          <p:nvPr>
            <p:ph type="subTitle" idx="1"/>
          </p:nvPr>
        </p:nvSpPr>
        <p:spPr>
          <a:xfrm>
            <a:off x="6263296" y="4978238"/>
            <a:ext cx="4165600" cy="1157630"/>
          </a:xfrm>
        </p:spPr>
        <p:txBody>
          <a:bodyPr>
            <a:normAutofit/>
          </a:bodyPr>
          <a:lstStyle/>
          <a:p>
            <a:r>
              <a:rPr lang="en-US" dirty="0"/>
              <a:t>Rio </a:t>
            </a:r>
            <a:r>
              <a:rPr lang="en-US" dirty="0" err="1"/>
              <a:t>LaVigne</a:t>
            </a:r>
            <a:endParaRPr lang="en-US" dirty="0"/>
          </a:p>
          <a:p>
            <a:r>
              <a:rPr lang="en-US" dirty="0"/>
              <a:t>MIT</a:t>
            </a:r>
          </a:p>
        </p:txBody>
      </p:sp>
      <p:pic>
        <p:nvPicPr>
          <p:cNvPr id="4" name="Picture 3">
            <a:extLst>
              <a:ext uri="{FF2B5EF4-FFF2-40B4-BE49-F238E27FC236}">
                <a16:creationId xmlns:a16="http://schemas.microsoft.com/office/drawing/2014/main" id="{9C5E07FF-D2F7-504C-8FD1-74EA504C72B6}"/>
              </a:ext>
            </a:extLst>
          </p:cNvPr>
          <p:cNvPicPr>
            <a:picLocks noChangeAspect="1"/>
          </p:cNvPicPr>
          <p:nvPr/>
        </p:nvPicPr>
        <p:blipFill>
          <a:blip r:embed="rId2"/>
          <a:stretch>
            <a:fillRect/>
          </a:stretch>
        </p:blipFill>
        <p:spPr>
          <a:xfrm>
            <a:off x="939801" y="21698"/>
            <a:ext cx="2931911" cy="2931911"/>
          </a:xfrm>
          <a:prstGeom prst="rect">
            <a:avLst/>
          </a:prstGeom>
        </p:spPr>
      </p:pic>
      <p:pic>
        <p:nvPicPr>
          <p:cNvPr id="5" name="Picture 4">
            <a:extLst>
              <a:ext uri="{FF2B5EF4-FFF2-40B4-BE49-F238E27FC236}">
                <a16:creationId xmlns:a16="http://schemas.microsoft.com/office/drawing/2014/main" id="{D947542B-8066-C04E-8548-E35DB556EF48}"/>
              </a:ext>
            </a:extLst>
          </p:cNvPr>
          <p:cNvPicPr>
            <a:picLocks noChangeAspect="1"/>
          </p:cNvPicPr>
          <p:nvPr/>
        </p:nvPicPr>
        <p:blipFill rotWithShape="1">
          <a:blip r:embed="rId3"/>
          <a:srcRect l="22202" t="19636" r="27354" b="8048"/>
          <a:stretch/>
        </p:blipFill>
        <p:spPr>
          <a:xfrm>
            <a:off x="9312530" y="1374570"/>
            <a:ext cx="1694137" cy="2428715"/>
          </a:xfrm>
          <a:prstGeom prst="rect">
            <a:avLst/>
          </a:prstGeom>
        </p:spPr>
      </p:pic>
      <p:pic>
        <p:nvPicPr>
          <p:cNvPr id="6" name="Picture 5">
            <a:extLst>
              <a:ext uri="{FF2B5EF4-FFF2-40B4-BE49-F238E27FC236}">
                <a16:creationId xmlns:a16="http://schemas.microsoft.com/office/drawing/2014/main" id="{DC9F62C8-ED6F-E140-BA71-6369B9E3B2C2}"/>
              </a:ext>
            </a:extLst>
          </p:cNvPr>
          <p:cNvPicPr>
            <a:picLocks noChangeAspect="1"/>
          </p:cNvPicPr>
          <p:nvPr/>
        </p:nvPicPr>
        <p:blipFill rotWithShape="1">
          <a:blip r:embed="rId4"/>
          <a:srcRect l="14252" t="15105" r="19796"/>
          <a:stretch/>
        </p:blipFill>
        <p:spPr>
          <a:xfrm>
            <a:off x="5163402" y="4392165"/>
            <a:ext cx="1925725" cy="2478844"/>
          </a:xfrm>
          <a:prstGeom prst="rect">
            <a:avLst/>
          </a:prstGeom>
        </p:spPr>
      </p:pic>
      <p:pic>
        <p:nvPicPr>
          <p:cNvPr id="8" name="Picture 7">
            <a:extLst>
              <a:ext uri="{FF2B5EF4-FFF2-40B4-BE49-F238E27FC236}">
                <a16:creationId xmlns:a16="http://schemas.microsoft.com/office/drawing/2014/main" id="{099F432A-D62F-9548-9326-6DD90A052884}"/>
              </a:ext>
            </a:extLst>
          </p:cNvPr>
          <p:cNvPicPr>
            <a:picLocks noChangeAspect="1"/>
          </p:cNvPicPr>
          <p:nvPr/>
        </p:nvPicPr>
        <p:blipFill>
          <a:blip r:embed="rId5"/>
          <a:stretch>
            <a:fillRect/>
          </a:stretch>
        </p:blipFill>
        <p:spPr>
          <a:xfrm>
            <a:off x="9312530" y="4270386"/>
            <a:ext cx="2216260" cy="2483884"/>
          </a:xfrm>
          <a:prstGeom prst="rect">
            <a:avLst/>
          </a:prstGeom>
        </p:spPr>
      </p:pic>
      <p:sp>
        <p:nvSpPr>
          <p:cNvPr id="9" name="Subtitle 2">
            <a:extLst>
              <a:ext uri="{FF2B5EF4-FFF2-40B4-BE49-F238E27FC236}">
                <a16:creationId xmlns:a16="http://schemas.microsoft.com/office/drawing/2014/main" id="{2A4F895E-6F40-964D-9602-25AA39EDB9A3}"/>
              </a:ext>
            </a:extLst>
          </p:cNvPr>
          <p:cNvSpPr txBox="1">
            <a:spLocks/>
          </p:cNvSpPr>
          <p:nvPr/>
        </p:nvSpPr>
        <p:spPr>
          <a:xfrm>
            <a:off x="2184602" y="3790668"/>
            <a:ext cx="7974996" cy="6642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t>For MPC, Hashing, and Encryption</a:t>
            </a:r>
          </a:p>
        </p:txBody>
      </p:sp>
    </p:spTree>
    <p:extLst>
      <p:ext uri="{BB962C8B-B14F-4D97-AF65-F5344CB8AC3E}">
        <p14:creationId xmlns:p14="http://schemas.microsoft.com/office/powerpoint/2010/main" val="319813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09709AA-0619-1345-9121-EEB9D9B36CEE}"/>
              </a:ext>
            </a:extLst>
          </p:cNvPr>
          <p:cNvSpPr/>
          <p:nvPr/>
        </p:nvSpPr>
        <p:spPr>
          <a:xfrm>
            <a:off x="4812692" y="300472"/>
            <a:ext cx="2241757"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Hashing</a:t>
            </a:r>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463CF47E-1B5C-6343-92A9-1F6AB06A0B44}"/>
                  </a:ext>
                </a:extLst>
              </p:cNvPr>
              <p:cNvSpPr/>
              <p:nvPr/>
            </p:nvSpPr>
            <p:spPr>
              <a:xfrm>
                <a:off x="231909" y="1162304"/>
                <a:ext cx="3197091"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Compress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 </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2</m:t>
                        </m:r>
                      </m:sub>
                    </m:sSub>
                  </m:oMath>
                </a14:m>
                <a:endParaRPr lang="en-US" sz="3200" dirty="0">
                  <a:solidFill>
                    <a:schemeClr val="bg1"/>
                  </a:solidFill>
                </a:endParaRPr>
              </a:p>
            </p:txBody>
          </p:sp>
        </mc:Choice>
        <mc:Fallback xmlns="">
          <p:sp>
            <p:nvSpPr>
              <p:cNvPr id="5" name="Rounded Rectangle 4">
                <a:extLst>
                  <a:ext uri="{FF2B5EF4-FFF2-40B4-BE49-F238E27FC236}">
                    <a16:creationId xmlns:a16="http://schemas.microsoft.com/office/drawing/2014/main" id="{463CF47E-1B5C-6343-92A9-1F6AB06A0B44}"/>
                  </a:ext>
                </a:extLst>
              </p:cNvPr>
              <p:cNvSpPr>
                <a:spLocks noRot="1" noChangeAspect="1" noMove="1" noResize="1" noEditPoints="1" noAdjustHandles="1" noChangeArrowheads="1" noChangeShapeType="1" noTextEdit="1"/>
              </p:cNvSpPr>
              <p:nvPr/>
            </p:nvSpPr>
            <p:spPr>
              <a:xfrm>
                <a:off x="231909" y="1162304"/>
                <a:ext cx="3197091" cy="665703"/>
              </a:xfrm>
              <a:prstGeom prst="roundRect">
                <a:avLst/>
              </a:prstGeom>
              <a:blipFill>
                <a:blip r:embed="rId2"/>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0EA13649-C0DF-8E45-BFD6-38C72D2464E2}"/>
                  </a:ext>
                </a:extLst>
              </p:cNvPr>
              <p:cNvSpPr/>
              <p:nvPr/>
            </p:nvSpPr>
            <p:spPr>
              <a:xfrm>
                <a:off x="231141" y="2102019"/>
                <a:ext cx="3197091"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Compare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 </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2</m:t>
                        </m:r>
                      </m:sub>
                    </m:sSub>
                  </m:oMath>
                </a14:m>
                <a:endParaRPr lang="en-US" sz="3200" dirty="0">
                  <a:solidFill>
                    <a:schemeClr val="bg1"/>
                  </a:solidFill>
                </a:endParaRPr>
              </a:p>
            </p:txBody>
          </p:sp>
        </mc:Choice>
        <mc:Fallback xmlns="">
          <p:sp>
            <p:nvSpPr>
              <p:cNvPr id="6" name="Rounded Rectangle 5">
                <a:extLst>
                  <a:ext uri="{FF2B5EF4-FFF2-40B4-BE49-F238E27FC236}">
                    <a16:creationId xmlns:a16="http://schemas.microsoft.com/office/drawing/2014/main" id="{0EA13649-C0DF-8E45-BFD6-38C72D2464E2}"/>
                  </a:ext>
                </a:extLst>
              </p:cNvPr>
              <p:cNvSpPr>
                <a:spLocks noRot="1" noChangeAspect="1" noMove="1" noResize="1" noEditPoints="1" noAdjustHandles="1" noChangeArrowheads="1" noChangeShapeType="1" noTextEdit="1"/>
              </p:cNvSpPr>
              <p:nvPr/>
            </p:nvSpPr>
            <p:spPr>
              <a:xfrm>
                <a:off x="231141" y="2102019"/>
                <a:ext cx="3197091" cy="665703"/>
              </a:xfrm>
              <a:prstGeom prst="roundRect">
                <a:avLst/>
              </a:prstGeom>
              <a:blipFill>
                <a:blip r:embed="rId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7" name="Rounded Rectangle 6">
            <a:extLst>
              <a:ext uri="{FF2B5EF4-FFF2-40B4-BE49-F238E27FC236}">
                <a16:creationId xmlns:a16="http://schemas.microsoft.com/office/drawing/2014/main" id="{5C6869E7-35C0-E247-BED4-B54F111EE3A7}"/>
              </a:ext>
            </a:extLst>
          </p:cNvPr>
          <p:cNvSpPr/>
          <p:nvPr/>
        </p:nvSpPr>
        <p:spPr>
          <a:xfrm>
            <a:off x="8688092" y="1452959"/>
            <a:ext cx="3197091"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Adaptive</a:t>
            </a:r>
          </a:p>
        </p:txBody>
      </p:sp>
      <p:grpSp>
        <p:nvGrpSpPr>
          <p:cNvPr id="8" name="Group 7">
            <a:extLst>
              <a:ext uri="{FF2B5EF4-FFF2-40B4-BE49-F238E27FC236}">
                <a16:creationId xmlns:a16="http://schemas.microsoft.com/office/drawing/2014/main" id="{5B5FF037-613C-4A4A-B21A-9EB2F0DD1004}"/>
              </a:ext>
            </a:extLst>
          </p:cNvPr>
          <p:cNvGrpSpPr/>
          <p:nvPr/>
        </p:nvGrpSpPr>
        <p:grpSpPr>
          <a:xfrm>
            <a:off x="2959455" y="3754327"/>
            <a:ext cx="2974115" cy="1533737"/>
            <a:chOff x="2416544" y="3444637"/>
            <a:chExt cx="2974115" cy="1533737"/>
          </a:xfrm>
        </p:grpSpPr>
        <p:sp>
          <p:nvSpPr>
            <p:cNvPr id="9" name="Freeform 8">
              <a:extLst>
                <a:ext uri="{FF2B5EF4-FFF2-40B4-BE49-F238E27FC236}">
                  <a16:creationId xmlns:a16="http://schemas.microsoft.com/office/drawing/2014/main" id="{FAA90E7F-E35E-FB40-BDE4-C136AF25AEA5}"/>
                </a:ext>
              </a:extLst>
            </p:cNvPr>
            <p:cNvSpPr/>
            <p:nvPr/>
          </p:nvSpPr>
          <p:spPr>
            <a:xfrm>
              <a:off x="2416544" y="3444637"/>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BE0F8D53-8FBC-6741-86BF-B8DCDC44130A}"/>
                </a:ext>
              </a:extLst>
            </p:cNvPr>
            <p:cNvSpPr/>
            <p:nvPr/>
          </p:nvSpPr>
          <p:spPr>
            <a:xfrm>
              <a:off x="3731725" y="3984664"/>
              <a:ext cx="343749" cy="546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605B5B9-9C7E-4A4C-8B19-FF3FCA2A6C9F}"/>
                  </a:ext>
                </a:extLst>
              </p:cNvPr>
              <p:cNvSpPr/>
              <p:nvPr/>
            </p:nvSpPr>
            <p:spPr>
              <a:xfrm>
                <a:off x="3795327" y="5289841"/>
                <a:ext cx="132730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h</m:t>
                      </m:r>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1</m:t>
                          </m:r>
                        </m:sub>
                      </m:sSub>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11" name="Rectangle 10">
                <a:extLst>
                  <a:ext uri="{FF2B5EF4-FFF2-40B4-BE49-F238E27FC236}">
                    <a16:creationId xmlns:a16="http://schemas.microsoft.com/office/drawing/2014/main" id="{8605B5B9-9C7E-4A4C-8B19-FF3FCA2A6C9F}"/>
                  </a:ext>
                </a:extLst>
              </p:cNvPr>
              <p:cNvSpPr>
                <a:spLocks noRot="1" noChangeAspect="1" noMove="1" noResize="1" noEditPoints="1" noAdjustHandles="1" noChangeArrowheads="1" noChangeShapeType="1" noTextEdit="1"/>
              </p:cNvSpPr>
              <p:nvPr/>
            </p:nvSpPr>
            <p:spPr>
              <a:xfrm>
                <a:off x="3795327" y="5289841"/>
                <a:ext cx="1327304" cy="387465"/>
              </a:xfrm>
              <a:prstGeom prst="rect">
                <a:avLst/>
              </a:prstGeom>
              <a:blipFill>
                <a:blip r:embed="rId4"/>
                <a:stretch>
                  <a:fillRect t="-1562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5E6E876-309C-8245-878C-AF02A835E18C}"/>
                  </a:ext>
                </a:extLst>
              </p:cNvPr>
              <p:cNvSpPr/>
              <p:nvPr/>
            </p:nvSpPr>
            <p:spPr>
              <a:xfrm>
                <a:off x="7232981" y="5302980"/>
                <a:ext cx="133229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h</m:t>
                      </m:r>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2</m:t>
                          </m:r>
                        </m:sub>
                      </m:sSub>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12" name="Rectangle 11">
                <a:extLst>
                  <a:ext uri="{FF2B5EF4-FFF2-40B4-BE49-F238E27FC236}">
                    <a16:creationId xmlns:a16="http://schemas.microsoft.com/office/drawing/2014/main" id="{35E6E876-309C-8245-878C-AF02A835E18C}"/>
                  </a:ext>
                </a:extLst>
              </p:cNvPr>
              <p:cNvSpPr>
                <a:spLocks noRot="1" noChangeAspect="1" noMove="1" noResize="1" noEditPoints="1" noAdjustHandles="1" noChangeArrowheads="1" noChangeShapeType="1" noTextEdit="1"/>
              </p:cNvSpPr>
              <p:nvPr/>
            </p:nvSpPr>
            <p:spPr>
              <a:xfrm>
                <a:off x="7232981" y="5302980"/>
                <a:ext cx="1332294" cy="387465"/>
              </a:xfrm>
              <a:prstGeom prst="rect">
                <a:avLst/>
              </a:prstGeom>
              <a:blipFill>
                <a:blip r:embed="rId5"/>
                <a:stretch>
                  <a:fillRect l="-943" t="-15625" b="-53125"/>
                </a:stretch>
              </a:blipFill>
            </p:spPr>
            <p:txBody>
              <a:bodyPr/>
              <a:lstStyle/>
              <a:p>
                <a:r>
                  <a:rPr lang="en-US">
                    <a:noFill/>
                  </a:rPr>
                  <a:t> </a:t>
                </a:r>
              </a:p>
            </p:txBody>
          </p:sp>
        </mc:Fallback>
      </mc:AlternateContent>
      <p:sp>
        <p:nvSpPr>
          <p:cNvPr id="13" name="Freeform 12">
            <a:extLst>
              <a:ext uri="{FF2B5EF4-FFF2-40B4-BE49-F238E27FC236}">
                <a16:creationId xmlns:a16="http://schemas.microsoft.com/office/drawing/2014/main" id="{940086B4-9CAC-6A42-942B-4A73FAFD79AA}"/>
              </a:ext>
            </a:extLst>
          </p:cNvPr>
          <p:cNvSpPr/>
          <p:nvPr/>
        </p:nvSpPr>
        <p:spPr>
          <a:xfrm>
            <a:off x="6367274" y="3778141"/>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94701A2-2A29-ED49-8379-1FCEBC51C4BB}"/>
                  </a:ext>
                </a:extLst>
              </p:cNvPr>
              <p:cNvSpPr/>
              <p:nvPr/>
            </p:nvSpPr>
            <p:spPr>
              <a:xfrm>
                <a:off x="2977366"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1</m:t>
                          </m:r>
                        </m:sub>
                      </m:sSub>
                    </m:oMath>
                  </m:oMathPara>
                </a14:m>
                <a:endParaRPr lang="en-US" sz="3200" dirty="0">
                  <a:solidFill>
                    <a:schemeClr val="tx1"/>
                  </a:solidFill>
                </a:endParaRPr>
              </a:p>
            </p:txBody>
          </p:sp>
        </mc:Choice>
        <mc:Fallback xmlns="">
          <p:sp>
            <p:nvSpPr>
              <p:cNvPr id="14" name="Rectangle 13">
                <a:extLst>
                  <a:ext uri="{FF2B5EF4-FFF2-40B4-BE49-F238E27FC236}">
                    <a16:creationId xmlns:a16="http://schemas.microsoft.com/office/drawing/2014/main" id="{194701A2-2A29-ED49-8379-1FCEBC51C4BB}"/>
                  </a:ext>
                </a:extLst>
              </p:cNvPr>
              <p:cNvSpPr>
                <a:spLocks noRot="1" noChangeAspect="1" noMove="1" noResize="1" noEditPoints="1" noAdjustHandles="1" noChangeArrowheads="1" noChangeShapeType="1" noTextEdit="1"/>
              </p:cNvSpPr>
              <p:nvPr/>
            </p:nvSpPr>
            <p:spPr>
              <a:xfrm>
                <a:off x="2977366" y="3405551"/>
                <a:ext cx="2969797" cy="387466"/>
              </a:xfrm>
              <a:prstGeom prst="rect">
                <a:avLst/>
              </a:prstGeom>
              <a:blipFill>
                <a:blip r:embed="rId6"/>
                <a:stretch>
                  <a:fillRect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34BD8D97-785E-CD47-811D-D9D528B52DA6}"/>
                  </a:ext>
                </a:extLst>
              </p:cNvPr>
              <p:cNvSpPr/>
              <p:nvPr/>
            </p:nvSpPr>
            <p:spPr>
              <a:xfrm>
                <a:off x="6368692"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2</m:t>
                          </m:r>
                        </m:sub>
                      </m:sSub>
                    </m:oMath>
                  </m:oMathPara>
                </a14:m>
                <a:endParaRPr lang="en-US" sz="3200" dirty="0">
                  <a:solidFill>
                    <a:schemeClr val="tx1"/>
                  </a:solidFill>
                </a:endParaRPr>
              </a:p>
            </p:txBody>
          </p:sp>
        </mc:Choice>
        <mc:Fallback xmlns="">
          <p:sp>
            <p:nvSpPr>
              <p:cNvPr id="15" name="Rectangle 14">
                <a:extLst>
                  <a:ext uri="{FF2B5EF4-FFF2-40B4-BE49-F238E27FC236}">
                    <a16:creationId xmlns:a16="http://schemas.microsoft.com/office/drawing/2014/main" id="{34BD8D97-785E-CD47-811D-D9D528B52DA6}"/>
                  </a:ext>
                </a:extLst>
              </p:cNvPr>
              <p:cNvSpPr>
                <a:spLocks noRot="1" noChangeAspect="1" noMove="1" noResize="1" noEditPoints="1" noAdjustHandles="1" noChangeArrowheads="1" noChangeShapeType="1" noTextEdit="1"/>
              </p:cNvSpPr>
              <p:nvPr/>
            </p:nvSpPr>
            <p:spPr>
              <a:xfrm>
                <a:off x="6368692" y="3405551"/>
                <a:ext cx="2969797" cy="387466"/>
              </a:xfrm>
              <a:prstGeom prst="rect">
                <a:avLst/>
              </a:prstGeom>
              <a:blipFill>
                <a:blip r:embed="rId7"/>
                <a:stretch>
                  <a:fillRect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2B0A42-DB33-EF4F-9ADE-445003C5A819}"/>
                  </a:ext>
                </a:extLst>
              </p:cNvPr>
              <p:cNvSpPr txBox="1"/>
              <p:nvPr/>
            </p:nvSpPr>
            <p:spPr>
              <a:xfrm>
                <a:off x="5795998" y="5079906"/>
                <a:ext cx="708848"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latin typeface="Cambria Math" panose="02040503050406030204" pitchFamily="18" charset="0"/>
                        </a:rPr>
                        <m:t>=</m:t>
                      </m:r>
                    </m:oMath>
                  </m:oMathPara>
                </a14:m>
                <a:endParaRPr lang="en-US" sz="4200" dirty="0"/>
              </a:p>
            </p:txBody>
          </p:sp>
        </mc:Choice>
        <mc:Fallback xmlns="">
          <p:sp>
            <p:nvSpPr>
              <p:cNvPr id="16" name="TextBox 15">
                <a:extLst>
                  <a:ext uri="{FF2B5EF4-FFF2-40B4-BE49-F238E27FC236}">
                    <a16:creationId xmlns:a16="http://schemas.microsoft.com/office/drawing/2014/main" id="{2E2B0A42-DB33-EF4F-9ADE-445003C5A819}"/>
                  </a:ext>
                </a:extLst>
              </p:cNvPr>
              <p:cNvSpPr txBox="1">
                <a:spLocks noRot="1" noChangeAspect="1" noMove="1" noResize="1" noEditPoints="1" noAdjustHandles="1" noChangeArrowheads="1" noChangeShapeType="1" noTextEdit="1"/>
              </p:cNvSpPr>
              <p:nvPr/>
            </p:nvSpPr>
            <p:spPr>
              <a:xfrm>
                <a:off x="5795998" y="5079906"/>
                <a:ext cx="708848" cy="73866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0010D13-872E-0347-9BA6-E17BE89430C2}"/>
                  </a:ext>
                </a:extLst>
              </p:cNvPr>
              <p:cNvSpPr txBox="1"/>
              <p:nvPr/>
            </p:nvSpPr>
            <p:spPr>
              <a:xfrm>
                <a:off x="5883361" y="4660049"/>
                <a:ext cx="534121"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solidFill>
                            <a:schemeClr val="accent3">
                              <a:lumMod val="50000"/>
                            </a:schemeClr>
                          </a:solidFill>
                          <a:latin typeface="Cambria Math" panose="02040503050406030204" pitchFamily="18" charset="0"/>
                        </a:rPr>
                        <m:t>?</m:t>
                      </m:r>
                    </m:oMath>
                  </m:oMathPara>
                </a14:m>
                <a:endParaRPr lang="en-US" sz="4200"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70010D13-872E-0347-9BA6-E17BE89430C2}"/>
                  </a:ext>
                </a:extLst>
              </p:cNvPr>
              <p:cNvSpPr txBox="1">
                <a:spLocks noRot="1" noChangeAspect="1" noMove="1" noResize="1" noEditPoints="1" noAdjustHandles="1" noChangeArrowheads="1" noChangeShapeType="1" noTextEdit="1"/>
              </p:cNvSpPr>
              <p:nvPr/>
            </p:nvSpPr>
            <p:spPr>
              <a:xfrm>
                <a:off x="5883361" y="4660049"/>
                <a:ext cx="534121" cy="738664"/>
              </a:xfrm>
              <a:prstGeom prst="rect">
                <a:avLst/>
              </a:prstGeom>
              <a:blipFill>
                <a:blip r:embed="rId9"/>
                <a:stretch>
                  <a:fillRect l="-2326" r="-4651"/>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247D3EC9-02E4-5548-B0E5-D609E6144537}"/>
              </a:ext>
            </a:extLst>
          </p:cNvPr>
          <p:cNvSpPr txBox="1"/>
          <p:nvPr/>
        </p:nvSpPr>
        <p:spPr>
          <a:xfrm>
            <a:off x="5017258" y="6059363"/>
            <a:ext cx="2266326" cy="738664"/>
          </a:xfrm>
          <a:prstGeom prst="rect">
            <a:avLst/>
          </a:prstGeom>
          <a:noFill/>
        </p:spPr>
        <p:txBody>
          <a:bodyPr wrap="none" rtlCol="0">
            <a:spAutoFit/>
          </a:bodyPr>
          <a:lstStyle/>
          <a:p>
            <a:r>
              <a:rPr lang="en-US" sz="4200" dirty="0"/>
              <a:t>e.g. CRHF</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53FBD9F-F610-E648-B2B1-185B7837305E}"/>
                  </a:ext>
                </a:extLst>
              </p:cNvPr>
              <p:cNvSpPr txBox="1"/>
              <p:nvPr/>
            </p:nvSpPr>
            <p:spPr>
              <a:xfrm>
                <a:off x="5802795" y="3198544"/>
                <a:ext cx="708848"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latin typeface="Cambria Math" panose="02040503050406030204" pitchFamily="18" charset="0"/>
                        </a:rPr>
                        <m:t>=</m:t>
                      </m:r>
                    </m:oMath>
                  </m:oMathPara>
                </a14:m>
                <a:endParaRPr lang="en-US" sz="4200" dirty="0"/>
              </a:p>
            </p:txBody>
          </p:sp>
        </mc:Choice>
        <mc:Fallback xmlns="">
          <p:sp>
            <p:nvSpPr>
              <p:cNvPr id="19" name="TextBox 18">
                <a:extLst>
                  <a:ext uri="{FF2B5EF4-FFF2-40B4-BE49-F238E27FC236}">
                    <a16:creationId xmlns:a16="http://schemas.microsoft.com/office/drawing/2014/main" id="{C53FBD9F-F610-E648-B2B1-185B7837305E}"/>
                  </a:ext>
                </a:extLst>
              </p:cNvPr>
              <p:cNvSpPr txBox="1">
                <a:spLocks noRot="1" noChangeAspect="1" noMove="1" noResize="1" noEditPoints="1" noAdjustHandles="1" noChangeArrowheads="1" noChangeShapeType="1" noTextEdit="1"/>
              </p:cNvSpPr>
              <p:nvPr/>
            </p:nvSpPr>
            <p:spPr>
              <a:xfrm>
                <a:off x="5802795" y="3198544"/>
                <a:ext cx="708848" cy="73866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C5D3134-2135-5044-9B24-46CA4BC88764}"/>
                  </a:ext>
                </a:extLst>
              </p:cNvPr>
              <p:cNvSpPr txBox="1"/>
              <p:nvPr/>
            </p:nvSpPr>
            <p:spPr>
              <a:xfrm>
                <a:off x="5883360" y="2805418"/>
                <a:ext cx="534121"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solidFill>
                            <a:schemeClr val="accent3">
                              <a:lumMod val="50000"/>
                            </a:schemeClr>
                          </a:solidFill>
                          <a:latin typeface="Cambria Math" panose="02040503050406030204" pitchFamily="18" charset="0"/>
                        </a:rPr>
                        <m:t>?</m:t>
                      </m:r>
                    </m:oMath>
                  </m:oMathPara>
                </a14:m>
                <a:endParaRPr lang="en-US" sz="4200" dirty="0">
                  <a:solidFill>
                    <a:schemeClr val="accent3">
                      <a:lumMod val="50000"/>
                    </a:schemeClr>
                  </a:solidFill>
                </a:endParaRPr>
              </a:p>
            </p:txBody>
          </p:sp>
        </mc:Choice>
        <mc:Fallback xmlns="">
          <p:sp>
            <p:nvSpPr>
              <p:cNvPr id="21" name="TextBox 20">
                <a:extLst>
                  <a:ext uri="{FF2B5EF4-FFF2-40B4-BE49-F238E27FC236}">
                    <a16:creationId xmlns:a16="http://schemas.microsoft.com/office/drawing/2014/main" id="{BC5D3134-2135-5044-9B24-46CA4BC88764}"/>
                  </a:ext>
                </a:extLst>
              </p:cNvPr>
              <p:cNvSpPr txBox="1">
                <a:spLocks noRot="1" noChangeAspect="1" noMove="1" noResize="1" noEditPoints="1" noAdjustHandles="1" noChangeArrowheads="1" noChangeShapeType="1" noTextEdit="1"/>
              </p:cNvSpPr>
              <p:nvPr/>
            </p:nvSpPr>
            <p:spPr>
              <a:xfrm>
                <a:off x="5883360" y="2805418"/>
                <a:ext cx="534121" cy="738664"/>
              </a:xfrm>
              <a:prstGeom prst="rect">
                <a:avLst/>
              </a:prstGeom>
              <a:blipFill>
                <a:blip r:embed="rId9"/>
                <a:stretch>
                  <a:fillRect l="-2326" r="-46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loud 19">
                <a:extLst>
                  <a:ext uri="{FF2B5EF4-FFF2-40B4-BE49-F238E27FC236}">
                    <a16:creationId xmlns:a16="http://schemas.microsoft.com/office/drawing/2014/main" id="{A2F5804F-7B9B-D14D-9269-72AB71381C65}"/>
                  </a:ext>
                </a:extLst>
              </p:cNvPr>
              <p:cNvSpPr/>
              <p:nvPr/>
            </p:nvSpPr>
            <p:spPr>
              <a:xfrm>
                <a:off x="10136662" y="2447972"/>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p:sp>
            <p:nvSpPr>
              <p:cNvPr id="20" name="Cloud 19">
                <a:extLst>
                  <a:ext uri="{FF2B5EF4-FFF2-40B4-BE49-F238E27FC236}">
                    <a16:creationId xmlns:a16="http://schemas.microsoft.com/office/drawing/2014/main" id="{A2F5804F-7B9B-D14D-9269-72AB71381C65}"/>
                  </a:ext>
                </a:extLst>
              </p:cNvPr>
              <p:cNvSpPr>
                <a:spLocks noRot="1" noChangeAspect="1" noMove="1" noResize="1" noEditPoints="1" noAdjustHandles="1" noChangeArrowheads="1" noChangeShapeType="1" noTextEdit="1"/>
              </p:cNvSpPr>
              <p:nvPr/>
            </p:nvSpPr>
            <p:spPr>
              <a:xfrm>
                <a:off x="10136662" y="2447972"/>
                <a:ext cx="1533592" cy="957579"/>
              </a:xfrm>
              <a:prstGeom prst="cloud">
                <a:avLst/>
              </a:prstGeom>
              <a:blipFill>
                <a:blip r:embed="rId11"/>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1BEFA500-2487-2D4B-A399-097A98928065}"/>
              </a:ext>
            </a:extLst>
          </p:cNvPr>
          <p:cNvSpPr/>
          <p:nvPr/>
        </p:nvSpPr>
        <p:spPr>
          <a:xfrm>
            <a:off x="9808312" y="2509228"/>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BACD416-94BA-B34E-B280-3C188282AA29}"/>
              </a:ext>
            </a:extLst>
          </p:cNvPr>
          <p:cNvSpPr/>
          <p:nvPr/>
        </p:nvSpPr>
        <p:spPr>
          <a:xfrm>
            <a:off x="9679154" y="2173427"/>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50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55C8-C583-1F4B-9BE7-E3863137A29F}"/>
              </a:ext>
            </a:extLst>
          </p:cNvPr>
          <p:cNvSpPr>
            <a:spLocks noGrp="1"/>
          </p:cNvSpPr>
          <p:nvPr>
            <p:ph type="title"/>
          </p:nvPr>
        </p:nvSpPr>
        <p:spPr>
          <a:xfrm>
            <a:off x="214313" y="365125"/>
            <a:ext cx="11758611" cy="1325563"/>
          </a:xfrm>
        </p:spPr>
        <p:txBody>
          <a:bodyPr>
            <a:normAutofit/>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1. Definitions</a:t>
            </a: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a:t>
            </a:r>
            <a:b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Fine-Grained Key Exchange</a:t>
            </a:r>
          </a:p>
        </p:txBody>
      </p:sp>
      <p:sp>
        <p:nvSpPr>
          <p:cNvPr id="6" name="Rounded Rectangle 5">
            <a:extLst>
              <a:ext uri="{FF2B5EF4-FFF2-40B4-BE49-F238E27FC236}">
                <a16:creationId xmlns:a16="http://schemas.microsoft.com/office/drawing/2014/main" id="{33D16E6B-711D-984E-A77A-51A9C4C42BBF}"/>
              </a:ext>
            </a:extLst>
          </p:cNvPr>
          <p:cNvSpPr/>
          <p:nvPr/>
        </p:nvSpPr>
        <p:spPr>
          <a:xfrm>
            <a:off x="317135" y="1690689"/>
            <a:ext cx="11552966" cy="44402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4" name="Picture 3">
            <a:extLst>
              <a:ext uri="{FF2B5EF4-FFF2-40B4-BE49-F238E27FC236}">
                <a16:creationId xmlns:a16="http://schemas.microsoft.com/office/drawing/2014/main" id="{FB7C5AE2-994F-A342-8B10-39CAC1760DE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872054" y="1740725"/>
            <a:ext cx="1621957" cy="1327042"/>
          </a:xfrm>
          <a:prstGeom prst="rect">
            <a:avLst/>
          </a:prstGeom>
        </p:spPr>
      </p:pic>
      <p:pic>
        <p:nvPicPr>
          <p:cNvPr id="5" name="Picture 4">
            <a:extLst>
              <a:ext uri="{FF2B5EF4-FFF2-40B4-BE49-F238E27FC236}">
                <a16:creationId xmlns:a16="http://schemas.microsoft.com/office/drawing/2014/main" id="{F7189910-5BFD-AC4F-B83B-40BA21B2D12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8475838" y="1731114"/>
            <a:ext cx="1650975" cy="1260725"/>
          </a:xfrm>
          <a:prstGeom prst="rect">
            <a:avLst/>
          </a:prstGeom>
        </p:spPr>
      </p:pic>
      <p:grpSp>
        <p:nvGrpSpPr>
          <p:cNvPr id="17" name="Group 16">
            <a:extLst>
              <a:ext uri="{FF2B5EF4-FFF2-40B4-BE49-F238E27FC236}">
                <a16:creationId xmlns:a16="http://schemas.microsoft.com/office/drawing/2014/main" id="{646EA075-2F82-B34C-8717-8664EFDBB0A6}"/>
              </a:ext>
            </a:extLst>
          </p:cNvPr>
          <p:cNvGrpSpPr/>
          <p:nvPr/>
        </p:nvGrpSpPr>
        <p:grpSpPr>
          <a:xfrm>
            <a:off x="3570388" y="2383843"/>
            <a:ext cx="4487761" cy="554578"/>
            <a:chOff x="3912781" y="3106142"/>
            <a:chExt cx="3806456" cy="554578"/>
          </a:xfrm>
        </p:grpSpPr>
        <p:cxnSp>
          <p:nvCxnSpPr>
            <p:cNvPr id="7" name="Straight Arrow Connector 6">
              <a:extLst>
                <a:ext uri="{FF2B5EF4-FFF2-40B4-BE49-F238E27FC236}">
                  <a16:creationId xmlns:a16="http://schemas.microsoft.com/office/drawing/2014/main" id="{1AD2840F-85BC-D744-9383-B12DEB6C78B3}"/>
                </a:ext>
              </a:extLst>
            </p:cNvPr>
            <p:cNvCxnSpPr/>
            <p:nvPr/>
          </p:nvCxnSpPr>
          <p:spPr>
            <a:xfrm>
              <a:off x="3912781" y="3106142"/>
              <a:ext cx="38064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1788F28-7EE0-4149-917F-2B92009B70FA}"/>
                </a:ext>
              </a:extLst>
            </p:cNvPr>
            <p:cNvCxnSpPr/>
            <p:nvPr/>
          </p:nvCxnSpPr>
          <p:spPr>
            <a:xfrm>
              <a:off x="3912781" y="3660720"/>
              <a:ext cx="38064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90E435-5259-DC41-9951-ECA0CC8D1B7B}"/>
                </a:ext>
              </a:extLst>
            </p:cNvPr>
            <p:cNvCxnSpPr>
              <a:cxnSpLocks/>
            </p:cNvCxnSpPr>
            <p:nvPr/>
          </p:nvCxnSpPr>
          <p:spPr>
            <a:xfrm flipH="1">
              <a:off x="3912781" y="3374503"/>
              <a:ext cx="38064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Horizontal Scroll 15">
            <a:extLst>
              <a:ext uri="{FF2B5EF4-FFF2-40B4-BE49-F238E27FC236}">
                <a16:creationId xmlns:a16="http://schemas.microsoft.com/office/drawing/2014/main" id="{E5BD6267-55B7-E54F-B6FB-1019BBAF530A}"/>
              </a:ext>
            </a:extLst>
          </p:cNvPr>
          <p:cNvSpPr/>
          <p:nvPr/>
        </p:nvSpPr>
        <p:spPr>
          <a:xfrm>
            <a:off x="4220529" y="2941175"/>
            <a:ext cx="3128962" cy="871538"/>
          </a:xfrm>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Transcript</a:t>
            </a:r>
          </a:p>
        </p:txBody>
      </p:sp>
      <p:sp>
        <p:nvSpPr>
          <p:cNvPr id="19" name="Down Arrow 18">
            <a:extLst>
              <a:ext uri="{FF2B5EF4-FFF2-40B4-BE49-F238E27FC236}">
                <a16:creationId xmlns:a16="http://schemas.microsoft.com/office/drawing/2014/main" id="{BF662C2B-EC0C-6D41-A460-7D0EACEAA887}"/>
              </a:ext>
            </a:extLst>
          </p:cNvPr>
          <p:cNvSpPr/>
          <p:nvPr/>
        </p:nvSpPr>
        <p:spPr>
          <a:xfrm>
            <a:off x="2268695" y="3227392"/>
            <a:ext cx="414338" cy="563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3CAC19B8-E030-6642-876C-B04C4EDF56F7}"/>
              </a:ext>
            </a:extLst>
          </p:cNvPr>
          <p:cNvSpPr/>
          <p:nvPr/>
        </p:nvSpPr>
        <p:spPr>
          <a:xfrm>
            <a:off x="9252551" y="3235948"/>
            <a:ext cx="414338" cy="5639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2304FD9-C574-8447-B3F1-3A19346C22B9}"/>
                  </a:ext>
                </a:extLst>
              </p:cNvPr>
              <p:cNvSpPr txBox="1"/>
              <p:nvPr/>
            </p:nvSpPr>
            <p:spPr>
              <a:xfrm>
                <a:off x="2126986" y="3736209"/>
                <a:ext cx="5078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𝑏</m:t>
                      </m:r>
                    </m:oMath>
                  </m:oMathPara>
                </a14:m>
                <a:endParaRPr lang="en-US" sz="3200" dirty="0"/>
              </a:p>
            </p:txBody>
          </p:sp>
        </mc:Choice>
        <mc:Fallback xmlns="">
          <p:sp>
            <p:nvSpPr>
              <p:cNvPr id="21" name="TextBox 20">
                <a:extLst>
                  <a:ext uri="{FF2B5EF4-FFF2-40B4-BE49-F238E27FC236}">
                    <a16:creationId xmlns:a16="http://schemas.microsoft.com/office/drawing/2014/main" id="{02304FD9-C574-8447-B3F1-3A19346C22B9}"/>
                  </a:ext>
                </a:extLst>
              </p:cNvPr>
              <p:cNvSpPr txBox="1">
                <a:spLocks noRot="1" noChangeAspect="1" noMove="1" noResize="1" noEditPoints="1" noAdjustHandles="1" noChangeArrowheads="1" noChangeShapeType="1" noTextEdit="1"/>
              </p:cNvSpPr>
              <p:nvPr/>
            </p:nvSpPr>
            <p:spPr>
              <a:xfrm>
                <a:off x="2126986" y="3736209"/>
                <a:ext cx="50789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040117-3570-5E4E-8091-C12DDA9F0B57}"/>
                  </a:ext>
                </a:extLst>
              </p:cNvPr>
              <p:cNvSpPr txBox="1"/>
              <p:nvPr/>
            </p:nvSpPr>
            <p:spPr>
              <a:xfrm>
                <a:off x="9216196" y="3736209"/>
                <a:ext cx="5078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𝑏</m:t>
                      </m:r>
                    </m:oMath>
                  </m:oMathPara>
                </a14:m>
                <a:endParaRPr lang="en-US" sz="3200" dirty="0"/>
              </a:p>
            </p:txBody>
          </p:sp>
        </mc:Choice>
        <mc:Fallback xmlns="">
          <p:sp>
            <p:nvSpPr>
              <p:cNvPr id="22" name="TextBox 21">
                <a:extLst>
                  <a:ext uri="{FF2B5EF4-FFF2-40B4-BE49-F238E27FC236}">
                    <a16:creationId xmlns:a16="http://schemas.microsoft.com/office/drawing/2014/main" id="{EF040117-3570-5E4E-8091-C12DDA9F0B57}"/>
                  </a:ext>
                </a:extLst>
              </p:cNvPr>
              <p:cNvSpPr txBox="1">
                <a:spLocks noRot="1" noChangeAspect="1" noMove="1" noResize="1" noEditPoints="1" noAdjustHandles="1" noChangeArrowheads="1" noChangeShapeType="1" noTextEdit="1"/>
              </p:cNvSpPr>
              <p:nvPr/>
            </p:nvSpPr>
            <p:spPr>
              <a:xfrm>
                <a:off x="9216196" y="3736209"/>
                <a:ext cx="507896" cy="584775"/>
              </a:xfrm>
              <a:prstGeom prst="rect">
                <a:avLst/>
              </a:prstGeom>
              <a:blipFill>
                <a:blip r:embed="rId9"/>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3E813ED0-7BB5-DA40-BC91-D412F9F67510}"/>
              </a:ext>
            </a:extLst>
          </p:cNvPr>
          <p:cNvPicPr>
            <a:picLocks noChangeAspect="1"/>
          </p:cNvPicPr>
          <p:nvPr/>
        </p:nvPicPr>
        <p:blipFill>
          <a:blip r:embed="rId10"/>
          <a:stretch>
            <a:fillRect/>
          </a:stretch>
        </p:blipFill>
        <p:spPr>
          <a:xfrm>
            <a:off x="5195842" y="3574977"/>
            <a:ext cx="1425512" cy="1069135"/>
          </a:xfrm>
          <a:prstGeom prst="rect">
            <a:avLst/>
          </a:prstGeom>
        </p:spPr>
      </p:pic>
      <p:pic>
        <p:nvPicPr>
          <p:cNvPr id="3" name="Picture 2">
            <a:extLst>
              <a:ext uri="{FF2B5EF4-FFF2-40B4-BE49-F238E27FC236}">
                <a16:creationId xmlns:a16="http://schemas.microsoft.com/office/drawing/2014/main" id="{A795447A-9E0B-E241-8A66-666FA1526480}"/>
              </a:ext>
            </a:extLst>
          </p:cNvPr>
          <p:cNvPicPr>
            <a:picLocks noChangeAspect="1"/>
          </p:cNvPicPr>
          <p:nvPr/>
        </p:nvPicPr>
        <p:blipFill>
          <a:blip r:embed="rId11">
            <a:duotone>
              <a:schemeClr val="accent6">
                <a:shade val="45000"/>
                <a:satMod val="135000"/>
              </a:schemeClr>
              <a:prstClr val="white"/>
            </a:duotone>
          </a:blip>
          <a:stretch>
            <a:fillRect/>
          </a:stretch>
        </p:blipFill>
        <p:spPr>
          <a:xfrm rot="16200000">
            <a:off x="717473" y="4109544"/>
            <a:ext cx="1009176" cy="1009176"/>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E71D1C3-8478-714C-B4D0-4027C8F3B23A}"/>
                  </a:ext>
                </a:extLst>
              </p:cNvPr>
              <p:cNvSpPr txBox="1"/>
              <p:nvPr/>
            </p:nvSpPr>
            <p:spPr>
              <a:xfrm>
                <a:off x="1704308" y="4334269"/>
                <a:ext cx="1776191"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𝑂</m:t>
                      </m:r>
                      <m:r>
                        <a:rPr lang="en-US" sz="3200" b="0" i="1" dirty="0" smtClean="0">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𝑐</m:t>
                          </m:r>
                        </m:sup>
                      </m:sSup>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3" name="TextBox 22">
                <a:extLst>
                  <a:ext uri="{FF2B5EF4-FFF2-40B4-BE49-F238E27FC236}">
                    <a16:creationId xmlns:a16="http://schemas.microsoft.com/office/drawing/2014/main" id="{4E71D1C3-8478-714C-B4D0-4027C8F3B23A}"/>
                  </a:ext>
                </a:extLst>
              </p:cNvPr>
              <p:cNvSpPr txBox="1">
                <a:spLocks noRot="1" noChangeAspect="1" noMove="1" noResize="1" noEditPoints="1" noAdjustHandles="1" noChangeArrowheads="1" noChangeShapeType="1" noTextEdit="1"/>
              </p:cNvSpPr>
              <p:nvPr/>
            </p:nvSpPr>
            <p:spPr>
              <a:xfrm>
                <a:off x="1704308" y="4334269"/>
                <a:ext cx="1776191" cy="593624"/>
              </a:xfrm>
              <a:prstGeom prst="rect">
                <a:avLst/>
              </a:prstGeom>
              <a:blipFill>
                <a:blip r:embed="rId12"/>
                <a:stretch>
                  <a:fillRect r="-1418" b="-16667"/>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AD8E893E-1438-9A45-924E-468DDD2E3C8F}"/>
              </a:ext>
            </a:extLst>
          </p:cNvPr>
          <p:cNvPicPr>
            <a:picLocks noChangeAspect="1"/>
          </p:cNvPicPr>
          <p:nvPr/>
        </p:nvPicPr>
        <p:blipFill>
          <a:blip r:embed="rId11">
            <a:duotone>
              <a:schemeClr val="accent6">
                <a:shade val="45000"/>
                <a:satMod val="135000"/>
              </a:schemeClr>
              <a:prstClr val="white"/>
            </a:duotone>
          </a:blip>
          <a:stretch>
            <a:fillRect/>
          </a:stretch>
        </p:blipFill>
        <p:spPr>
          <a:xfrm rot="16200000">
            <a:off x="7971250" y="4118237"/>
            <a:ext cx="1009176" cy="1009176"/>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1E7702B-B66E-AD43-9EE0-CA52B5D41085}"/>
                  </a:ext>
                </a:extLst>
              </p:cNvPr>
              <p:cNvSpPr txBox="1"/>
              <p:nvPr/>
            </p:nvSpPr>
            <p:spPr>
              <a:xfrm>
                <a:off x="8958085" y="4342962"/>
                <a:ext cx="1776191"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𝑂</m:t>
                      </m:r>
                      <m:r>
                        <a:rPr lang="en-US" sz="3200" b="0" i="1" dirty="0" smtClean="0">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𝑐</m:t>
                          </m:r>
                        </m:sup>
                      </m:sSup>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5" name="TextBox 24">
                <a:extLst>
                  <a:ext uri="{FF2B5EF4-FFF2-40B4-BE49-F238E27FC236}">
                    <a16:creationId xmlns:a16="http://schemas.microsoft.com/office/drawing/2014/main" id="{D1E7702B-B66E-AD43-9EE0-CA52B5D41085}"/>
                  </a:ext>
                </a:extLst>
              </p:cNvPr>
              <p:cNvSpPr txBox="1">
                <a:spLocks noRot="1" noChangeAspect="1" noMove="1" noResize="1" noEditPoints="1" noAdjustHandles="1" noChangeArrowheads="1" noChangeShapeType="1" noTextEdit="1"/>
              </p:cNvSpPr>
              <p:nvPr/>
            </p:nvSpPr>
            <p:spPr>
              <a:xfrm>
                <a:off x="8958085" y="4342962"/>
                <a:ext cx="1776191" cy="593624"/>
              </a:xfrm>
              <a:prstGeom prst="rect">
                <a:avLst/>
              </a:prstGeom>
              <a:blipFill>
                <a:blip r:embed="rId13"/>
                <a:stretch>
                  <a:fillRect r="-1418" b="-16667"/>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50BC76CF-A035-DD44-A57B-8D4433718D4A}"/>
              </a:ext>
            </a:extLst>
          </p:cNvPr>
          <p:cNvPicPr>
            <a:picLocks noChangeAspect="1"/>
          </p:cNvPicPr>
          <p:nvPr/>
        </p:nvPicPr>
        <p:blipFill>
          <a:blip r:embed="rId14">
            <a:clrChange>
              <a:clrFrom>
                <a:srgbClr val="FFFFFF"/>
              </a:clrFrom>
              <a:clrTo>
                <a:srgbClr val="FFFFFF">
                  <a:alpha val="0"/>
                </a:srgbClr>
              </a:clrTo>
            </a:clrChange>
            <a:duotone>
              <a:prstClr val="black"/>
              <a:srgbClr val="FF0000">
                <a:tint val="45000"/>
                <a:satMod val="400000"/>
              </a:srgbClr>
            </a:duotone>
            <a:extLst>
              <a:ext uri="{BEBA8EAE-BF5A-486C-A8C5-ECC9F3942E4B}">
                <a14:imgProps xmlns:a14="http://schemas.microsoft.com/office/drawing/2010/main">
                  <a14:imgLayer>
                    <a14:imgEffect>
                      <a14:colorTemperature colorTemp="7498"/>
                    </a14:imgEffect>
                  </a14:imgLayer>
                </a14:imgProps>
              </a:ext>
            </a:extLst>
          </a:blip>
          <a:stretch>
            <a:fillRect/>
          </a:stretch>
        </p:blipFill>
        <p:spPr>
          <a:xfrm rot="16200000">
            <a:off x="4691254" y="4650987"/>
            <a:ext cx="1009176" cy="1009176"/>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86D3230-76CF-314C-AEE5-5A2DCDDF5B1E}"/>
                  </a:ext>
                </a:extLst>
              </p:cNvPr>
              <p:cNvSpPr txBox="1"/>
              <p:nvPr/>
            </p:nvSpPr>
            <p:spPr>
              <a:xfrm>
                <a:off x="5679561" y="4863188"/>
                <a:ext cx="2175404" cy="608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m:rPr>
                          <m:sty m:val="p"/>
                        </m:rPr>
                        <a:rPr lang="en-US" sz="3200" dirty="0">
                          <a:solidFill>
                            <a:schemeClr val="accent2">
                              <a:lumMod val="75000"/>
                            </a:schemeClr>
                          </a:solidFill>
                          <a:latin typeface="Cambria Math" panose="02040503050406030204" pitchFamily="18" charset="0"/>
                          <a:ea typeface="Cambria Math" panose="02040503050406030204" pitchFamily="18" charset="0"/>
                        </a:rPr>
                        <m:t>Ω</m:t>
                      </m:r>
                      <m:r>
                        <a:rPr lang="en-US" sz="3200" i="1" dirty="0">
                          <a:solidFill>
                            <a:schemeClr val="accent2">
                              <a:lumMod val="75000"/>
                            </a:schemeClr>
                          </a:solidFill>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𝑐</m:t>
                          </m:r>
                          <m:r>
                            <a:rPr lang="en-US" sz="3200" i="1" dirty="0">
                              <a:solidFill>
                                <a:schemeClr val="accent2">
                                  <a:lumMod val="75000"/>
                                </a:schemeClr>
                              </a:solidFill>
                              <a:latin typeface="Cambria Math" panose="02040503050406030204" pitchFamily="18" charset="0"/>
                              <a:ea typeface="Cambria Math" panose="02040503050406030204" pitchFamily="18" charset="0"/>
                            </a:rPr>
                            <m:t>+</m:t>
                          </m:r>
                          <m:r>
                            <a:rPr lang="en-US" sz="3200" i="1" dirty="0">
                              <a:solidFill>
                                <a:schemeClr val="accent2">
                                  <a:lumMod val="75000"/>
                                </a:schemeClr>
                              </a:solidFill>
                              <a:latin typeface="Cambria Math" panose="02040503050406030204" pitchFamily="18" charset="0"/>
                              <a:ea typeface="Cambria Math" panose="02040503050406030204" pitchFamily="18" charset="0"/>
                            </a:rPr>
                            <m:t>𝛿</m:t>
                          </m:r>
                        </m:sup>
                      </m:sSup>
                      <m:r>
                        <a:rPr lang="en-US" sz="3200" i="1" dirty="0">
                          <a:solidFill>
                            <a:schemeClr val="accent2">
                              <a:lumMod val="75000"/>
                            </a:schemeClr>
                          </a:solidFill>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0" name="TextBox 29">
                <a:extLst>
                  <a:ext uri="{FF2B5EF4-FFF2-40B4-BE49-F238E27FC236}">
                    <a16:creationId xmlns:a16="http://schemas.microsoft.com/office/drawing/2014/main" id="{B86D3230-76CF-314C-AEE5-5A2DCDDF5B1E}"/>
                  </a:ext>
                </a:extLst>
              </p:cNvPr>
              <p:cNvSpPr txBox="1">
                <a:spLocks noRot="1" noChangeAspect="1" noMove="1" noResize="1" noEditPoints="1" noAdjustHandles="1" noChangeArrowheads="1" noChangeShapeType="1" noTextEdit="1"/>
              </p:cNvSpPr>
              <p:nvPr/>
            </p:nvSpPr>
            <p:spPr>
              <a:xfrm>
                <a:off x="5679561" y="4863188"/>
                <a:ext cx="2175404" cy="608372"/>
              </a:xfrm>
              <a:prstGeom prst="rect">
                <a:avLst/>
              </a:prstGeom>
              <a:blipFill>
                <a:blip r:embed="rId15"/>
                <a:stretch>
                  <a:fillRect r="-578" b="-18367"/>
                </a:stretch>
              </a:blipFill>
            </p:spPr>
            <p:txBody>
              <a:bodyPr/>
              <a:lstStyle/>
              <a:p>
                <a:r>
                  <a:rPr lang="en-US">
                    <a:noFill/>
                  </a:rPr>
                  <a:t> </a:t>
                </a:r>
              </a:p>
            </p:txBody>
          </p:sp>
        </mc:Fallback>
      </mc:AlternateContent>
    </p:spTree>
    <p:extLst>
      <p:ext uri="{BB962C8B-B14F-4D97-AF65-F5344CB8AC3E}">
        <p14:creationId xmlns:p14="http://schemas.microsoft.com/office/powerpoint/2010/main" val="244239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p:bldP spid="22" grpId="0"/>
      <p:bldP spid="23" grpId="0"/>
      <p:bldP spid="25" grpId="0"/>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A58CE132-C1C1-7547-9343-4617C1F903E9}"/>
              </a:ext>
            </a:extLst>
          </p:cNvPr>
          <p:cNvGrpSpPr/>
          <p:nvPr/>
        </p:nvGrpSpPr>
        <p:grpSpPr>
          <a:xfrm>
            <a:off x="1268843" y="1721683"/>
            <a:ext cx="1360206" cy="2868692"/>
            <a:chOff x="4026335" y="1721683"/>
            <a:chExt cx="1360206" cy="2868692"/>
          </a:xfrm>
        </p:grpSpPr>
        <p:sp>
          <p:nvSpPr>
            <p:cNvPr id="5" name="Oval 4">
              <a:extLst>
                <a:ext uri="{FF2B5EF4-FFF2-40B4-BE49-F238E27FC236}">
                  <a16:creationId xmlns:a16="http://schemas.microsoft.com/office/drawing/2014/main" id="{FFEA0C8F-837A-AB43-8D4C-F1DCC912FC41}"/>
                </a:ext>
              </a:extLst>
            </p:cNvPr>
            <p:cNvSpPr/>
            <p:nvPr/>
          </p:nvSpPr>
          <p:spPr>
            <a:xfrm rot="18414348">
              <a:off x="3230313" y="2847762"/>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6967555-D6F0-694D-8793-5ECCD0B41CD7}"/>
                </a:ext>
              </a:extLst>
            </p:cNvPr>
            <p:cNvSpPr/>
            <p:nvPr/>
          </p:nvSpPr>
          <p:spPr>
            <a:xfrm>
              <a:off x="4026335" y="382836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61DE895-F34D-F04F-A832-C31DFF09E43D}"/>
                </a:ext>
              </a:extLst>
            </p:cNvPr>
            <p:cNvSpPr/>
            <p:nvPr/>
          </p:nvSpPr>
          <p:spPr>
            <a:xfrm>
              <a:off x="4217906" y="352909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E61E3A-2784-C94A-8DDD-6CB1350F2168}"/>
                </a:ext>
              </a:extLst>
            </p:cNvPr>
            <p:cNvSpPr/>
            <p:nvPr/>
          </p:nvSpPr>
          <p:spPr>
            <a:xfrm>
              <a:off x="4573219" y="3130289"/>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A214B7-A341-2846-BABD-AA7E2DCFE2A8}"/>
                </a:ext>
              </a:extLst>
            </p:cNvPr>
            <p:cNvSpPr/>
            <p:nvPr/>
          </p:nvSpPr>
          <p:spPr>
            <a:xfrm>
              <a:off x="4756099" y="284978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F7A45CF-772C-F34D-8756-26A85F2AC202}"/>
                </a:ext>
              </a:extLst>
            </p:cNvPr>
            <p:cNvSpPr/>
            <p:nvPr/>
          </p:nvSpPr>
          <p:spPr>
            <a:xfrm>
              <a:off x="501180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767B056-F084-4945-AC33-1BA2DECC08BF}"/>
                </a:ext>
              </a:extLst>
            </p:cNvPr>
            <p:cNvSpPr/>
            <p:nvPr/>
          </p:nvSpPr>
          <p:spPr>
            <a:xfrm>
              <a:off x="5203661" y="221549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890D1E7-958B-214A-B94F-398583E2C721}"/>
              </a:ext>
            </a:extLst>
          </p:cNvPr>
          <p:cNvGrpSpPr/>
          <p:nvPr/>
        </p:nvGrpSpPr>
        <p:grpSpPr>
          <a:xfrm>
            <a:off x="4184436" y="1812784"/>
            <a:ext cx="1223737" cy="2868692"/>
            <a:chOff x="6941928" y="1812784"/>
            <a:chExt cx="1223737" cy="2868692"/>
          </a:xfrm>
        </p:grpSpPr>
        <p:sp>
          <p:nvSpPr>
            <p:cNvPr id="6" name="Oval 5">
              <a:extLst>
                <a:ext uri="{FF2B5EF4-FFF2-40B4-BE49-F238E27FC236}">
                  <a16:creationId xmlns:a16="http://schemas.microsoft.com/office/drawing/2014/main" id="{42BDDD95-DC77-D146-A59B-14BFDBD5DBFD}"/>
                </a:ext>
              </a:extLst>
            </p:cNvPr>
            <p:cNvSpPr/>
            <p:nvPr/>
          </p:nvSpPr>
          <p:spPr>
            <a:xfrm rot="3698781">
              <a:off x="6097892" y="2908371"/>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E004F1-2CBA-0C44-A032-67124236CD67}"/>
                </a:ext>
              </a:extLst>
            </p:cNvPr>
            <p:cNvSpPr/>
            <p:nvPr/>
          </p:nvSpPr>
          <p:spPr>
            <a:xfrm>
              <a:off x="6941928" y="2205115"/>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B6B1CC1-F90B-1C43-8957-BAB88D18B398}"/>
                </a:ext>
              </a:extLst>
            </p:cNvPr>
            <p:cNvSpPr/>
            <p:nvPr/>
          </p:nvSpPr>
          <p:spPr>
            <a:xfrm>
              <a:off x="713601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CAA6968-ED6D-404D-9219-4D37DD49695F}"/>
                </a:ext>
              </a:extLst>
            </p:cNvPr>
            <p:cNvSpPr/>
            <p:nvPr/>
          </p:nvSpPr>
          <p:spPr>
            <a:xfrm>
              <a:off x="7334861" y="292412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E6B7AE1-721A-DB46-98AA-E7CBFB8A065E}"/>
                </a:ext>
              </a:extLst>
            </p:cNvPr>
            <p:cNvSpPr/>
            <p:nvPr/>
          </p:nvSpPr>
          <p:spPr>
            <a:xfrm>
              <a:off x="7532238" y="32136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479F1-89B7-6A4F-B3DB-39FD56F2345C}"/>
                </a:ext>
              </a:extLst>
            </p:cNvPr>
            <p:cNvSpPr/>
            <p:nvPr/>
          </p:nvSpPr>
          <p:spPr>
            <a:xfrm>
              <a:off x="7799905" y="377801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E386206-0123-3341-B1F5-C847F07FBE7F}"/>
                </a:ext>
              </a:extLst>
            </p:cNvPr>
            <p:cNvSpPr/>
            <p:nvPr/>
          </p:nvSpPr>
          <p:spPr>
            <a:xfrm>
              <a:off x="7982785" y="40772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85CA7007-0F2F-134B-9946-EA11B7B174F4}"/>
              </a:ext>
            </a:extLst>
          </p:cNvPr>
          <p:cNvGrpSpPr/>
          <p:nvPr/>
        </p:nvGrpSpPr>
        <p:grpSpPr>
          <a:xfrm>
            <a:off x="1845237" y="5164405"/>
            <a:ext cx="2868692" cy="629477"/>
            <a:chOff x="4602729" y="5164405"/>
            <a:chExt cx="2868692" cy="629477"/>
          </a:xfrm>
        </p:grpSpPr>
        <p:sp>
          <p:nvSpPr>
            <p:cNvPr id="7" name="Oval 6">
              <a:extLst>
                <a:ext uri="{FF2B5EF4-FFF2-40B4-BE49-F238E27FC236}">
                  <a16:creationId xmlns:a16="http://schemas.microsoft.com/office/drawing/2014/main" id="{8A354E6E-EA48-2344-B140-FC3DAF60226A}"/>
                </a:ext>
              </a:extLst>
            </p:cNvPr>
            <p:cNvSpPr/>
            <p:nvPr/>
          </p:nvSpPr>
          <p:spPr>
            <a:xfrm>
              <a:off x="4602729" y="5164405"/>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8C5104-2B0F-CB42-B963-E444C0E57E72}"/>
                </a:ext>
              </a:extLst>
            </p:cNvPr>
            <p:cNvSpPr/>
            <p:nvPr/>
          </p:nvSpPr>
          <p:spPr>
            <a:xfrm>
              <a:off x="4791941"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925E0A8-7D9D-E94D-8D4F-6797184A7FDA}"/>
                </a:ext>
              </a:extLst>
            </p:cNvPr>
            <p:cNvSpPr/>
            <p:nvPr/>
          </p:nvSpPr>
          <p:spPr>
            <a:xfrm>
              <a:off x="514518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BDAB7A8-368E-1A4B-8CF7-DBE9BF06AB2C}"/>
                </a:ext>
              </a:extLst>
            </p:cNvPr>
            <p:cNvSpPr/>
            <p:nvPr/>
          </p:nvSpPr>
          <p:spPr>
            <a:xfrm>
              <a:off x="5759453"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64DAEFE-7337-D344-8F0C-12750C0C6B80}"/>
                </a:ext>
              </a:extLst>
            </p:cNvPr>
            <p:cNvSpPr/>
            <p:nvPr/>
          </p:nvSpPr>
          <p:spPr>
            <a:xfrm>
              <a:off x="6128444" y="537732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90F58DC-7C69-894C-AE2F-E1576C6784DF}"/>
                </a:ext>
              </a:extLst>
            </p:cNvPr>
            <p:cNvSpPr/>
            <p:nvPr/>
          </p:nvSpPr>
          <p:spPr>
            <a:xfrm>
              <a:off x="6663732"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AA79FAF-35BC-974F-A9E7-2AED6A37F31E}"/>
                </a:ext>
              </a:extLst>
            </p:cNvPr>
            <p:cNvSpPr/>
            <p:nvPr/>
          </p:nvSpPr>
          <p:spPr>
            <a:xfrm>
              <a:off x="698072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C9686295-97A0-9645-B5F0-A4EB3C041F78}"/>
              </a:ext>
            </a:extLst>
          </p:cNvPr>
          <p:cNvGrpSpPr/>
          <p:nvPr/>
        </p:nvGrpSpPr>
        <p:grpSpPr>
          <a:xfrm>
            <a:off x="1424941" y="2301635"/>
            <a:ext cx="3800352" cy="3182365"/>
            <a:chOff x="1424941" y="2301635"/>
            <a:chExt cx="3800352" cy="3182365"/>
          </a:xfrm>
        </p:grpSpPr>
        <p:grpSp>
          <p:nvGrpSpPr>
            <p:cNvPr id="109" name="Group 108">
              <a:extLst>
                <a:ext uri="{FF2B5EF4-FFF2-40B4-BE49-F238E27FC236}">
                  <a16:creationId xmlns:a16="http://schemas.microsoft.com/office/drawing/2014/main" id="{E08A7F1F-1EE3-F54E-A927-ED46AD485121}"/>
                </a:ext>
              </a:extLst>
            </p:cNvPr>
            <p:cNvGrpSpPr/>
            <p:nvPr/>
          </p:nvGrpSpPr>
          <p:grpSpPr>
            <a:xfrm>
              <a:off x="1424941" y="2301635"/>
              <a:ext cx="3800352" cy="3182365"/>
              <a:chOff x="1424941" y="2301635"/>
              <a:chExt cx="3800352" cy="3182365"/>
            </a:xfrm>
          </p:grpSpPr>
          <p:cxnSp>
            <p:nvCxnSpPr>
              <p:cNvPr id="118" name="Straight Connector 117">
                <a:extLst>
                  <a:ext uri="{FF2B5EF4-FFF2-40B4-BE49-F238E27FC236}">
                    <a16:creationId xmlns:a16="http://schemas.microsoft.com/office/drawing/2014/main" id="{11ACBD7C-BE5E-D44E-9794-BB79499EB4CE}"/>
                  </a:ext>
                </a:extLst>
              </p:cNvPr>
              <p:cNvCxnSpPr/>
              <p:nvPr/>
            </p:nvCxnSpPr>
            <p:spPr>
              <a:xfrm flipV="1">
                <a:off x="2602267" y="2301635"/>
                <a:ext cx="1582169" cy="78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3493A0C-922B-DD40-AD2B-70E1D1FB16FF}"/>
                  </a:ext>
                </a:extLst>
              </p:cNvPr>
              <p:cNvCxnSpPr/>
              <p:nvPr/>
            </p:nvCxnSpPr>
            <p:spPr>
              <a:xfrm>
                <a:off x="2410414" y="2673352"/>
                <a:ext cx="2166955" cy="34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C8244A-DBB5-C940-B6D9-173BB83AF47F}"/>
                  </a:ext>
                </a:extLst>
              </p:cNvPr>
              <p:cNvCxnSpPr/>
              <p:nvPr/>
            </p:nvCxnSpPr>
            <p:spPr>
              <a:xfrm flipV="1">
                <a:off x="2154705" y="2673352"/>
                <a:ext cx="2250603" cy="341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E2C06CF-5B8E-4446-956A-DCB7F12EF463}"/>
                  </a:ext>
                </a:extLst>
              </p:cNvPr>
              <p:cNvCxnSpPr/>
              <p:nvPr/>
            </p:nvCxnSpPr>
            <p:spPr>
              <a:xfrm>
                <a:off x="1998607" y="3226809"/>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E5E26D2-060D-334C-B028-7E9D87104075}"/>
                  </a:ext>
                </a:extLst>
              </p:cNvPr>
              <p:cNvCxnSpPr/>
              <p:nvPr/>
            </p:nvCxnSpPr>
            <p:spPr>
              <a:xfrm>
                <a:off x="2602267" y="2380267"/>
                <a:ext cx="171240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33522FD-8B49-E945-9AA4-212CDE1B151E}"/>
                  </a:ext>
                </a:extLst>
              </p:cNvPr>
              <p:cNvCxnSpPr/>
              <p:nvPr/>
            </p:nvCxnSpPr>
            <p:spPr>
              <a:xfrm>
                <a:off x="2410414" y="2673352"/>
                <a:ext cx="1587266" cy="2714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276FCE-F780-AA44-815B-199F317CF8F9}"/>
                  </a:ext>
                </a:extLst>
              </p:cNvPr>
              <p:cNvCxnSpPr/>
              <p:nvPr/>
            </p:nvCxnSpPr>
            <p:spPr>
              <a:xfrm>
                <a:off x="2154705" y="3014554"/>
                <a:ext cx="1307687" cy="23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9DCE525-30E6-5E44-9FE6-A42819CBC04A}"/>
                  </a:ext>
                </a:extLst>
              </p:cNvPr>
              <p:cNvCxnSpPr/>
              <p:nvPr/>
            </p:nvCxnSpPr>
            <p:spPr>
              <a:xfrm>
                <a:off x="1998607" y="3226809"/>
                <a:ext cx="1094794" cy="2160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8BC293A-9F78-6A49-944E-54D86F61DF24}"/>
                  </a:ext>
                </a:extLst>
              </p:cNvPr>
              <p:cNvCxnSpPr/>
              <p:nvPr/>
            </p:nvCxnSpPr>
            <p:spPr>
              <a:xfrm>
                <a:off x="1616512" y="3693862"/>
                <a:ext cx="86262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DC2FF4B-FC93-6041-BDFF-3232A4ED8E1F}"/>
                  </a:ext>
                </a:extLst>
              </p:cNvPr>
              <p:cNvCxnSpPr/>
              <p:nvPr/>
            </p:nvCxnSpPr>
            <p:spPr>
              <a:xfrm>
                <a:off x="1424941" y="3993136"/>
                <a:ext cx="700948"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D0E5B2C-A357-5649-B86E-53DA3ABA1BA3}"/>
                  </a:ext>
                </a:extLst>
              </p:cNvPr>
              <p:cNvCxnSpPr/>
              <p:nvPr/>
            </p:nvCxnSpPr>
            <p:spPr>
              <a:xfrm>
                <a:off x="1616512" y="3693862"/>
                <a:ext cx="509377"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FA297CE-5FD5-DE4D-BE12-62B5025C68CD}"/>
                  </a:ext>
                </a:extLst>
              </p:cNvPr>
              <p:cNvCxnSpPr/>
              <p:nvPr/>
            </p:nvCxnSpPr>
            <p:spPr>
              <a:xfrm>
                <a:off x="1424941" y="3993136"/>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93DC296-CC34-B845-86BF-D61E9443F73E}"/>
                  </a:ext>
                </a:extLst>
              </p:cNvPr>
              <p:cNvCxnSpPr/>
              <p:nvPr/>
            </p:nvCxnSpPr>
            <p:spPr>
              <a:xfrm>
                <a:off x="1971825" y="3295059"/>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2BF7461-64AF-2944-8BF5-9562B8E79FE5}"/>
                  </a:ext>
                </a:extLst>
              </p:cNvPr>
              <p:cNvCxnSpPr/>
              <p:nvPr/>
            </p:nvCxnSpPr>
            <p:spPr>
              <a:xfrm>
                <a:off x="1616512" y="3693862"/>
                <a:ext cx="1910538" cy="171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992341E-31AC-3646-B0F3-8200C7CDBB0A}"/>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671C0C0-D2C2-B04B-995F-46C53C8383E2}"/>
                  </a:ext>
                </a:extLst>
              </p:cNvPr>
              <p:cNvCxnSpPr/>
              <p:nvPr/>
            </p:nvCxnSpPr>
            <p:spPr>
              <a:xfrm flipH="1">
                <a:off x="2125889" y="2380267"/>
                <a:ext cx="47637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1385467-31F8-4E41-9830-D6D9C11C2150}"/>
                  </a:ext>
                </a:extLst>
              </p:cNvPr>
              <p:cNvCxnSpPr/>
              <p:nvPr/>
            </p:nvCxnSpPr>
            <p:spPr>
              <a:xfrm>
                <a:off x="1616512" y="3693862"/>
                <a:ext cx="2445826" cy="172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52D922E-DE9D-374F-B35B-8CEAB124D2B0}"/>
                  </a:ext>
                </a:extLst>
              </p:cNvPr>
              <p:cNvCxnSpPr/>
              <p:nvPr/>
            </p:nvCxnSpPr>
            <p:spPr>
              <a:xfrm>
                <a:off x="1616512" y="3693862"/>
                <a:ext cx="269816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41FF7D2-EC8E-C642-A48F-4EB2C321E9AB}"/>
                  </a:ext>
                </a:extLst>
              </p:cNvPr>
              <p:cNvCxnSpPr/>
              <p:nvPr/>
            </p:nvCxnSpPr>
            <p:spPr>
              <a:xfrm>
                <a:off x="1971825" y="3295059"/>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DF4B36-931D-AA4C-9792-F6D6AC443BFD}"/>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9E883BD3-6B55-1948-A30D-2CC233A6289A}"/>
                  </a:ext>
                </a:extLst>
              </p:cNvPr>
              <p:cNvCxnSpPr/>
              <p:nvPr/>
            </p:nvCxnSpPr>
            <p:spPr>
              <a:xfrm flipH="1" flipV="1">
                <a:off x="2629049" y="2312017"/>
                <a:ext cx="464352" cy="3075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42E4094-E757-324D-9B1A-C352FFBF876A}"/>
                  </a:ext>
                </a:extLst>
              </p:cNvPr>
              <p:cNvCxnSpPr/>
              <p:nvPr/>
            </p:nvCxnSpPr>
            <p:spPr>
              <a:xfrm flipH="1" flipV="1">
                <a:off x="1424941" y="3993136"/>
                <a:ext cx="1668460" cy="1394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AA2A85D-3934-3F4C-A535-16F3638CD8D5}"/>
                  </a:ext>
                </a:extLst>
              </p:cNvPr>
              <p:cNvCxnSpPr/>
              <p:nvPr/>
            </p:nvCxnSpPr>
            <p:spPr>
              <a:xfrm flipH="1" flipV="1">
                <a:off x="1424941" y="3993136"/>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2476145-4588-2F4A-9FBF-94417B9715B7}"/>
                  </a:ext>
                </a:extLst>
              </p:cNvPr>
              <p:cNvCxnSpPr/>
              <p:nvPr/>
            </p:nvCxnSpPr>
            <p:spPr>
              <a:xfrm flipH="1" flipV="1">
                <a:off x="2181487" y="2946304"/>
                <a:ext cx="2068530" cy="2464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5984713-C26C-D44F-9F1D-ECBA056FADE9}"/>
                  </a:ext>
                </a:extLst>
              </p:cNvPr>
              <p:cNvCxnSpPr/>
              <p:nvPr/>
            </p:nvCxnSpPr>
            <p:spPr>
              <a:xfrm flipV="1">
                <a:off x="2190547" y="3241956"/>
                <a:ext cx="2740297" cy="216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E986074-08D7-8A42-B59D-4CD3BED5F1C1}"/>
                  </a:ext>
                </a:extLst>
              </p:cNvPr>
              <p:cNvCxnSpPr/>
              <p:nvPr/>
            </p:nvCxnSpPr>
            <p:spPr>
              <a:xfrm flipV="1">
                <a:off x="2543793" y="3806282"/>
                <a:ext cx="2525402" cy="1604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8FFC5F2-5C93-754B-B8B1-9F8CB1DD7EB4}"/>
                  </a:ext>
                </a:extLst>
              </p:cNvPr>
              <p:cNvCxnSpPr/>
              <p:nvPr/>
            </p:nvCxnSpPr>
            <p:spPr>
              <a:xfrm flipV="1">
                <a:off x="3093401" y="3942782"/>
                <a:ext cx="1975794" cy="144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64AAAF32-87B3-1048-B0F3-C085D1C9501E}"/>
                  </a:ext>
                </a:extLst>
              </p:cNvPr>
              <p:cNvCxnSpPr/>
              <p:nvPr/>
            </p:nvCxnSpPr>
            <p:spPr>
              <a:xfrm flipV="1">
                <a:off x="3184841" y="2673352"/>
                <a:ext cx="1220467" cy="2810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15CC983-5AB8-264A-82BE-195EE8B00671}"/>
                  </a:ext>
                </a:extLst>
              </p:cNvPr>
              <p:cNvCxnSpPr/>
              <p:nvPr/>
            </p:nvCxnSpPr>
            <p:spPr>
              <a:xfrm flipV="1">
                <a:off x="4379333" y="3088896"/>
                <a:ext cx="224818" cy="232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52688AD-AC4A-4841-B4BB-8BCB8A48D938}"/>
                  </a:ext>
                </a:extLst>
              </p:cNvPr>
              <p:cNvCxnSpPr/>
              <p:nvPr/>
            </p:nvCxnSpPr>
            <p:spPr>
              <a:xfrm>
                <a:off x="2602267" y="2380267"/>
                <a:ext cx="1803041" cy="293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ABB5278-1CB8-BD47-8E79-7D307B839B4A}"/>
                  </a:ext>
                </a:extLst>
              </p:cNvPr>
              <p:cNvCxnSpPr/>
              <p:nvPr/>
            </p:nvCxnSpPr>
            <p:spPr>
              <a:xfrm>
                <a:off x="1998607" y="3226809"/>
                <a:ext cx="3070588" cy="579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FAD62ED-2ED5-8E4C-BF54-4598B4C34C4C}"/>
                  </a:ext>
                </a:extLst>
              </p:cNvPr>
              <p:cNvCxnSpPr/>
              <p:nvPr/>
            </p:nvCxnSpPr>
            <p:spPr>
              <a:xfrm>
                <a:off x="1616512" y="3693862"/>
                <a:ext cx="3608781" cy="47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DBF28AC-D907-B04D-B110-BFFD6269885A}"/>
                  </a:ext>
                </a:extLst>
              </p:cNvPr>
              <p:cNvCxnSpPr/>
              <p:nvPr/>
            </p:nvCxnSpPr>
            <p:spPr>
              <a:xfrm>
                <a:off x="1472418" y="4097932"/>
                <a:ext cx="3752875" cy="75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172A10E-9847-C143-A4D0-7B62A93A47A8}"/>
                  </a:ext>
                </a:extLst>
              </p:cNvPr>
              <p:cNvCxnSpPr/>
              <p:nvPr/>
            </p:nvCxnSpPr>
            <p:spPr>
              <a:xfrm flipV="1">
                <a:off x="1424941" y="2301635"/>
                <a:ext cx="2759495" cy="169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384FF43-FC12-0242-829C-8272231FF824}"/>
                  </a:ext>
                </a:extLst>
              </p:cNvPr>
              <p:cNvCxnSpPr/>
              <p:nvPr/>
            </p:nvCxnSpPr>
            <p:spPr>
              <a:xfrm flipV="1">
                <a:off x="1424941" y="3020646"/>
                <a:ext cx="3152428" cy="972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7F853E9-DC4D-B341-A54F-4DC5A4394DAD}"/>
                  </a:ext>
                </a:extLst>
              </p:cNvPr>
              <p:cNvCxnSpPr/>
              <p:nvPr/>
            </p:nvCxnSpPr>
            <p:spPr>
              <a:xfrm flipV="1">
                <a:off x="1998607" y="2673352"/>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4AC6A0-07ED-314A-A67F-E291C3F26E61}"/>
                  </a:ext>
                </a:extLst>
              </p:cNvPr>
              <p:cNvCxnSpPr/>
              <p:nvPr/>
            </p:nvCxnSpPr>
            <p:spPr>
              <a:xfrm>
                <a:off x="2181487" y="2946304"/>
                <a:ext cx="2395882" cy="74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D9C03BC-A160-0543-B283-B4B635F6B519}"/>
                  </a:ext>
                </a:extLst>
              </p:cNvPr>
              <p:cNvCxnSpPr/>
              <p:nvPr/>
            </p:nvCxnSpPr>
            <p:spPr>
              <a:xfrm>
                <a:off x="2602267" y="2380267"/>
                <a:ext cx="1889475" cy="612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1FE262-C052-2D4E-93FF-761A32528977}"/>
                  </a:ext>
                </a:extLst>
              </p:cNvPr>
              <p:cNvCxnSpPr/>
              <p:nvPr/>
            </p:nvCxnSpPr>
            <p:spPr>
              <a:xfrm>
                <a:off x="2629049" y="2312017"/>
                <a:ext cx="2145697" cy="998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D2820AA-806B-9047-A868-F6BD8F753F21}"/>
                  </a:ext>
                </a:extLst>
              </p:cNvPr>
              <p:cNvCxnSpPr/>
              <p:nvPr/>
            </p:nvCxnSpPr>
            <p:spPr>
              <a:xfrm>
                <a:off x="2629049" y="2312017"/>
                <a:ext cx="2413364" cy="1562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7716504-2F83-FB48-AACB-8F599604FD21}"/>
                  </a:ext>
                </a:extLst>
              </p:cNvPr>
              <p:cNvCxnSpPr/>
              <p:nvPr/>
            </p:nvCxnSpPr>
            <p:spPr>
              <a:xfrm>
                <a:off x="2629049" y="2312017"/>
                <a:ext cx="2596244" cy="1861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E4381A8-1CF5-6C4B-B0CC-14594CB4CE3F}"/>
                  </a:ext>
                </a:extLst>
              </p:cNvPr>
              <p:cNvCxnSpPr/>
              <p:nvPr/>
            </p:nvCxnSpPr>
            <p:spPr>
              <a:xfrm flipV="1">
                <a:off x="4406115" y="3942782"/>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6FCA5CD-0DB2-0147-BACD-A9FA34EF75F6}"/>
                  </a:ext>
                </a:extLst>
              </p:cNvPr>
              <p:cNvCxnSpPr/>
              <p:nvPr/>
            </p:nvCxnSpPr>
            <p:spPr>
              <a:xfrm flipV="1">
                <a:off x="4406115" y="3117166"/>
                <a:ext cx="262694" cy="2361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BC7C0997-D094-5A4F-8B50-036F0D63F3AA}"/>
                  </a:ext>
                </a:extLst>
              </p:cNvPr>
              <p:cNvCxnSpPr/>
              <p:nvPr/>
            </p:nvCxnSpPr>
            <p:spPr>
              <a:xfrm flipH="1" flipV="1">
                <a:off x="4405308" y="2673352"/>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BEBCBEC-75AC-224F-9E1C-80DA7EDB3A4B}"/>
                  </a:ext>
                </a:extLst>
              </p:cNvPr>
              <p:cNvCxnSpPr/>
              <p:nvPr/>
            </p:nvCxnSpPr>
            <p:spPr>
              <a:xfrm flipH="1" flipV="1">
                <a:off x="4211218" y="2369885"/>
                <a:ext cx="194897" cy="31092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FE8EBBF7-4B98-3745-8D50-90D42A2C3B2B}"/>
                </a:ext>
              </a:extLst>
            </p:cNvPr>
            <p:cNvGrpSpPr/>
            <p:nvPr/>
          </p:nvGrpSpPr>
          <p:grpSpPr>
            <a:xfrm>
              <a:off x="1616512" y="3310206"/>
              <a:ext cx="3185016" cy="2105544"/>
              <a:chOff x="1616512" y="3310206"/>
              <a:chExt cx="3185016" cy="2105544"/>
            </a:xfrm>
          </p:grpSpPr>
          <p:cxnSp>
            <p:nvCxnSpPr>
              <p:cNvPr id="115" name="Straight Connector 114">
                <a:extLst>
                  <a:ext uri="{FF2B5EF4-FFF2-40B4-BE49-F238E27FC236}">
                    <a16:creationId xmlns:a16="http://schemas.microsoft.com/office/drawing/2014/main" id="{22F6096E-F603-DB4A-834C-FA99AE06C837}"/>
                  </a:ext>
                </a:extLst>
              </p:cNvPr>
              <p:cNvCxnSpPr>
                <a:cxnSpLocks/>
              </p:cNvCxnSpPr>
              <p:nvPr/>
            </p:nvCxnSpPr>
            <p:spPr>
              <a:xfrm flipH="1" flipV="1">
                <a:off x="1616512" y="3693862"/>
                <a:ext cx="2381168" cy="169361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006484A-717D-BE43-910A-7E6B1A7A3EB2}"/>
                  </a:ext>
                </a:extLst>
              </p:cNvPr>
              <p:cNvCxnSpPr>
                <a:cxnSpLocks/>
              </p:cNvCxnSpPr>
              <p:nvPr/>
            </p:nvCxnSpPr>
            <p:spPr>
              <a:xfrm flipV="1">
                <a:off x="4062338" y="3378456"/>
                <a:ext cx="739190" cy="20372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53F6F9-7C1B-D847-BD0F-EA1C914E74E2}"/>
                  </a:ext>
                </a:extLst>
              </p:cNvPr>
              <p:cNvCxnSpPr>
                <a:cxnSpLocks/>
              </p:cNvCxnSpPr>
              <p:nvPr/>
            </p:nvCxnSpPr>
            <p:spPr>
              <a:xfrm flipV="1">
                <a:off x="1616512" y="3310206"/>
                <a:ext cx="3158234" cy="3836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6CC5FC14-FB5C-4742-921F-F88A941EAFFE}"/>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2. Fine-Grained Problem</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Zero k-Clique</a:t>
            </a:r>
            <a:endParaRPr lang="en-US" dirty="0"/>
          </a:p>
        </p:txBody>
      </p:sp>
      <p:grpSp>
        <p:nvGrpSpPr>
          <p:cNvPr id="91" name="Group 90">
            <a:extLst>
              <a:ext uri="{FF2B5EF4-FFF2-40B4-BE49-F238E27FC236}">
                <a16:creationId xmlns:a16="http://schemas.microsoft.com/office/drawing/2014/main" id="{785C9AE4-4EDB-C349-B43C-9B341DA189ED}"/>
              </a:ext>
            </a:extLst>
          </p:cNvPr>
          <p:cNvGrpSpPr/>
          <p:nvPr/>
        </p:nvGrpSpPr>
        <p:grpSpPr>
          <a:xfrm>
            <a:off x="1611539" y="3333949"/>
            <a:ext cx="3185016" cy="2105544"/>
            <a:chOff x="2359467" y="3310206"/>
            <a:chExt cx="3185016" cy="2105544"/>
          </a:xfrm>
        </p:grpSpPr>
        <p:cxnSp>
          <p:nvCxnSpPr>
            <p:cNvPr id="92" name="Straight Connector 91">
              <a:extLst>
                <a:ext uri="{FF2B5EF4-FFF2-40B4-BE49-F238E27FC236}">
                  <a16:creationId xmlns:a16="http://schemas.microsoft.com/office/drawing/2014/main" id="{CA7B6F64-CB3D-EA45-B452-08D8ED3215C4}"/>
                </a:ext>
              </a:extLst>
            </p:cNvPr>
            <p:cNvCxnSpPr>
              <a:cxnSpLocks/>
            </p:cNvCxnSpPr>
            <p:nvPr/>
          </p:nvCxnSpPr>
          <p:spPr>
            <a:xfrm flipH="1" flipV="1">
              <a:off x="2359467" y="3693862"/>
              <a:ext cx="2381168" cy="16936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7E065E9-A9F7-4443-87A8-064DEC79BD3C}"/>
                </a:ext>
              </a:extLst>
            </p:cNvPr>
            <p:cNvCxnSpPr>
              <a:cxnSpLocks/>
            </p:cNvCxnSpPr>
            <p:nvPr/>
          </p:nvCxnSpPr>
          <p:spPr>
            <a:xfrm flipV="1">
              <a:off x="4805293" y="3378456"/>
              <a:ext cx="739190" cy="20372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3C857D0-953B-6144-B93C-C9745EBEAFD9}"/>
                </a:ext>
              </a:extLst>
            </p:cNvPr>
            <p:cNvCxnSpPr>
              <a:cxnSpLocks/>
            </p:cNvCxnSpPr>
            <p:nvPr/>
          </p:nvCxnSpPr>
          <p:spPr>
            <a:xfrm flipV="1">
              <a:off x="2359467" y="3310206"/>
              <a:ext cx="3158234" cy="3836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Rounded Rectangle 94">
                <a:extLst>
                  <a:ext uri="{FF2B5EF4-FFF2-40B4-BE49-F238E27FC236}">
                    <a16:creationId xmlns:a16="http://schemas.microsoft.com/office/drawing/2014/main" id="{7E8B8170-78BF-424C-A84C-0F932B3CB749}"/>
                  </a:ext>
                </a:extLst>
              </p:cNvPr>
              <p:cNvSpPr/>
              <p:nvPr/>
            </p:nvSpPr>
            <p:spPr>
              <a:xfrm>
                <a:off x="6486316" y="4563994"/>
                <a:ext cx="5490539" cy="20455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Average-Case Assumption</a:t>
                </a:r>
              </a:p>
              <a:p>
                <a:pPr algn="ctr"/>
                <a:r>
                  <a:rPr lang="en-US" sz="3200" dirty="0">
                    <a:solidFill>
                      <a:srgbClr val="C00000"/>
                    </a:solidFill>
                  </a:rPr>
                  <a:t>Finding</a:t>
                </a:r>
                <a:r>
                  <a:rPr lang="en-US" sz="3200" dirty="0">
                    <a:solidFill>
                      <a:schemeClr val="tx1"/>
                    </a:solidFill>
                  </a:rPr>
                  <a:t> </a:t>
                </a:r>
                <a14:m>
                  <m:oMath xmlns:m="http://schemas.openxmlformats.org/officeDocument/2006/math">
                    <m:r>
                      <m:rPr>
                        <m:sty m:val="p"/>
                      </m:rPr>
                      <a:rPr lang="en-US" sz="3200" dirty="0">
                        <a:solidFill>
                          <a:schemeClr val="tx1"/>
                        </a:solidFill>
                        <a:latin typeface="Cambria Math" panose="02040503050406030204" pitchFamily="18" charset="0"/>
                      </a:rPr>
                      <m:t>a</m:t>
                    </m:r>
                    <m:r>
                      <a:rPr lang="en-US" sz="3200" dirty="0">
                        <a:solidFill>
                          <a:schemeClr val="tx1"/>
                        </a:solidFill>
                        <a:latin typeface="Cambria Math" panose="02040503050406030204" pitchFamily="18" charset="0"/>
                      </a:rPr>
                      <m:t>,</m:t>
                    </m:r>
                    <m:r>
                      <m:rPr>
                        <m:sty m:val="p"/>
                      </m:rPr>
                      <a:rPr lang="en-US" sz="3200" dirty="0">
                        <a:solidFill>
                          <a:schemeClr val="tx1"/>
                        </a:solidFill>
                        <a:latin typeface="Cambria Math" panose="02040503050406030204" pitchFamily="18" charset="0"/>
                      </a:rPr>
                      <m:t>b</m:t>
                    </m:r>
                    <m:r>
                      <a:rPr lang="en-US" sz="3200" dirty="0">
                        <a:solidFill>
                          <a:schemeClr val="tx1"/>
                        </a:solidFill>
                        <a:latin typeface="Cambria Math" panose="02040503050406030204" pitchFamily="18" charset="0"/>
                      </a:rPr>
                      <m:t>,</m:t>
                    </m:r>
                    <m:r>
                      <m:rPr>
                        <m:sty m:val="p"/>
                      </m:rPr>
                      <a:rPr lang="en-US" sz="3200" dirty="0">
                        <a:solidFill>
                          <a:schemeClr val="tx1"/>
                        </a:solidFill>
                        <a:latin typeface="Cambria Math" panose="02040503050406030204" pitchFamily="18" charset="0"/>
                      </a:rPr>
                      <m:t>c</m:t>
                    </m:r>
                  </m:oMath>
                </a14:m>
                <a:r>
                  <a:rPr lang="en-US" sz="3200" dirty="0">
                    <a:solidFill>
                      <a:schemeClr val="tx1"/>
                    </a:solidFill>
                  </a:rPr>
                  <a:t> takes</a:t>
                </a:r>
              </a:p>
              <a:p>
                <a:pPr algn="ctr"/>
                <a:endParaRPr lang="en-US" sz="3200" dirty="0">
                  <a:solidFill>
                    <a:schemeClr val="tx1"/>
                  </a:solidFill>
                </a:endParaRPr>
              </a:p>
              <a:p>
                <a:pPr algn="ctr"/>
                <a:endParaRPr lang="en-US" sz="3200" dirty="0">
                  <a:solidFill>
                    <a:schemeClr val="tx1"/>
                  </a:solidFill>
                </a:endParaRPr>
              </a:p>
            </p:txBody>
          </p:sp>
        </mc:Choice>
        <mc:Fallback xmlns="">
          <p:sp>
            <p:nvSpPr>
              <p:cNvPr id="95" name="Rounded Rectangle 94">
                <a:extLst>
                  <a:ext uri="{FF2B5EF4-FFF2-40B4-BE49-F238E27FC236}">
                    <a16:creationId xmlns:a16="http://schemas.microsoft.com/office/drawing/2014/main" id="{7E8B8170-78BF-424C-A84C-0F932B3CB749}"/>
                  </a:ext>
                </a:extLst>
              </p:cNvPr>
              <p:cNvSpPr>
                <a:spLocks noRot="1" noChangeAspect="1" noMove="1" noResize="1" noEditPoints="1" noAdjustHandles="1" noChangeArrowheads="1" noChangeShapeType="1" noTextEdit="1"/>
              </p:cNvSpPr>
              <p:nvPr/>
            </p:nvSpPr>
            <p:spPr>
              <a:xfrm>
                <a:off x="6486316" y="4563994"/>
                <a:ext cx="5490539" cy="2045585"/>
              </a:xfrm>
              <a:prstGeom prst="roundRect">
                <a:avLst/>
              </a:prstGeom>
              <a:blipFill>
                <a:blip r:embed="rId4"/>
                <a:stretch>
                  <a:fillRect t="-30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ounded Rectangle 95">
                <a:extLst>
                  <a:ext uri="{FF2B5EF4-FFF2-40B4-BE49-F238E27FC236}">
                    <a16:creationId xmlns:a16="http://schemas.microsoft.com/office/drawing/2014/main" id="{A14D7974-9D94-F444-BA66-65803C0050D3}"/>
                  </a:ext>
                </a:extLst>
              </p:cNvPr>
              <p:cNvSpPr/>
              <p:nvPr/>
            </p:nvSpPr>
            <p:spPr>
              <a:xfrm>
                <a:off x="6486316" y="1291014"/>
                <a:ext cx="5490539" cy="297931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Distribution</a:t>
                </a:r>
              </a:p>
              <a:p>
                <a:pPr marL="514350" indent="-514350" algn="ctr">
                  <a:buAutoNum type="arabicPeriod"/>
                </a:pPr>
                <a:r>
                  <a:rPr lang="en-US" sz="3200" dirty="0">
                    <a:solidFill>
                      <a:schemeClr val="tx1"/>
                    </a:solidFill>
                  </a:rPr>
                  <a:t>Complete k-partite graph</a:t>
                </a:r>
              </a:p>
              <a:p>
                <a:pPr marL="514350" indent="-514350" algn="ctr">
                  <a:buAutoNum type="arabicPeriod"/>
                </a:pPr>
                <a:r>
                  <a:rPr lang="en-US" sz="3200" dirty="0">
                    <a:solidFill>
                      <a:schemeClr val="tx1"/>
                    </a:solidFill>
                  </a:rPr>
                  <a:t> </a:t>
                </a:r>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𝑖</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𝑗</m:t>
                        </m:r>
                      </m:sub>
                    </m:sSub>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ea typeface="Cambria Math" panose="02040503050406030204" pitchFamily="18" charset="0"/>
                          </a:rPr>
                        </m:ctrlPr>
                      </m:sSubPr>
                      <m:e>
                        <m:r>
                          <a:rPr lang="en-US" sz="3200" b="0" i="1" smtClean="0">
                            <a:solidFill>
                              <a:schemeClr val="tx1"/>
                            </a:solidFill>
                            <a:latin typeface="Cambria Math" panose="02040503050406030204" pitchFamily="18" charset="0"/>
                            <a:ea typeface="Cambria Math" panose="02040503050406030204" pitchFamily="18" charset="0"/>
                          </a:rPr>
                          <m:t>ℤ</m:t>
                        </m:r>
                      </m:e>
                      <m:sub>
                        <m:r>
                          <a:rPr lang="en-US" sz="3200" b="0" i="1" smtClean="0">
                            <a:solidFill>
                              <a:schemeClr val="tx1"/>
                            </a:solidFill>
                            <a:latin typeface="Cambria Math" panose="02040503050406030204" pitchFamily="18" charset="0"/>
                            <a:ea typeface="Cambria Math" panose="02040503050406030204" pitchFamily="18" charset="0"/>
                          </a:rPr>
                          <m:t>𝑅</m:t>
                        </m:r>
                      </m:sub>
                    </m:sSub>
                  </m:oMath>
                </a14:m>
                <a:endParaRPr lang="en-US" sz="3200" b="0" dirty="0">
                  <a:solidFill>
                    <a:schemeClr val="tx1"/>
                  </a:solidFill>
                  <a:ea typeface="Cambria Math" panose="02040503050406030204" pitchFamily="18" charset="0"/>
                </a:endParaRPr>
              </a:p>
              <a:p>
                <a:pPr marL="514350" indent="-514350" algn="ctr">
                  <a:buAutoNum type="arabicPeriod"/>
                </a:pPr>
                <a:r>
                  <a:rPr lang="en-US" sz="3200" dirty="0">
                    <a:solidFill>
                      <a:schemeClr val="tx1"/>
                    </a:solidFill>
                  </a:rPr>
                  <a:t> </a:t>
                </a:r>
                <a14:m>
                  <m:oMath xmlns:m="http://schemas.openxmlformats.org/officeDocument/2006/math">
                    <m:r>
                      <m:rPr>
                        <m:sty m:val="p"/>
                      </m:rPr>
                      <a:rPr lang="en-US" sz="3200" dirty="0">
                        <a:solidFill>
                          <a:schemeClr val="tx1"/>
                        </a:solidFill>
                        <a:latin typeface="Cambria Math" panose="02040503050406030204" pitchFamily="18" charset="0"/>
                      </a:rPr>
                      <m:t>a</m:t>
                    </m:r>
                    <m:r>
                      <a:rPr lang="en-US" sz="3200" b="0" i="0" dirty="0" smtClean="0">
                        <a:solidFill>
                          <a:schemeClr val="tx1"/>
                        </a:solidFill>
                        <a:latin typeface="Cambria Math" panose="02040503050406030204" pitchFamily="18" charset="0"/>
                      </a:rPr>
                      <m:t>,</m:t>
                    </m:r>
                    <m:r>
                      <m:rPr>
                        <m:sty m:val="p"/>
                      </m:rPr>
                      <a:rPr lang="en-US" sz="3200" b="0" i="0" dirty="0" smtClean="0">
                        <a:solidFill>
                          <a:schemeClr val="tx1"/>
                        </a:solidFill>
                        <a:latin typeface="Cambria Math" panose="02040503050406030204" pitchFamily="18" charset="0"/>
                      </a:rPr>
                      <m:t>b</m:t>
                    </m:r>
                    <m:r>
                      <a:rPr lang="en-US" sz="3200" b="0" i="0" dirty="0" smtClean="0">
                        <a:solidFill>
                          <a:schemeClr val="tx1"/>
                        </a:solidFill>
                        <a:latin typeface="Cambria Math" panose="02040503050406030204" pitchFamily="18" charset="0"/>
                      </a:rPr>
                      <m:t>,</m:t>
                    </m:r>
                    <m:r>
                      <m:rPr>
                        <m:sty m:val="p"/>
                      </m:rPr>
                      <a:rPr lang="en-US" sz="3200" b="0" i="0" dirty="0" smtClean="0">
                        <a:solidFill>
                          <a:schemeClr val="tx1"/>
                        </a:solidFill>
                        <a:latin typeface="Cambria Math" panose="02040503050406030204" pitchFamily="18" charset="0"/>
                      </a:rPr>
                      <m:t>c</m:t>
                    </m:r>
                    <m:r>
                      <a:rPr lang="en-US" sz="3200" i="1">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𝑛</m:t>
                    </m:r>
                    <m:r>
                      <a:rPr lang="en-US" sz="3200" b="0" i="1" smtClean="0">
                        <a:solidFill>
                          <a:schemeClr val="tx1"/>
                        </a:solidFill>
                        <a:latin typeface="Cambria Math" panose="02040503050406030204" pitchFamily="18" charset="0"/>
                      </a:rPr>
                      <m:t>]</m:t>
                    </m:r>
                  </m:oMath>
                </a14:m>
                <a:endParaRPr lang="en-US" sz="3200" dirty="0">
                  <a:solidFill>
                    <a:schemeClr val="tx1"/>
                  </a:solidFill>
                </a:endParaRPr>
              </a:p>
              <a:p>
                <a:pPr marL="514350" indent="-514350" algn="ctr">
                  <a:buAutoNum type="arabicPeriod"/>
                </a:pPr>
                <a:r>
                  <a:rPr lang="en-US" sz="3200" dirty="0">
                    <a:solidFill>
                      <a:schemeClr val="tx1"/>
                    </a:solidFill>
                  </a:rPr>
                  <a:t> </a:t>
                </a:r>
                <a14:m>
                  <m:oMath xmlns:m="http://schemas.openxmlformats.org/officeDocument/2006/math">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𝑎</m:t>
                        </m:r>
                        <m:r>
                          <a:rPr lang="en-US" sz="3200" i="1">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𝑏</m:t>
                        </m:r>
                      </m:sub>
                    </m:sSub>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𝑎</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𝑐</m:t>
                        </m:r>
                      </m:sub>
                    </m:sSub>
                    <m:r>
                      <a:rPr lang="en-US" sz="3200" b="0" i="1" smtClean="0">
                        <a:solidFill>
                          <a:schemeClr val="tx1"/>
                        </a:solidFill>
                        <a:latin typeface="Cambria Math" panose="02040503050406030204" pitchFamily="18" charset="0"/>
                      </a:rPr>
                      <m:t>+</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𝑤</m:t>
                        </m:r>
                      </m:e>
                      <m:sub>
                        <m:r>
                          <a:rPr lang="en-US" sz="3200" b="0" i="1" smtClean="0">
                            <a:solidFill>
                              <a:schemeClr val="tx1"/>
                            </a:solidFill>
                            <a:latin typeface="Cambria Math" panose="02040503050406030204" pitchFamily="18" charset="0"/>
                          </a:rPr>
                          <m:t>𝑏</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𝑐</m:t>
                        </m:r>
                      </m:sub>
                    </m:sSub>
                    <m:r>
                      <a:rPr lang="en-US" sz="3200" b="0" i="1" smtClean="0">
                        <a:solidFill>
                          <a:schemeClr val="tx1"/>
                        </a:solidFill>
                        <a:latin typeface="Cambria Math" panose="02040503050406030204" pitchFamily="18" charset="0"/>
                      </a:rPr>
                      <m:t>)</m:t>
                    </m:r>
                  </m:oMath>
                </a14:m>
                <a:endParaRPr lang="en-US" sz="3200" dirty="0">
                  <a:solidFill>
                    <a:schemeClr val="tx1"/>
                  </a:solidFill>
                </a:endParaRPr>
              </a:p>
            </p:txBody>
          </p:sp>
        </mc:Choice>
        <mc:Fallback xmlns="">
          <p:sp>
            <p:nvSpPr>
              <p:cNvPr id="96" name="Rounded Rectangle 95">
                <a:extLst>
                  <a:ext uri="{FF2B5EF4-FFF2-40B4-BE49-F238E27FC236}">
                    <a16:creationId xmlns:a16="http://schemas.microsoft.com/office/drawing/2014/main" id="{A14D7974-9D94-F444-BA66-65803C0050D3}"/>
                  </a:ext>
                </a:extLst>
              </p:cNvPr>
              <p:cNvSpPr>
                <a:spLocks noRot="1" noChangeAspect="1" noMove="1" noResize="1" noEditPoints="1" noAdjustHandles="1" noChangeArrowheads="1" noChangeShapeType="1" noTextEdit="1"/>
              </p:cNvSpPr>
              <p:nvPr/>
            </p:nvSpPr>
            <p:spPr>
              <a:xfrm>
                <a:off x="6486316" y="1291014"/>
                <a:ext cx="5490539" cy="2979311"/>
              </a:xfrm>
              <a:prstGeom prst="roundRect">
                <a:avLst/>
              </a:prstGeom>
              <a:blipFill>
                <a:blip r:embed="rId5"/>
                <a:stretch>
                  <a:fillRect/>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20151307-7693-AB40-8989-E0CCAF3391EC}"/>
              </a:ext>
            </a:extLst>
          </p:cNvPr>
          <p:cNvGrpSpPr/>
          <p:nvPr/>
        </p:nvGrpSpPr>
        <p:grpSpPr>
          <a:xfrm>
            <a:off x="7743871" y="5536295"/>
            <a:ext cx="2754495" cy="1009176"/>
            <a:chOff x="7969420" y="5669690"/>
            <a:chExt cx="2754495" cy="1009176"/>
          </a:xfrm>
        </p:grpSpPr>
        <p:pic>
          <p:nvPicPr>
            <p:cNvPr id="98" name="Picture 97">
              <a:extLst>
                <a:ext uri="{FF2B5EF4-FFF2-40B4-BE49-F238E27FC236}">
                  <a16:creationId xmlns:a16="http://schemas.microsoft.com/office/drawing/2014/main" id="{531EE1C9-E53F-C74E-B2C5-C6454128D518}"/>
                </a:ext>
              </a:extLst>
            </p:cNvPr>
            <p:cNvPicPr>
              <a:picLocks noChangeAspect="1"/>
            </p:cNvPicPr>
            <p:nvPr/>
          </p:nvPicPr>
          <p:blipFill>
            <a:blip r:embed="rId6">
              <a:clrChange>
                <a:clrFrom>
                  <a:srgbClr val="FFFFFF"/>
                </a:clrFrom>
                <a:clrTo>
                  <a:srgbClr val="FFFFFF">
                    <a:alpha val="0"/>
                  </a:srgbClr>
                </a:clrTo>
              </a:clrChange>
              <a:duotone>
                <a:prstClr val="black"/>
                <a:srgbClr val="FF0000">
                  <a:tint val="45000"/>
                  <a:satMod val="400000"/>
                </a:srgbClr>
              </a:duotone>
              <a:extLst>
                <a:ext uri="{BEBA8EAE-BF5A-486C-A8C5-ECC9F3942E4B}">
                  <a14:imgProps xmlns:a14="http://schemas.microsoft.com/office/drawing/2010/main">
                    <a14:imgLayer>
                      <a14:imgEffect>
                        <a14:colorTemperature colorTemp="7498"/>
                      </a14:imgEffect>
                    </a14:imgLayer>
                  </a14:imgProps>
                </a:ext>
              </a:extLst>
            </a:blip>
            <a:stretch>
              <a:fillRect/>
            </a:stretch>
          </p:blipFill>
          <p:spPr>
            <a:xfrm rot="16200000">
              <a:off x="7969420" y="5669690"/>
              <a:ext cx="1009176" cy="1009176"/>
            </a:xfrm>
            <a:prstGeom prst="rect">
              <a:avLst/>
            </a:prstGeom>
          </p:spPr>
        </p:pic>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90944C8-B1E2-1644-8E44-19BA72F6F73A}"/>
                    </a:ext>
                  </a:extLst>
                </p:cNvPr>
                <p:cNvSpPr txBox="1"/>
                <p:nvPr/>
              </p:nvSpPr>
              <p:spPr>
                <a:xfrm>
                  <a:off x="8957727" y="5881891"/>
                  <a:ext cx="1766188"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sSup>
                          <m:sSupPr>
                            <m:ctrlPr>
                              <a:rPr lang="en-US" sz="3200" b="0" i="1" dirty="0" smtClean="0">
                                <a:latin typeface="Cambria Math" panose="02040503050406030204" pitchFamily="18" charset="0"/>
                                <a:ea typeface="Cambria Math" panose="02040503050406030204" pitchFamily="18" charset="0"/>
                              </a:rPr>
                            </m:ctrlPr>
                          </m:sSupPr>
                          <m:e>
                            <m:r>
                              <m:rPr>
                                <m:sty m:val="p"/>
                              </m:rPr>
                              <a:rPr lang="en-US" sz="3200" b="0" i="0" dirty="0" smtClean="0">
                                <a:latin typeface="Cambria Math" panose="02040503050406030204" pitchFamily="18" charset="0"/>
                                <a:ea typeface="Cambria Math" panose="02040503050406030204" pitchFamily="18" charset="0"/>
                              </a:rPr>
                              <m:t>Ω</m:t>
                            </m:r>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𝑛</m:t>
                            </m:r>
                          </m:e>
                          <m:sup>
                            <m:r>
                              <a:rPr lang="en-US" sz="3200" b="0" i="1" dirty="0" smtClean="0">
                                <a:latin typeface="Cambria Math" panose="02040503050406030204" pitchFamily="18" charset="0"/>
                                <a:ea typeface="Cambria Math" panose="02040503050406030204" pitchFamily="18" charset="0"/>
                              </a:rPr>
                              <m:t>𝑘</m:t>
                            </m:r>
                          </m:sup>
                        </m:sSup>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99" name="TextBox 98">
                  <a:extLst>
                    <a:ext uri="{FF2B5EF4-FFF2-40B4-BE49-F238E27FC236}">
                      <a16:creationId xmlns:a16="http://schemas.microsoft.com/office/drawing/2014/main" id="{B90944C8-B1E2-1644-8E44-19BA72F6F73A}"/>
                    </a:ext>
                  </a:extLst>
                </p:cNvPr>
                <p:cNvSpPr txBox="1">
                  <a:spLocks noRot="1" noChangeAspect="1" noMove="1" noResize="1" noEditPoints="1" noAdjustHandles="1" noChangeArrowheads="1" noChangeShapeType="1" noTextEdit="1"/>
                </p:cNvSpPr>
                <p:nvPr/>
              </p:nvSpPr>
              <p:spPr>
                <a:xfrm>
                  <a:off x="8957727" y="5881891"/>
                  <a:ext cx="1766188" cy="593624"/>
                </a:xfrm>
                <a:prstGeom prst="rect">
                  <a:avLst/>
                </a:prstGeom>
                <a:blipFill>
                  <a:blip r:embed="rId7"/>
                  <a:stretch>
                    <a:fillRect r="-2143" b="-21277"/>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25C82A42-AFBF-BF48-B686-621D0C0B51A0}"/>
              </a:ext>
            </a:extLst>
          </p:cNvPr>
          <p:cNvGrpSpPr/>
          <p:nvPr/>
        </p:nvGrpSpPr>
        <p:grpSpPr>
          <a:xfrm>
            <a:off x="854463" y="1794431"/>
            <a:ext cx="767411" cy="2287297"/>
            <a:chOff x="854463" y="1794431"/>
            <a:chExt cx="767411" cy="2287297"/>
          </a:xfrm>
        </p:grpSpPr>
        <p:sp>
          <p:nvSpPr>
            <p:cNvPr id="101" name="Left Brace 100">
              <a:extLst>
                <a:ext uri="{FF2B5EF4-FFF2-40B4-BE49-F238E27FC236}">
                  <a16:creationId xmlns:a16="http://schemas.microsoft.com/office/drawing/2014/main" id="{016CC50E-AB6D-CF4F-AB36-99A7862E3F01}"/>
                </a:ext>
              </a:extLst>
            </p:cNvPr>
            <p:cNvSpPr/>
            <p:nvPr/>
          </p:nvSpPr>
          <p:spPr>
            <a:xfrm rot="2062875">
              <a:off x="1221824" y="1794431"/>
              <a:ext cx="400050" cy="228729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EB5BF69-06E1-4B42-87BD-F1F58898780B}"/>
                    </a:ext>
                  </a:extLst>
                </p:cNvPr>
                <p:cNvSpPr txBox="1"/>
                <p:nvPr/>
              </p:nvSpPr>
              <p:spPr>
                <a:xfrm>
                  <a:off x="854463" y="2398700"/>
                  <a:ext cx="52027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𝑛</m:t>
                        </m:r>
                      </m:oMath>
                    </m:oMathPara>
                  </a14:m>
                  <a:endParaRPr lang="en-US" sz="3200" dirty="0"/>
                </a:p>
              </p:txBody>
            </p:sp>
          </mc:Choice>
          <mc:Fallback xmlns="">
            <p:sp>
              <p:nvSpPr>
                <p:cNvPr id="103" name="TextBox 102">
                  <a:extLst>
                    <a:ext uri="{FF2B5EF4-FFF2-40B4-BE49-F238E27FC236}">
                      <a16:creationId xmlns:a16="http://schemas.microsoft.com/office/drawing/2014/main" id="{DEB5BF69-06E1-4B42-87BD-F1F58898780B}"/>
                    </a:ext>
                  </a:extLst>
                </p:cNvPr>
                <p:cNvSpPr txBox="1">
                  <a:spLocks noRot="1" noChangeAspect="1" noMove="1" noResize="1" noEditPoints="1" noAdjustHandles="1" noChangeArrowheads="1" noChangeShapeType="1" noTextEdit="1"/>
                </p:cNvSpPr>
                <p:nvPr/>
              </p:nvSpPr>
              <p:spPr>
                <a:xfrm>
                  <a:off x="854463" y="2398700"/>
                  <a:ext cx="520271" cy="584775"/>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CFB5D03-5A8D-BA48-A09E-E8171FBDDCDF}"/>
                  </a:ext>
                </a:extLst>
              </p:cNvPr>
              <p:cNvSpPr txBox="1"/>
              <p:nvPr/>
            </p:nvSpPr>
            <p:spPr>
              <a:xfrm>
                <a:off x="3049189" y="1822227"/>
                <a:ext cx="866420" cy="6243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ea typeface="Cambria Math" panose="02040503050406030204" pitchFamily="18" charset="0"/>
                            </a:rPr>
                          </m:ctrlPr>
                        </m:sSubPr>
                        <m:e>
                          <m:r>
                            <a:rPr lang="en-US" sz="3200" b="0" i="1" dirty="0" smtClean="0">
                              <a:latin typeface="Cambria Math" panose="02040503050406030204" pitchFamily="18" charset="0"/>
                              <a:ea typeface="Cambria Math" panose="02040503050406030204" pitchFamily="18" charset="0"/>
                            </a:rPr>
                            <m:t>𝑤</m:t>
                          </m:r>
                        </m:e>
                        <m:sub>
                          <m:r>
                            <a:rPr lang="en-US" sz="3200" b="0" i="1" dirty="0" smtClean="0">
                              <a:latin typeface="Cambria Math" panose="02040503050406030204" pitchFamily="18" charset="0"/>
                              <a:ea typeface="Cambria Math" panose="02040503050406030204" pitchFamily="18" charset="0"/>
                            </a:rPr>
                            <m:t>𝑖</m:t>
                          </m:r>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𝑗</m:t>
                          </m:r>
                        </m:sub>
                      </m:sSub>
                    </m:oMath>
                  </m:oMathPara>
                </a14:m>
                <a:endParaRPr lang="en-US" sz="3200" dirty="0"/>
              </a:p>
            </p:txBody>
          </p:sp>
        </mc:Choice>
        <mc:Fallback xmlns="">
          <p:sp>
            <p:nvSpPr>
              <p:cNvPr id="104" name="TextBox 103">
                <a:extLst>
                  <a:ext uri="{FF2B5EF4-FFF2-40B4-BE49-F238E27FC236}">
                    <a16:creationId xmlns:a16="http://schemas.microsoft.com/office/drawing/2014/main" id="{3CFB5D03-5A8D-BA48-A09E-E8171FBDDCDF}"/>
                  </a:ext>
                </a:extLst>
              </p:cNvPr>
              <p:cNvSpPr txBox="1">
                <a:spLocks noRot="1" noChangeAspect="1" noMove="1" noResize="1" noEditPoints="1" noAdjustHandles="1" noChangeArrowheads="1" noChangeShapeType="1" noTextEdit="1"/>
              </p:cNvSpPr>
              <p:nvPr/>
            </p:nvSpPr>
            <p:spPr>
              <a:xfrm>
                <a:off x="3049189" y="1822227"/>
                <a:ext cx="866420" cy="624338"/>
              </a:xfrm>
              <a:prstGeom prst="rect">
                <a:avLst/>
              </a:prstGeom>
              <a:blipFill>
                <a:blip r:embed="rId9"/>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A168C571-60F7-A041-AB44-3C8332A511E2}"/>
                  </a:ext>
                </a:extLst>
              </p:cNvPr>
              <p:cNvSpPr txBox="1"/>
              <p:nvPr/>
            </p:nvSpPr>
            <p:spPr>
              <a:xfrm>
                <a:off x="2479135" y="6024804"/>
                <a:ext cx="1866752" cy="584775"/>
              </a:xfrm>
              <a:prstGeom prst="rect">
                <a:avLst/>
              </a:prstGeom>
              <a:noFill/>
            </p:spPr>
            <p:txBody>
              <a:bodyPr wrap="square" rtlCol="0">
                <a:spAutoFit/>
              </a:bodyPr>
              <a:lstStyle/>
              <a:p>
                <a14:m>
                  <m:oMath xmlns:m="http://schemas.openxmlformats.org/officeDocument/2006/math">
                    <m:r>
                      <a:rPr lang="en-US" sz="3200" b="0" i="1" dirty="0" smtClean="0">
                        <a:latin typeface="Cambria Math" panose="02040503050406030204" pitchFamily="18" charset="0"/>
                        <a:ea typeface="Cambria Math" panose="02040503050406030204" pitchFamily="18" charset="0"/>
                      </a:rPr>
                      <m:t>3</m:t>
                    </m:r>
                  </m:oMath>
                </a14:m>
                <a:r>
                  <a:rPr lang="en-US" sz="3200" dirty="0"/>
                  <a:t>-partite</a:t>
                </a:r>
              </a:p>
            </p:txBody>
          </p:sp>
        </mc:Choice>
        <mc:Fallback xmlns="">
          <p:sp>
            <p:nvSpPr>
              <p:cNvPr id="108" name="TextBox 107">
                <a:extLst>
                  <a:ext uri="{FF2B5EF4-FFF2-40B4-BE49-F238E27FC236}">
                    <a16:creationId xmlns:a16="http://schemas.microsoft.com/office/drawing/2014/main" id="{A168C571-60F7-A041-AB44-3C8332A511E2}"/>
                  </a:ext>
                </a:extLst>
              </p:cNvPr>
              <p:cNvSpPr txBox="1">
                <a:spLocks noRot="1" noChangeAspect="1" noMove="1" noResize="1" noEditPoints="1" noAdjustHandles="1" noChangeArrowheads="1" noChangeShapeType="1" noTextEdit="1"/>
              </p:cNvSpPr>
              <p:nvPr/>
            </p:nvSpPr>
            <p:spPr>
              <a:xfrm>
                <a:off x="2479135" y="6024804"/>
                <a:ext cx="1866752" cy="584775"/>
              </a:xfrm>
              <a:prstGeom prst="rect">
                <a:avLst/>
              </a:prstGeom>
              <a:blipFill>
                <a:blip r:embed="rId12"/>
                <a:stretch>
                  <a:fillRect l="-2027" t="-10638" b="-31915"/>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EFDE4B7-4A5C-A241-AF00-DA883DC0A8A6}"/>
              </a:ext>
            </a:extLst>
          </p:cNvPr>
          <p:cNvGrpSpPr/>
          <p:nvPr/>
        </p:nvGrpSpPr>
        <p:grpSpPr>
          <a:xfrm>
            <a:off x="1301003" y="3061055"/>
            <a:ext cx="4031440" cy="2831831"/>
            <a:chOff x="1301003" y="3061055"/>
            <a:chExt cx="4031440" cy="2831831"/>
          </a:xfrm>
        </p:grpSpPr>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F53CABD3-E5DE-F349-A1CB-3F18E03FBEA3}"/>
                    </a:ext>
                  </a:extLst>
                </p:cNvPr>
                <p:cNvSpPr txBox="1"/>
                <p:nvPr/>
              </p:nvSpPr>
              <p:spPr>
                <a:xfrm>
                  <a:off x="1301003" y="3061055"/>
                  <a:ext cx="520271" cy="584775"/>
                </a:xfrm>
                <a:prstGeom prst="rect">
                  <a:avLst/>
                </a:prstGeom>
                <a:noFill/>
                <a:effectLst>
                  <a:glow rad="25400">
                    <a:schemeClr val="bg1">
                      <a:alpha val="40000"/>
                    </a:schemeClr>
                  </a:glo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𝑎</m:t>
                        </m:r>
                      </m:oMath>
                    </m:oMathPara>
                  </a14:m>
                  <a:endParaRPr lang="en-US" sz="3200" dirty="0"/>
                </a:p>
              </p:txBody>
            </p:sp>
          </mc:Choice>
          <mc:Fallback xmlns="">
            <p:sp>
              <p:nvSpPr>
                <p:cNvPr id="105" name="TextBox 104">
                  <a:extLst>
                    <a:ext uri="{FF2B5EF4-FFF2-40B4-BE49-F238E27FC236}">
                      <a16:creationId xmlns:a16="http://schemas.microsoft.com/office/drawing/2014/main" id="{F53CABD3-E5DE-F349-A1CB-3F18E03FBEA3}"/>
                    </a:ext>
                  </a:extLst>
                </p:cNvPr>
                <p:cNvSpPr txBox="1">
                  <a:spLocks noRot="1" noChangeAspect="1" noMove="1" noResize="1" noEditPoints="1" noAdjustHandles="1" noChangeArrowheads="1" noChangeShapeType="1" noTextEdit="1"/>
                </p:cNvSpPr>
                <p:nvPr/>
              </p:nvSpPr>
              <p:spPr>
                <a:xfrm>
                  <a:off x="1301003" y="3061055"/>
                  <a:ext cx="520271" cy="584775"/>
                </a:xfrm>
                <a:prstGeom prst="rect">
                  <a:avLst/>
                </a:prstGeom>
                <a:blipFill>
                  <a:blip r:embed="rId13"/>
                  <a:stretch>
                    <a:fillRect/>
                  </a:stretch>
                </a:blipFill>
                <a:effectLst>
                  <a:glow rad="25400">
                    <a:schemeClr val="bg1">
                      <a:alpha val="4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81EC5B3-5299-924C-B682-50418950DE2D}"/>
                    </a:ext>
                  </a:extLst>
                </p:cNvPr>
                <p:cNvSpPr txBox="1"/>
                <p:nvPr/>
              </p:nvSpPr>
              <p:spPr>
                <a:xfrm>
                  <a:off x="4812172" y="3085007"/>
                  <a:ext cx="520271" cy="584775"/>
                </a:xfrm>
                <a:prstGeom prst="rect">
                  <a:avLst/>
                </a:prstGeom>
                <a:noFill/>
                <a:effectLst>
                  <a:glow rad="25400">
                    <a:schemeClr val="bg1">
                      <a:alpha val="40000"/>
                    </a:schemeClr>
                  </a:glo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𝑏</m:t>
                        </m:r>
                      </m:oMath>
                    </m:oMathPara>
                  </a14:m>
                  <a:endParaRPr lang="en-US" sz="3200" dirty="0"/>
                </a:p>
              </p:txBody>
            </p:sp>
          </mc:Choice>
          <mc:Fallback xmlns="">
            <p:sp>
              <p:nvSpPr>
                <p:cNvPr id="106" name="TextBox 105">
                  <a:extLst>
                    <a:ext uri="{FF2B5EF4-FFF2-40B4-BE49-F238E27FC236}">
                      <a16:creationId xmlns:a16="http://schemas.microsoft.com/office/drawing/2014/main" id="{781EC5B3-5299-924C-B682-50418950DE2D}"/>
                    </a:ext>
                  </a:extLst>
                </p:cNvPr>
                <p:cNvSpPr txBox="1">
                  <a:spLocks noRot="1" noChangeAspect="1" noMove="1" noResize="1" noEditPoints="1" noAdjustHandles="1" noChangeArrowheads="1" noChangeShapeType="1" noTextEdit="1"/>
                </p:cNvSpPr>
                <p:nvPr/>
              </p:nvSpPr>
              <p:spPr>
                <a:xfrm>
                  <a:off x="4812172" y="3085007"/>
                  <a:ext cx="520271" cy="584775"/>
                </a:xfrm>
                <a:prstGeom prst="rect">
                  <a:avLst/>
                </a:prstGeom>
                <a:blipFill>
                  <a:blip r:embed="rId14"/>
                  <a:stretch>
                    <a:fillRect/>
                  </a:stretch>
                </a:blipFill>
                <a:effectLst>
                  <a:glow rad="25400">
                    <a:schemeClr val="bg1">
                      <a:alpha val="40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1B7A2E-4C48-A940-98D2-8E2D586145FD}"/>
                    </a:ext>
                  </a:extLst>
                </p:cNvPr>
                <p:cNvSpPr txBox="1"/>
                <p:nvPr/>
              </p:nvSpPr>
              <p:spPr>
                <a:xfrm>
                  <a:off x="3547660" y="5308111"/>
                  <a:ext cx="520271" cy="584775"/>
                </a:xfrm>
                <a:prstGeom prst="rect">
                  <a:avLst/>
                </a:prstGeom>
                <a:noFill/>
                <a:effectLst>
                  <a:glow rad="25400">
                    <a:schemeClr val="bg1">
                      <a:alpha val="40000"/>
                    </a:schemeClr>
                  </a:glow>
                </a:effectLst>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𝑐</m:t>
                        </m:r>
                      </m:oMath>
                    </m:oMathPara>
                  </a14:m>
                  <a:endParaRPr lang="en-US" sz="3200" dirty="0"/>
                </a:p>
              </p:txBody>
            </p:sp>
          </mc:Choice>
          <mc:Fallback xmlns="">
            <p:sp>
              <p:nvSpPr>
                <p:cNvPr id="107" name="TextBox 106">
                  <a:extLst>
                    <a:ext uri="{FF2B5EF4-FFF2-40B4-BE49-F238E27FC236}">
                      <a16:creationId xmlns:a16="http://schemas.microsoft.com/office/drawing/2014/main" id="{FB1B7A2E-4C48-A940-98D2-8E2D586145FD}"/>
                    </a:ext>
                  </a:extLst>
                </p:cNvPr>
                <p:cNvSpPr txBox="1">
                  <a:spLocks noRot="1" noChangeAspect="1" noMove="1" noResize="1" noEditPoints="1" noAdjustHandles="1" noChangeArrowheads="1" noChangeShapeType="1" noTextEdit="1"/>
                </p:cNvSpPr>
                <p:nvPr/>
              </p:nvSpPr>
              <p:spPr>
                <a:xfrm>
                  <a:off x="3547660" y="5308111"/>
                  <a:ext cx="520271" cy="584775"/>
                </a:xfrm>
                <a:prstGeom prst="rect">
                  <a:avLst/>
                </a:prstGeom>
                <a:blipFill>
                  <a:blip r:embed="rId15"/>
                  <a:stretch>
                    <a:fillRect/>
                  </a:stretch>
                </a:blipFill>
                <a:effectLst>
                  <a:glow rad="25400">
                    <a:schemeClr val="bg1">
                      <a:alpha val="40000"/>
                    </a:schemeClr>
                  </a:glow>
                </a:effectLst>
              </p:spPr>
              <p:txBody>
                <a:bodyPr/>
                <a:lstStyle/>
                <a:p>
                  <a:r>
                    <a:rPr lang="en-US">
                      <a:noFill/>
                    </a:rPr>
                    <a:t> </a:t>
                  </a:r>
                </a:p>
              </p:txBody>
            </p:sp>
          </mc:Fallback>
        </mc:AlternateContent>
        <p:grpSp>
          <p:nvGrpSpPr>
            <p:cNvPr id="113" name="Group 112">
              <a:extLst>
                <a:ext uri="{FF2B5EF4-FFF2-40B4-BE49-F238E27FC236}">
                  <a16:creationId xmlns:a16="http://schemas.microsoft.com/office/drawing/2014/main" id="{F371D237-D01B-3547-92BB-702418A29F44}"/>
                </a:ext>
              </a:extLst>
            </p:cNvPr>
            <p:cNvGrpSpPr/>
            <p:nvPr/>
          </p:nvGrpSpPr>
          <p:grpSpPr>
            <a:xfrm>
              <a:off x="1460414" y="3212374"/>
              <a:ext cx="3497494" cy="2364404"/>
              <a:chOff x="1460414" y="3212374"/>
              <a:chExt cx="3497494" cy="2364404"/>
            </a:xfrm>
            <a:solidFill>
              <a:srgbClr val="C00000"/>
            </a:solidFill>
          </p:grpSpPr>
          <p:sp>
            <p:nvSpPr>
              <p:cNvPr id="110" name="Oval 109">
                <a:extLst>
                  <a:ext uri="{FF2B5EF4-FFF2-40B4-BE49-F238E27FC236}">
                    <a16:creationId xmlns:a16="http://schemas.microsoft.com/office/drawing/2014/main" id="{2EBAE4B4-1145-684E-94ED-C6F2FF9CCEC6}"/>
                  </a:ext>
                </a:extLst>
              </p:cNvPr>
              <p:cNvSpPr/>
              <p:nvPr/>
            </p:nvSpPr>
            <p:spPr>
              <a:xfrm>
                <a:off x="1460414" y="3523789"/>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7DAC60B3-C135-4549-B1F1-6FF553F9CDD8}"/>
                  </a:ext>
                </a:extLst>
              </p:cNvPr>
              <p:cNvSpPr/>
              <p:nvPr/>
            </p:nvSpPr>
            <p:spPr>
              <a:xfrm>
                <a:off x="4775028" y="3212374"/>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B45FC87C-1304-DB4D-9C66-77A59DCD4FA9}"/>
                  </a:ext>
                </a:extLst>
              </p:cNvPr>
              <p:cNvSpPr/>
              <p:nvPr/>
            </p:nvSpPr>
            <p:spPr>
              <a:xfrm>
                <a:off x="3911026" y="5383738"/>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16996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6">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6">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
                                            <p:txEl>
                                              <p:pRg st="4" end="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5">
                                            <p:bg/>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5">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5">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uiExpand="1" build="p" animBg="1"/>
      <p:bldP spid="96" grpId="0" uiExpand="1" build="p" animBg="1"/>
      <p:bldP spid="104" grpId="0"/>
      <p:bldP spid="10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a:extLst>
              <a:ext uri="{FF2B5EF4-FFF2-40B4-BE49-F238E27FC236}">
                <a16:creationId xmlns:a16="http://schemas.microsoft.com/office/drawing/2014/main" id="{6505862F-444C-0746-A0EA-789FDF7312F8}"/>
              </a:ext>
            </a:extLst>
          </p:cNvPr>
          <p:cNvSpPr/>
          <p:nvPr/>
        </p:nvSpPr>
        <p:spPr>
          <a:xfrm>
            <a:off x="317135" y="1472814"/>
            <a:ext cx="11552966" cy="50103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grpSp>
        <p:nvGrpSpPr>
          <p:cNvPr id="43" name="Group 42">
            <a:extLst>
              <a:ext uri="{FF2B5EF4-FFF2-40B4-BE49-F238E27FC236}">
                <a16:creationId xmlns:a16="http://schemas.microsoft.com/office/drawing/2014/main" id="{F25C117B-C865-284B-AA01-432CA4CD1934}"/>
              </a:ext>
            </a:extLst>
          </p:cNvPr>
          <p:cNvGrpSpPr/>
          <p:nvPr/>
        </p:nvGrpSpPr>
        <p:grpSpPr>
          <a:xfrm>
            <a:off x="4480718" y="2610439"/>
            <a:ext cx="4822603" cy="1778529"/>
            <a:chOff x="4480718" y="2610439"/>
            <a:chExt cx="4822603" cy="1778529"/>
          </a:xfrm>
        </p:grpSpPr>
        <p:cxnSp>
          <p:nvCxnSpPr>
            <p:cNvPr id="7" name="Straight Connector 6">
              <a:extLst>
                <a:ext uri="{FF2B5EF4-FFF2-40B4-BE49-F238E27FC236}">
                  <a16:creationId xmlns:a16="http://schemas.microsoft.com/office/drawing/2014/main" id="{563E69D2-5068-F540-8829-E2EB044208BA}"/>
                </a:ext>
              </a:extLst>
            </p:cNvPr>
            <p:cNvCxnSpPr>
              <a:cxnSpLocks/>
            </p:cNvCxnSpPr>
            <p:nvPr/>
          </p:nvCxnSpPr>
          <p:spPr>
            <a:xfrm>
              <a:off x="5452247" y="2615859"/>
              <a:ext cx="3467895" cy="1099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20A2D76-71BF-6A4F-80BE-4102670C3D28}"/>
                </a:ext>
              </a:extLst>
            </p:cNvPr>
            <p:cNvCxnSpPr>
              <a:cxnSpLocks/>
            </p:cNvCxnSpPr>
            <p:nvPr/>
          </p:nvCxnSpPr>
          <p:spPr>
            <a:xfrm>
              <a:off x="4480718" y="2615856"/>
              <a:ext cx="4439424" cy="1454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BB8619A-7246-7C4D-AC24-1D7F2ABBFDB3}"/>
                </a:ext>
              </a:extLst>
            </p:cNvPr>
            <p:cNvCxnSpPr>
              <a:cxnSpLocks/>
              <a:stCxn id="68" idx="2"/>
            </p:cNvCxnSpPr>
            <p:nvPr/>
          </p:nvCxnSpPr>
          <p:spPr>
            <a:xfrm>
              <a:off x="7825838" y="2610439"/>
              <a:ext cx="1094304" cy="765283"/>
            </a:xfrm>
            <a:prstGeom prst="line">
              <a:avLst/>
            </a:prstGeom>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A1D487AC-6E9C-7D4C-8A4F-8E6A1189720E}"/>
                </a:ext>
              </a:extLst>
            </p:cNvPr>
            <p:cNvGrpSpPr/>
            <p:nvPr/>
          </p:nvGrpSpPr>
          <p:grpSpPr>
            <a:xfrm>
              <a:off x="8920142" y="3081930"/>
              <a:ext cx="383179" cy="1307038"/>
              <a:chOff x="4736494" y="3227010"/>
              <a:chExt cx="459620" cy="1630437"/>
            </a:xfrm>
            <a:solidFill>
              <a:schemeClr val="tx1"/>
            </a:solidFill>
          </p:grpSpPr>
          <p:sp>
            <p:nvSpPr>
              <p:cNvPr id="147" name="Rectangle 146">
                <a:extLst>
                  <a:ext uri="{FF2B5EF4-FFF2-40B4-BE49-F238E27FC236}">
                    <a16:creationId xmlns:a16="http://schemas.microsoft.com/office/drawing/2014/main" id="{52A32341-CB22-3545-B00E-4FF816E89CF7}"/>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8" name="Rectangle 147">
                <a:extLst>
                  <a:ext uri="{FF2B5EF4-FFF2-40B4-BE49-F238E27FC236}">
                    <a16:creationId xmlns:a16="http://schemas.microsoft.com/office/drawing/2014/main" id="{88CCA071-A8CE-0548-8B0C-5EEF9FC6420C}"/>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9" name="Rectangle 148">
                <a:extLst>
                  <a:ext uri="{FF2B5EF4-FFF2-40B4-BE49-F238E27FC236}">
                    <a16:creationId xmlns:a16="http://schemas.microsoft.com/office/drawing/2014/main" id="{4864B1A6-4D27-564A-B472-5CBB84F341ED}"/>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grpSp>
      </p:grpSp>
      <p:grpSp>
        <p:nvGrpSpPr>
          <p:cNvPr id="42" name="Group 41">
            <a:extLst>
              <a:ext uri="{FF2B5EF4-FFF2-40B4-BE49-F238E27FC236}">
                <a16:creationId xmlns:a16="http://schemas.microsoft.com/office/drawing/2014/main" id="{BDFC6D89-45B7-8A4B-BEB4-8144D3058860}"/>
              </a:ext>
            </a:extLst>
          </p:cNvPr>
          <p:cNvGrpSpPr/>
          <p:nvPr/>
        </p:nvGrpSpPr>
        <p:grpSpPr>
          <a:xfrm>
            <a:off x="2526307" y="2610438"/>
            <a:ext cx="4364823" cy="1716264"/>
            <a:chOff x="2526307" y="2610438"/>
            <a:chExt cx="4364823" cy="1716264"/>
          </a:xfrm>
        </p:grpSpPr>
        <p:cxnSp>
          <p:nvCxnSpPr>
            <p:cNvPr id="78" name="Straight Connector 77">
              <a:extLst>
                <a:ext uri="{FF2B5EF4-FFF2-40B4-BE49-F238E27FC236}">
                  <a16:creationId xmlns:a16="http://schemas.microsoft.com/office/drawing/2014/main" id="{DE066E24-5BC4-B64C-A240-43ADE09176DF}"/>
                </a:ext>
              </a:extLst>
            </p:cNvPr>
            <p:cNvCxnSpPr>
              <a:cxnSpLocks/>
              <a:endCxn id="145" idx="3"/>
            </p:cNvCxnSpPr>
            <p:nvPr/>
          </p:nvCxnSpPr>
          <p:spPr>
            <a:xfrm flipH="1">
              <a:off x="2909486" y="2639479"/>
              <a:ext cx="2622730" cy="1033704"/>
            </a:xfrm>
            <a:prstGeom prst="line">
              <a:avLst/>
            </a:prstGeom>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E9B88FBD-7124-F649-8BDD-44F82C088B41}"/>
                </a:ext>
              </a:extLst>
            </p:cNvPr>
            <p:cNvCxnSpPr>
              <a:cxnSpLocks/>
              <a:stCxn id="70" idx="2"/>
              <a:endCxn id="146" idx="3"/>
            </p:cNvCxnSpPr>
            <p:nvPr/>
          </p:nvCxnSpPr>
          <p:spPr>
            <a:xfrm flipH="1">
              <a:off x="2909485" y="2610439"/>
              <a:ext cx="3981645" cy="1530098"/>
            </a:xfrm>
            <a:prstGeom prst="line">
              <a:avLst/>
            </a:prstGeom>
          </p:spPr>
          <p:style>
            <a:lnRef idx="1">
              <a:schemeClr val="accent2"/>
            </a:lnRef>
            <a:fillRef idx="0">
              <a:schemeClr val="accent2"/>
            </a:fillRef>
            <a:effectRef idx="0">
              <a:schemeClr val="accent2"/>
            </a:effectRef>
            <a:fontRef idx="minor">
              <a:schemeClr val="tx1"/>
            </a:fontRef>
          </p:style>
        </p:cxnSp>
        <p:cxnSp>
          <p:nvCxnSpPr>
            <p:cNvPr id="85" name="Straight Connector 84">
              <a:extLst>
                <a:ext uri="{FF2B5EF4-FFF2-40B4-BE49-F238E27FC236}">
                  <a16:creationId xmlns:a16="http://schemas.microsoft.com/office/drawing/2014/main" id="{1B87F3AA-73F1-144C-B361-74E0DA32CACE}"/>
                </a:ext>
              </a:extLst>
            </p:cNvPr>
            <p:cNvCxnSpPr>
              <a:cxnSpLocks/>
              <a:stCxn id="61" idx="2"/>
            </p:cNvCxnSpPr>
            <p:nvPr/>
          </p:nvCxnSpPr>
          <p:spPr>
            <a:xfrm flipH="1">
              <a:off x="2892495" y="2610438"/>
              <a:ext cx="1120872" cy="615047"/>
            </a:xfrm>
            <a:prstGeom prst="line">
              <a:avLst/>
            </a:prstGeom>
          </p:spPr>
          <p:style>
            <a:lnRef idx="1">
              <a:schemeClr val="accent2"/>
            </a:lnRef>
            <a:fillRef idx="0">
              <a:schemeClr val="accent2"/>
            </a:fillRef>
            <a:effectRef idx="0">
              <a:schemeClr val="accent2"/>
            </a:effectRef>
            <a:fontRef idx="minor">
              <a:schemeClr val="tx1"/>
            </a:fontRef>
          </p:style>
        </p:cxnSp>
        <p:grpSp>
          <p:nvGrpSpPr>
            <p:cNvPr id="139" name="Group 138">
              <a:extLst>
                <a:ext uri="{FF2B5EF4-FFF2-40B4-BE49-F238E27FC236}">
                  <a16:creationId xmlns:a16="http://schemas.microsoft.com/office/drawing/2014/main" id="{B865AE16-A74B-764E-8F0D-1FC3915100A5}"/>
                </a:ext>
              </a:extLst>
            </p:cNvPr>
            <p:cNvGrpSpPr/>
            <p:nvPr/>
          </p:nvGrpSpPr>
          <p:grpSpPr>
            <a:xfrm>
              <a:off x="2526307" y="3019664"/>
              <a:ext cx="383179" cy="1307038"/>
              <a:chOff x="4736494" y="3227010"/>
              <a:chExt cx="459620" cy="1630437"/>
            </a:xfrm>
            <a:solidFill>
              <a:schemeClr val="tx1"/>
            </a:solidFill>
          </p:grpSpPr>
          <p:sp>
            <p:nvSpPr>
              <p:cNvPr id="144" name="Rectangle 143">
                <a:extLst>
                  <a:ext uri="{FF2B5EF4-FFF2-40B4-BE49-F238E27FC236}">
                    <a16:creationId xmlns:a16="http://schemas.microsoft.com/office/drawing/2014/main" id="{4BFF2613-5358-834B-9D5E-E7A08EF7EB3A}"/>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5" name="Rectangle 144">
                <a:extLst>
                  <a:ext uri="{FF2B5EF4-FFF2-40B4-BE49-F238E27FC236}">
                    <a16:creationId xmlns:a16="http://schemas.microsoft.com/office/drawing/2014/main" id="{DFFED15B-EACC-0C47-94F8-A8EBAFCBAF6D}"/>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6" name="Rectangle 145">
                <a:extLst>
                  <a:ext uri="{FF2B5EF4-FFF2-40B4-BE49-F238E27FC236}">
                    <a16:creationId xmlns:a16="http://schemas.microsoft.com/office/drawing/2014/main" id="{4A764C4A-3938-FA47-B923-684F4183AAF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a:xfrm>
            <a:off x="838200" y="147251"/>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Merkle Puzzles?</a:t>
            </a:r>
            <a:endParaRPr lang="en-US" dirty="0"/>
          </a:p>
        </p:txBody>
      </p:sp>
      <p:pic>
        <p:nvPicPr>
          <p:cNvPr id="63" name="Picture 62">
            <a:extLst>
              <a:ext uri="{FF2B5EF4-FFF2-40B4-BE49-F238E27FC236}">
                <a16:creationId xmlns:a16="http://schemas.microsoft.com/office/drawing/2014/main" id="{B614E89C-1C9E-6D4F-9F5D-14719D3C7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845853" y="1532726"/>
            <a:ext cx="1621957" cy="1327042"/>
          </a:xfrm>
          <a:prstGeom prst="rect">
            <a:avLst/>
          </a:prstGeom>
        </p:spPr>
      </p:pic>
      <p:pic>
        <p:nvPicPr>
          <p:cNvPr id="64" name="Picture 63">
            <a:extLst>
              <a:ext uri="{FF2B5EF4-FFF2-40B4-BE49-F238E27FC236}">
                <a16:creationId xmlns:a16="http://schemas.microsoft.com/office/drawing/2014/main" id="{A24CEFAA-747F-A24E-BFCF-F3E3681B1A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8426556" y="1548810"/>
            <a:ext cx="1650975" cy="1260725"/>
          </a:xfrm>
          <a:prstGeom prst="rect">
            <a:avLst/>
          </a:prstGeom>
        </p:spPr>
      </p:pic>
      <p:grpSp>
        <p:nvGrpSpPr>
          <p:cNvPr id="54" name="Group 53">
            <a:extLst>
              <a:ext uri="{FF2B5EF4-FFF2-40B4-BE49-F238E27FC236}">
                <a16:creationId xmlns:a16="http://schemas.microsoft.com/office/drawing/2014/main" id="{4C9C3392-C89B-D742-8307-9E738D2B6389}"/>
              </a:ext>
            </a:extLst>
          </p:cNvPr>
          <p:cNvGrpSpPr/>
          <p:nvPr/>
        </p:nvGrpSpPr>
        <p:grpSpPr>
          <a:xfrm rot="5400000">
            <a:off x="5733436" y="326449"/>
            <a:ext cx="372333" cy="4195649"/>
            <a:chOff x="3656098" y="2805784"/>
            <a:chExt cx="296173" cy="3121630"/>
          </a:xfrm>
          <a:solidFill>
            <a:schemeClr val="tx1"/>
          </a:solidFill>
        </p:grpSpPr>
        <p:grpSp>
          <p:nvGrpSpPr>
            <p:cNvPr id="55" name="Group 54">
              <a:extLst>
                <a:ext uri="{FF2B5EF4-FFF2-40B4-BE49-F238E27FC236}">
                  <a16:creationId xmlns:a16="http://schemas.microsoft.com/office/drawing/2014/main" id="{697F1466-D750-9741-9109-7D20D88CA639}"/>
                </a:ext>
              </a:extLst>
            </p:cNvPr>
            <p:cNvGrpSpPr/>
            <p:nvPr/>
          </p:nvGrpSpPr>
          <p:grpSpPr>
            <a:xfrm>
              <a:off x="3656099" y="2805784"/>
              <a:ext cx="296172" cy="980528"/>
              <a:chOff x="4743000" y="3220244"/>
              <a:chExt cx="446609" cy="1643968"/>
            </a:xfrm>
            <a:grpFill/>
          </p:grpSpPr>
          <p:sp>
            <p:nvSpPr>
              <p:cNvPr id="68" name="Rectangle 67">
                <a:extLst>
                  <a:ext uri="{FF2B5EF4-FFF2-40B4-BE49-F238E27FC236}">
                    <a16:creationId xmlns:a16="http://schemas.microsoft.com/office/drawing/2014/main" id="{62ABDFA2-685D-CD4D-8C69-E7D84A85C8BD}"/>
                  </a:ext>
                </a:extLst>
              </p:cNvPr>
              <p:cNvSpPr/>
              <p:nvPr/>
            </p:nvSpPr>
            <p:spPr>
              <a:xfrm rot="16200000">
                <a:off x="4727310" y="3235934"/>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69" name="Rectangle 68">
                <a:extLst>
                  <a:ext uri="{FF2B5EF4-FFF2-40B4-BE49-F238E27FC236}">
                    <a16:creationId xmlns:a16="http://schemas.microsoft.com/office/drawing/2014/main" id="{3AF28782-C8CD-4D41-85E5-C738A2CCA307}"/>
                  </a:ext>
                </a:extLst>
              </p:cNvPr>
              <p:cNvSpPr/>
              <p:nvPr/>
            </p:nvSpPr>
            <p:spPr>
              <a:xfrm rot="16200000">
                <a:off x="4727311" y="3818924"/>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70" name="Rectangle 69">
                <a:extLst>
                  <a:ext uri="{FF2B5EF4-FFF2-40B4-BE49-F238E27FC236}">
                    <a16:creationId xmlns:a16="http://schemas.microsoft.com/office/drawing/2014/main" id="{2954A229-ED96-A443-88C2-1664B6E262BC}"/>
                  </a:ext>
                </a:extLst>
              </p:cNvPr>
              <p:cNvSpPr/>
              <p:nvPr/>
            </p:nvSpPr>
            <p:spPr>
              <a:xfrm rot="16200000">
                <a:off x="4727310" y="4401915"/>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nvGrpSpPr>
            <p:cNvPr id="56" name="Group 55">
              <a:extLst>
                <a:ext uri="{FF2B5EF4-FFF2-40B4-BE49-F238E27FC236}">
                  <a16:creationId xmlns:a16="http://schemas.microsoft.com/office/drawing/2014/main" id="{E93ED770-E9C6-7D49-9EBE-C80A6E0469BF}"/>
                </a:ext>
              </a:extLst>
            </p:cNvPr>
            <p:cNvGrpSpPr/>
            <p:nvPr/>
          </p:nvGrpSpPr>
          <p:grpSpPr>
            <a:xfrm>
              <a:off x="3656098" y="3876335"/>
              <a:ext cx="296172" cy="980528"/>
              <a:chOff x="4743000" y="3220244"/>
              <a:chExt cx="446609" cy="1643968"/>
            </a:xfrm>
            <a:grpFill/>
          </p:grpSpPr>
          <p:sp>
            <p:nvSpPr>
              <p:cNvPr id="65" name="Rectangle 64">
                <a:extLst>
                  <a:ext uri="{FF2B5EF4-FFF2-40B4-BE49-F238E27FC236}">
                    <a16:creationId xmlns:a16="http://schemas.microsoft.com/office/drawing/2014/main" id="{85270EBF-6973-634F-978F-67374F21EFB5}"/>
                  </a:ext>
                </a:extLst>
              </p:cNvPr>
              <p:cNvSpPr/>
              <p:nvPr/>
            </p:nvSpPr>
            <p:spPr>
              <a:xfrm rot="16200000">
                <a:off x="4727311" y="3235934"/>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66" name="Rectangle 65">
                <a:extLst>
                  <a:ext uri="{FF2B5EF4-FFF2-40B4-BE49-F238E27FC236}">
                    <a16:creationId xmlns:a16="http://schemas.microsoft.com/office/drawing/2014/main" id="{9EF734D1-0EEC-C14E-8D14-E07341F3F81A}"/>
                  </a:ext>
                </a:extLst>
              </p:cNvPr>
              <p:cNvSpPr/>
              <p:nvPr/>
            </p:nvSpPr>
            <p:spPr>
              <a:xfrm rot="16200000">
                <a:off x="4727311" y="3818924"/>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67" name="Rectangle 66">
                <a:extLst>
                  <a:ext uri="{FF2B5EF4-FFF2-40B4-BE49-F238E27FC236}">
                    <a16:creationId xmlns:a16="http://schemas.microsoft.com/office/drawing/2014/main" id="{C6FABBF0-484B-D84A-9A89-EF66673C792A}"/>
                  </a:ext>
                </a:extLst>
              </p:cNvPr>
              <p:cNvSpPr/>
              <p:nvPr/>
            </p:nvSpPr>
            <p:spPr>
              <a:xfrm rot="16200000">
                <a:off x="4727310" y="4401915"/>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nvGrpSpPr>
            <p:cNvPr id="57" name="Group 56">
              <a:extLst>
                <a:ext uri="{FF2B5EF4-FFF2-40B4-BE49-F238E27FC236}">
                  <a16:creationId xmlns:a16="http://schemas.microsoft.com/office/drawing/2014/main" id="{F20AA3DC-558D-6B4F-BDE7-BB1AF3F36E78}"/>
                </a:ext>
              </a:extLst>
            </p:cNvPr>
            <p:cNvGrpSpPr/>
            <p:nvPr/>
          </p:nvGrpSpPr>
          <p:grpSpPr>
            <a:xfrm>
              <a:off x="3656098" y="4946886"/>
              <a:ext cx="296172" cy="980528"/>
              <a:chOff x="4743000" y="3220244"/>
              <a:chExt cx="446609" cy="1643968"/>
            </a:xfrm>
            <a:grpFill/>
          </p:grpSpPr>
          <p:sp>
            <p:nvSpPr>
              <p:cNvPr id="59" name="Rectangle 58">
                <a:extLst>
                  <a:ext uri="{FF2B5EF4-FFF2-40B4-BE49-F238E27FC236}">
                    <a16:creationId xmlns:a16="http://schemas.microsoft.com/office/drawing/2014/main" id="{85892892-552F-5241-AD3B-182FD29DE753}"/>
                  </a:ext>
                </a:extLst>
              </p:cNvPr>
              <p:cNvSpPr/>
              <p:nvPr/>
            </p:nvSpPr>
            <p:spPr>
              <a:xfrm rot="16200000">
                <a:off x="4727311" y="3235934"/>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0" name="Rectangle 59">
                <a:extLst>
                  <a:ext uri="{FF2B5EF4-FFF2-40B4-BE49-F238E27FC236}">
                    <a16:creationId xmlns:a16="http://schemas.microsoft.com/office/drawing/2014/main" id="{95547E9B-7A7D-074E-AC15-3493F422D0EA}"/>
                  </a:ext>
                </a:extLst>
              </p:cNvPr>
              <p:cNvSpPr/>
              <p:nvPr/>
            </p:nvSpPr>
            <p:spPr>
              <a:xfrm rot="16200000">
                <a:off x="4727311" y="3818924"/>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1" name="Rectangle 60">
                <a:extLst>
                  <a:ext uri="{FF2B5EF4-FFF2-40B4-BE49-F238E27FC236}">
                    <a16:creationId xmlns:a16="http://schemas.microsoft.com/office/drawing/2014/main" id="{FBBF0583-152A-F34D-BEEF-7779121B1A35}"/>
                  </a:ext>
                </a:extLst>
              </p:cNvPr>
              <p:cNvSpPr/>
              <p:nvPr/>
            </p:nvSpPr>
            <p:spPr>
              <a:xfrm rot="16200000">
                <a:off x="4727310" y="4401915"/>
                <a:ext cx="477987" cy="4466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05CABB9A-6671-B64D-ABBE-8852DD63EE88}"/>
                  </a:ext>
                </a:extLst>
              </p:cNvPr>
              <p:cNvSpPr txBox="1"/>
              <p:nvPr/>
            </p:nvSpPr>
            <p:spPr>
              <a:xfrm>
                <a:off x="4040947" y="1709460"/>
                <a:ext cx="3812471" cy="523220"/>
              </a:xfrm>
              <a:prstGeom prst="rect">
                <a:avLst/>
              </a:prstGeom>
              <a:noFill/>
            </p:spPr>
            <p:txBody>
              <a:bodyPr wrap="square" rtlCol="0">
                <a:spAutoFit/>
              </a:bodyPr>
              <a:lstStyle/>
              <a:p>
                <a:r>
                  <a:rPr lang="en-US" sz="2800" dirty="0"/>
                  <a:t>Input Universe </a:t>
                </a:r>
                <a14:m>
                  <m:oMath xmlns:m="http://schemas.openxmlformats.org/officeDocument/2006/math">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0,1</m:t>
                            </m:r>
                          </m:e>
                        </m:d>
                      </m:e>
                      <m:sup>
                        <m:r>
                          <a:rPr lang="en-US" sz="2800" i="1">
                            <a:latin typeface="Cambria Math" panose="02040503050406030204" pitchFamily="18" charset="0"/>
                          </a:rPr>
                          <m:t>𝑛</m:t>
                        </m:r>
                      </m:sup>
                    </m:sSup>
                  </m:oMath>
                </a14:m>
                <a:endParaRPr lang="en-US" sz="2800" dirty="0"/>
              </a:p>
            </p:txBody>
          </p:sp>
        </mc:Choice>
        <mc:Fallback xmlns="">
          <p:sp>
            <p:nvSpPr>
              <p:cNvPr id="71" name="TextBox 70">
                <a:extLst>
                  <a:ext uri="{FF2B5EF4-FFF2-40B4-BE49-F238E27FC236}">
                    <a16:creationId xmlns:a16="http://schemas.microsoft.com/office/drawing/2014/main" id="{05CABB9A-6671-B64D-ABBE-8852DD63EE88}"/>
                  </a:ext>
                </a:extLst>
              </p:cNvPr>
              <p:cNvSpPr txBox="1">
                <a:spLocks noRot="1" noChangeAspect="1" noMove="1" noResize="1" noEditPoints="1" noAdjustHandles="1" noChangeArrowheads="1" noChangeShapeType="1" noTextEdit="1"/>
              </p:cNvSpPr>
              <p:nvPr/>
            </p:nvSpPr>
            <p:spPr>
              <a:xfrm>
                <a:off x="4040947" y="1709460"/>
                <a:ext cx="3812471" cy="523220"/>
              </a:xfrm>
              <a:prstGeom prst="rect">
                <a:avLst/>
              </a:prstGeom>
              <a:blipFill>
                <a:blip r:embed="rId8"/>
                <a:stretch>
                  <a:fillRect l="-2990" t="-1190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2FE046AD-1AEE-584B-94DA-98717A86BDB1}"/>
                  </a:ext>
                </a:extLst>
              </p:cNvPr>
              <p:cNvSpPr txBox="1"/>
              <p:nvPr/>
            </p:nvSpPr>
            <p:spPr>
              <a:xfrm>
                <a:off x="3910239" y="3010284"/>
                <a:ext cx="3795478" cy="539315"/>
              </a:xfrm>
              <a:prstGeom prst="rect">
                <a:avLst/>
              </a:prstGeom>
              <a:solidFill>
                <a:schemeClr val="bg1"/>
              </a:solidFill>
            </p:spPr>
            <p:txBody>
              <a:bodyPr wrap="square" rtlCol="0">
                <a:spAutoFit/>
              </a:bodyPr>
              <a:lstStyle/>
              <a:p>
                <a:r>
                  <a:rPr lang="en-US" sz="2800" dirty="0"/>
                  <a:t>publish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𝑛</m:t>
                        </m:r>
                        <m:r>
                          <a:rPr lang="en-US" sz="2800" b="0" i="1" smtClean="0">
                            <a:latin typeface="Cambria Math" panose="02040503050406030204" pitchFamily="18" charset="0"/>
                          </a:rPr>
                          <m:t>/2</m:t>
                        </m:r>
                      </m:sup>
                    </m:sSup>
                    <m:r>
                      <a:rPr lang="en-US" sz="2800" b="0" i="1" smtClean="0">
                        <a:latin typeface="Cambria Math" panose="02040503050406030204" pitchFamily="18" charset="0"/>
                      </a:rPr>
                      <m:t> </m:t>
                    </m:r>
                  </m:oMath>
                </a14:m>
                <a:r>
                  <a:rPr lang="en-US" sz="2800" dirty="0"/>
                  <a:t>evaluations</a:t>
                </a:r>
              </a:p>
            </p:txBody>
          </p:sp>
        </mc:Choice>
        <mc:Fallback xmlns="">
          <p:sp>
            <p:nvSpPr>
              <p:cNvPr id="89" name="TextBox 88">
                <a:extLst>
                  <a:ext uri="{FF2B5EF4-FFF2-40B4-BE49-F238E27FC236}">
                    <a16:creationId xmlns:a16="http://schemas.microsoft.com/office/drawing/2014/main" id="{2FE046AD-1AEE-584B-94DA-98717A86BDB1}"/>
                  </a:ext>
                </a:extLst>
              </p:cNvPr>
              <p:cNvSpPr txBox="1">
                <a:spLocks noRot="1" noChangeAspect="1" noMove="1" noResize="1" noEditPoints="1" noAdjustHandles="1" noChangeArrowheads="1" noChangeShapeType="1" noTextEdit="1"/>
              </p:cNvSpPr>
              <p:nvPr/>
            </p:nvSpPr>
            <p:spPr>
              <a:xfrm>
                <a:off x="3910239" y="3010284"/>
                <a:ext cx="3795478" cy="539315"/>
              </a:xfrm>
              <a:prstGeom prst="rect">
                <a:avLst/>
              </a:prstGeom>
              <a:blipFill>
                <a:blip r:embed="rId9"/>
                <a:stretch>
                  <a:fillRect l="-3000" t="-6977" r="-667" b="-30233"/>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A6CD84DB-EA74-4844-9C2B-031E5442AB68}"/>
              </a:ext>
            </a:extLst>
          </p:cNvPr>
          <p:cNvGrpSpPr/>
          <p:nvPr/>
        </p:nvGrpSpPr>
        <p:grpSpPr>
          <a:xfrm>
            <a:off x="3566517" y="3818803"/>
            <a:ext cx="1276878" cy="1453561"/>
            <a:chOff x="3566517" y="4140536"/>
            <a:chExt cx="1276878" cy="1453561"/>
          </a:xfrm>
        </p:grpSpPr>
        <p:grpSp>
          <p:nvGrpSpPr>
            <p:cNvPr id="27" name="Group 26">
              <a:extLst>
                <a:ext uri="{FF2B5EF4-FFF2-40B4-BE49-F238E27FC236}">
                  <a16:creationId xmlns:a16="http://schemas.microsoft.com/office/drawing/2014/main" id="{BE538E88-B7CD-E84D-9E0C-76F46575AC39}"/>
                </a:ext>
              </a:extLst>
            </p:cNvPr>
            <p:cNvGrpSpPr/>
            <p:nvPr/>
          </p:nvGrpSpPr>
          <p:grpSpPr>
            <a:xfrm>
              <a:off x="3566517" y="4140536"/>
              <a:ext cx="1252716" cy="539315"/>
              <a:chOff x="2526307" y="4595967"/>
              <a:chExt cx="1252716" cy="539315"/>
            </a:xfrm>
          </p:grpSpPr>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13692526-D675-DD4A-9652-34672C57C294}"/>
                      </a:ext>
                    </a:extLst>
                  </p:cNvPr>
                  <p:cNvSpPr txBox="1"/>
                  <p:nvPr/>
                </p:nvSpPr>
                <p:spPr>
                  <a:xfrm>
                    <a:off x="2526307" y="4595967"/>
                    <a:ext cx="1252716" cy="539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      )</m:t>
                          </m:r>
                        </m:oMath>
                      </m:oMathPara>
                    </a14:m>
                    <a:endParaRPr lang="en-US" sz="2800" dirty="0"/>
                  </a:p>
                </p:txBody>
              </p:sp>
            </mc:Choice>
            <mc:Fallback xmlns="">
              <p:sp>
                <p:nvSpPr>
                  <p:cNvPr id="156" name="TextBox 155">
                    <a:extLst>
                      <a:ext uri="{FF2B5EF4-FFF2-40B4-BE49-F238E27FC236}">
                        <a16:creationId xmlns:a16="http://schemas.microsoft.com/office/drawing/2014/main" id="{13692526-D675-DD4A-9652-34672C57C294}"/>
                      </a:ext>
                    </a:extLst>
                  </p:cNvPr>
                  <p:cNvSpPr txBox="1">
                    <a:spLocks noRot="1" noChangeAspect="1" noMove="1" noResize="1" noEditPoints="1" noAdjustHandles="1" noChangeArrowheads="1" noChangeShapeType="1" noTextEdit="1"/>
                  </p:cNvSpPr>
                  <p:nvPr/>
                </p:nvSpPr>
                <p:spPr>
                  <a:xfrm>
                    <a:off x="2526307" y="4595967"/>
                    <a:ext cx="1252716" cy="539315"/>
                  </a:xfrm>
                  <a:prstGeom prst="rect">
                    <a:avLst/>
                  </a:prstGeom>
                  <a:blipFill>
                    <a:blip r:embed="rId10"/>
                    <a:stretch>
                      <a:fillRect l="-2020" r="-2020" b="-16279"/>
                    </a:stretch>
                  </a:blipFill>
                </p:spPr>
                <p:txBody>
                  <a:bodyPr/>
                  <a:lstStyle/>
                  <a:p>
                    <a:r>
                      <a:rPr lang="en-US">
                        <a:noFill/>
                      </a:rPr>
                      <a:t> </a:t>
                    </a:r>
                  </a:p>
                </p:txBody>
              </p:sp>
            </mc:Fallback>
          </mc:AlternateContent>
          <p:sp>
            <p:nvSpPr>
              <p:cNvPr id="157" name="Rectangle 156">
                <a:extLst>
                  <a:ext uri="{FF2B5EF4-FFF2-40B4-BE49-F238E27FC236}">
                    <a16:creationId xmlns:a16="http://schemas.microsoft.com/office/drawing/2014/main" id="{EF98D609-9962-D141-ABF4-5FA128FD0044}"/>
                  </a:ext>
                </a:extLst>
              </p:cNvPr>
              <p:cNvSpPr/>
              <p:nvPr/>
            </p:nvSpPr>
            <p:spPr>
              <a:xfrm>
                <a:off x="3052862" y="4679458"/>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grpSp>
        <p:grpSp>
          <p:nvGrpSpPr>
            <p:cNvPr id="168" name="Group 167">
              <a:extLst>
                <a:ext uri="{FF2B5EF4-FFF2-40B4-BE49-F238E27FC236}">
                  <a16:creationId xmlns:a16="http://schemas.microsoft.com/office/drawing/2014/main" id="{EC00B88C-28A5-E54F-A0CB-62A526F5D9AC}"/>
                </a:ext>
              </a:extLst>
            </p:cNvPr>
            <p:cNvGrpSpPr/>
            <p:nvPr/>
          </p:nvGrpSpPr>
          <p:grpSpPr>
            <a:xfrm>
              <a:off x="3578598" y="4563793"/>
              <a:ext cx="1252716" cy="539315"/>
              <a:chOff x="2526307" y="4562101"/>
              <a:chExt cx="1252716" cy="539315"/>
            </a:xfrm>
          </p:grpSpPr>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0F05FF81-F6B2-5C47-B6DC-3466A754AFFD}"/>
                      </a:ext>
                    </a:extLst>
                  </p:cNvPr>
                  <p:cNvSpPr txBox="1"/>
                  <p:nvPr/>
                </p:nvSpPr>
                <p:spPr>
                  <a:xfrm>
                    <a:off x="2526307" y="4562101"/>
                    <a:ext cx="1252716" cy="539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      )</m:t>
                          </m:r>
                        </m:oMath>
                      </m:oMathPara>
                    </a14:m>
                    <a:endParaRPr lang="en-US" sz="2800" dirty="0"/>
                  </a:p>
                </p:txBody>
              </p:sp>
            </mc:Choice>
            <mc:Fallback xmlns="">
              <p:sp>
                <p:nvSpPr>
                  <p:cNvPr id="169" name="TextBox 168">
                    <a:extLst>
                      <a:ext uri="{FF2B5EF4-FFF2-40B4-BE49-F238E27FC236}">
                        <a16:creationId xmlns:a16="http://schemas.microsoft.com/office/drawing/2014/main" id="{0F05FF81-F6B2-5C47-B6DC-3466A754AFFD}"/>
                      </a:ext>
                    </a:extLst>
                  </p:cNvPr>
                  <p:cNvSpPr txBox="1">
                    <a:spLocks noRot="1" noChangeAspect="1" noMove="1" noResize="1" noEditPoints="1" noAdjustHandles="1" noChangeArrowheads="1" noChangeShapeType="1" noTextEdit="1"/>
                  </p:cNvSpPr>
                  <p:nvPr/>
                </p:nvSpPr>
                <p:spPr>
                  <a:xfrm>
                    <a:off x="2526307" y="4562101"/>
                    <a:ext cx="1252716" cy="539315"/>
                  </a:xfrm>
                  <a:prstGeom prst="rect">
                    <a:avLst/>
                  </a:prstGeom>
                  <a:blipFill>
                    <a:blip r:embed="rId11"/>
                    <a:stretch>
                      <a:fillRect l="-2020" r="-2020" b="-18605"/>
                    </a:stretch>
                  </a:blipFill>
                </p:spPr>
                <p:txBody>
                  <a:bodyPr/>
                  <a:lstStyle/>
                  <a:p>
                    <a:r>
                      <a:rPr lang="en-US">
                        <a:noFill/>
                      </a:rPr>
                      <a:t> </a:t>
                    </a:r>
                  </a:p>
                </p:txBody>
              </p:sp>
            </mc:Fallback>
          </mc:AlternateContent>
          <p:sp>
            <p:nvSpPr>
              <p:cNvPr id="170" name="Rectangle 169">
                <a:extLst>
                  <a:ext uri="{FF2B5EF4-FFF2-40B4-BE49-F238E27FC236}">
                    <a16:creationId xmlns:a16="http://schemas.microsoft.com/office/drawing/2014/main" id="{D6081AAB-490F-1E42-89EF-0940356AB303}"/>
                  </a:ext>
                </a:extLst>
              </p:cNvPr>
              <p:cNvSpPr/>
              <p:nvPr/>
            </p:nvSpPr>
            <p:spPr>
              <a:xfrm>
                <a:off x="3052862" y="4645592"/>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nvGrpSpPr>
            <p:cNvPr id="171" name="Group 170">
              <a:extLst>
                <a:ext uri="{FF2B5EF4-FFF2-40B4-BE49-F238E27FC236}">
                  <a16:creationId xmlns:a16="http://schemas.microsoft.com/office/drawing/2014/main" id="{671F6C56-B17B-714C-902E-F5F5229F36A8}"/>
                </a:ext>
              </a:extLst>
            </p:cNvPr>
            <p:cNvGrpSpPr/>
            <p:nvPr/>
          </p:nvGrpSpPr>
          <p:grpSpPr>
            <a:xfrm>
              <a:off x="3590679" y="5054782"/>
              <a:ext cx="1252716" cy="539315"/>
              <a:chOff x="2526307" y="4595967"/>
              <a:chExt cx="1252716" cy="539315"/>
            </a:xfrm>
          </p:grpSpPr>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5184867B-FEDC-C44E-B7B6-E1EE3596F049}"/>
                      </a:ext>
                    </a:extLst>
                  </p:cNvPr>
                  <p:cNvSpPr txBox="1"/>
                  <p:nvPr/>
                </p:nvSpPr>
                <p:spPr>
                  <a:xfrm>
                    <a:off x="2526307" y="4595967"/>
                    <a:ext cx="1252716" cy="539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      )</m:t>
                          </m:r>
                        </m:oMath>
                      </m:oMathPara>
                    </a14:m>
                    <a:endParaRPr lang="en-US" sz="2800" dirty="0"/>
                  </a:p>
                </p:txBody>
              </p:sp>
            </mc:Choice>
            <mc:Fallback xmlns="">
              <p:sp>
                <p:nvSpPr>
                  <p:cNvPr id="172" name="TextBox 171">
                    <a:extLst>
                      <a:ext uri="{FF2B5EF4-FFF2-40B4-BE49-F238E27FC236}">
                        <a16:creationId xmlns:a16="http://schemas.microsoft.com/office/drawing/2014/main" id="{5184867B-FEDC-C44E-B7B6-E1EE3596F049}"/>
                      </a:ext>
                    </a:extLst>
                  </p:cNvPr>
                  <p:cNvSpPr txBox="1">
                    <a:spLocks noRot="1" noChangeAspect="1" noMove="1" noResize="1" noEditPoints="1" noAdjustHandles="1" noChangeArrowheads="1" noChangeShapeType="1" noTextEdit="1"/>
                  </p:cNvSpPr>
                  <p:nvPr/>
                </p:nvSpPr>
                <p:spPr>
                  <a:xfrm>
                    <a:off x="2526307" y="4595967"/>
                    <a:ext cx="1252716" cy="539315"/>
                  </a:xfrm>
                  <a:prstGeom prst="rect">
                    <a:avLst/>
                  </a:prstGeom>
                  <a:blipFill>
                    <a:blip r:embed="rId12"/>
                    <a:stretch>
                      <a:fillRect l="-2020" r="-2020" b="-16279"/>
                    </a:stretch>
                  </a:blipFill>
                </p:spPr>
                <p:txBody>
                  <a:bodyPr/>
                  <a:lstStyle/>
                  <a:p>
                    <a:r>
                      <a:rPr lang="en-US">
                        <a:noFill/>
                      </a:rPr>
                      <a:t> </a:t>
                    </a:r>
                  </a:p>
                </p:txBody>
              </p:sp>
            </mc:Fallback>
          </mc:AlternateContent>
          <p:sp>
            <p:nvSpPr>
              <p:cNvPr id="173" name="Rectangle 172">
                <a:extLst>
                  <a:ext uri="{FF2B5EF4-FFF2-40B4-BE49-F238E27FC236}">
                    <a16:creationId xmlns:a16="http://schemas.microsoft.com/office/drawing/2014/main" id="{AA54BC29-E40D-E04B-B9C4-ED9C8F0602AB}"/>
                  </a:ext>
                </a:extLst>
              </p:cNvPr>
              <p:cNvSpPr/>
              <p:nvPr/>
            </p:nvSpPr>
            <p:spPr>
              <a:xfrm>
                <a:off x="3052862" y="4679458"/>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grpSp>
      </p:grpSp>
      <p:grpSp>
        <p:nvGrpSpPr>
          <p:cNvPr id="40" name="Group 39">
            <a:extLst>
              <a:ext uri="{FF2B5EF4-FFF2-40B4-BE49-F238E27FC236}">
                <a16:creationId xmlns:a16="http://schemas.microsoft.com/office/drawing/2014/main" id="{04D9F4E8-D33C-AB4E-99F3-F178FAE132EA}"/>
              </a:ext>
            </a:extLst>
          </p:cNvPr>
          <p:cNvGrpSpPr/>
          <p:nvPr/>
        </p:nvGrpSpPr>
        <p:grpSpPr>
          <a:xfrm>
            <a:off x="6494144" y="3748914"/>
            <a:ext cx="1289988" cy="1473280"/>
            <a:chOff x="6494144" y="4070647"/>
            <a:chExt cx="1289988" cy="1473280"/>
          </a:xfrm>
        </p:grpSpPr>
        <p:grpSp>
          <p:nvGrpSpPr>
            <p:cNvPr id="160" name="Group 159">
              <a:extLst>
                <a:ext uri="{FF2B5EF4-FFF2-40B4-BE49-F238E27FC236}">
                  <a16:creationId xmlns:a16="http://schemas.microsoft.com/office/drawing/2014/main" id="{4723E382-8417-1240-8E76-7CE57CDCF826}"/>
                </a:ext>
              </a:extLst>
            </p:cNvPr>
            <p:cNvGrpSpPr/>
            <p:nvPr/>
          </p:nvGrpSpPr>
          <p:grpSpPr>
            <a:xfrm>
              <a:off x="6531416" y="4070647"/>
              <a:ext cx="1252716" cy="539315"/>
              <a:chOff x="2526307" y="4595967"/>
              <a:chExt cx="1252716" cy="539315"/>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E71D905B-5A82-E742-95C3-34525D846B22}"/>
                      </a:ext>
                    </a:extLst>
                  </p:cNvPr>
                  <p:cNvSpPr txBox="1"/>
                  <p:nvPr/>
                </p:nvSpPr>
                <p:spPr>
                  <a:xfrm>
                    <a:off x="2526307" y="4595967"/>
                    <a:ext cx="1252716" cy="539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      )</m:t>
                          </m:r>
                        </m:oMath>
                      </m:oMathPara>
                    </a14:m>
                    <a:endParaRPr lang="en-US" sz="2800" dirty="0"/>
                  </a:p>
                </p:txBody>
              </p:sp>
            </mc:Choice>
            <mc:Fallback xmlns="">
              <p:sp>
                <p:nvSpPr>
                  <p:cNvPr id="161" name="TextBox 160">
                    <a:extLst>
                      <a:ext uri="{FF2B5EF4-FFF2-40B4-BE49-F238E27FC236}">
                        <a16:creationId xmlns:a16="http://schemas.microsoft.com/office/drawing/2014/main" id="{E71D905B-5A82-E742-95C3-34525D846B22}"/>
                      </a:ext>
                    </a:extLst>
                  </p:cNvPr>
                  <p:cNvSpPr txBox="1">
                    <a:spLocks noRot="1" noChangeAspect="1" noMove="1" noResize="1" noEditPoints="1" noAdjustHandles="1" noChangeArrowheads="1" noChangeShapeType="1" noTextEdit="1"/>
                  </p:cNvSpPr>
                  <p:nvPr/>
                </p:nvSpPr>
                <p:spPr>
                  <a:xfrm>
                    <a:off x="2526307" y="4595967"/>
                    <a:ext cx="1252716" cy="539315"/>
                  </a:xfrm>
                  <a:prstGeom prst="rect">
                    <a:avLst/>
                  </a:prstGeom>
                  <a:blipFill>
                    <a:blip r:embed="rId13"/>
                    <a:stretch>
                      <a:fillRect l="-1000" r="-1000" b="-15909"/>
                    </a:stretch>
                  </a:blipFill>
                </p:spPr>
                <p:txBody>
                  <a:bodyPr/>
                  <a:lstStyle/>
                  <a:p>
                    <a:r>
                      <a:rPr lang="en-US">
                        <a:noFill/>
                      </a:rPr>
                      <a:t> </a:t>
                    </a:r>
                  </a:p>
                </p:txBody>
              </p:sp>
            </mc:Fallback>
          </mc:AlternateContent>
          <p:sp>
            <p:nvSpPr>
              <p:cNvPr id="162" name="Rectangle 161">
                <a:extLst>
                  <a:ext uri="{FF2B5EF4-FFF2-40B4-BE49-F238E27FC236}">
                    <a16:creationId xmlns:a16="http://schemas.microsoft.com/office/drawing/2014/main" id="{7622C99B-01A5-EB48-A426-EA175818E761}"/>
                  </a:ext>
                </a:extLst>
              </p:cNvPr>
              <p:cNvSpPr/>
              <p:nvPr/>
            </p:nvSpPr>
            <p:spPr>
              <a:xfrm>
                <a:off x="3052862" y="4679458"/>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grpSp>
          <p:nvGrpSpPr>
            <p:cNvPr id="174" name="Group 173">
              <a:extLst>
                <a:ext uri="{FF2B5EF4-FFF2-40B4-BE49-F238E27FC236}">
                  <a16:creationId xmlns:a16="http://schemas.microsoft.com/office/drawing/2014/main" id="{4277F655-80D5-F740-B1C2-CBE6ACB2FCF7}"/>
                </a:ext>
              </a:extLst>
            </p:cNvPr>
            <p:cNvGrpSpPr/>
            <p:nvPr/>
          </p:nvGrpSpPr>
          <p:grpSpPr>
            <a:xfrm>
              <a:off x="6512780" y="4529515"/>
              <a:ext cx="1252716" cy="539315"/>
              <a:chOff x="2526307" y="4595967"/>
              <a:chExt cx="1252716" cy="539315"/>
            </a:xfrm>
          </p:grpSpPr>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8C629E5D-341E-9B41-B119-C39069AAE307}"/>
                      </a:ext>
                    </a:extLst>
                  </p:cNvPr>
                  <p:cNvSpPr txBox="1"/>
                  <p:nvPr/>
                </p:nvSpPr>
                <p:spPr>
                  <a:xfrm>
                    <a:off x="2526307" y="4595967"/>
                    <a:ext cx="1252716" cy="539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      )</m:t>
                          </m:r>
                        </m:oMath>
                      </m:oMathPara>
                    </a14:m>
                    <a:endParaRPr lang="en-US" sz="2800" dirty="0"/>
                  </a:p>
                </p:txBody>
              </p:sp>
            </mc:Choice>
            <mc:Fallback xmlns="">
              <p:sp>
                <p:nvSpPr>
                  <p:cNvPr id="175" name="TextBox 174">
                    <a:extLst>
                      <a:ext uri="{FF2B5EF4-FFF2-40B4-BE49-F238E27FC236}">
                        <a16:creationId xmlns:a16="http://schemas.microsoft.com/office/drawing/2014/main" id="{8C629E5D-341E-9B41-B119-C39069AAE307}"/>
                      </a:ext>
                    </a:extLst>
                  </p:cNvPr>
                  <p:cNvSpPr txBox="1">
                    <a:spLocks noRot="1" noChangeAspect="1" noMove="1" noResize="1" noEditPoints="1" noAdjustHandles="1" noChangeArrowheads="1" noChangeShapeType="1" noTextEdit="1"/>
                  </p:cNvSpPr>
                  <p:nvPr/>
                </p:nvSpPr>
                <p:spPr>
                  <a:xfrm>
                    <a:off x="2526307" y="4595967"/>
                    <a:ext cx="1252716" cy="539315"/>
                  </a:xfrm>
                  <a:prstGeom prst="rect">
                    <a:avLst/>
                  </a:prstGeom>
                  <a:blipFill>
                    <a:blip r:embed="rId11"/>
                    <a:stretch>
                      <a:fillRect l="-2020" r="-2020" b="-15909"/>
                    </a:stretch>
                  </a:blipFill>
                </p:spPr>
                <p:txBody>
                  <a:bodyPr/>
                  <a:lstStyle/>
                  <a:p>
                    <a:r>
                      <a:rPr lang="en-US">
                        <a:noFill/>
                      </a:rPr>
                      <a:t> </a:t>
                    </a:r>
                  </a:p>
                </p:txBody>
              </p:sp>
            </mc:Fallback>
          </mc:AlternateContent>
          <p:sp>
            <p:nvSpPr>
              <p:cNvPr id="176" name="Rectangle 175">
                <a:extLst>
                  <a:ext uri="{FF2B5EF4-FFF2-40B4-BE49-F238E27FC236}">
                    <a16:creationId xmlns:a16="http://schemas.microsoft.com/office/drawing/2014/main" id="{6E0D17C3-3EAA-EA46-9573-55ADE7F40317}"/>
                  </a:ext>
                </a:extLst>
              </p:cNvPr>
              <p:cNvSpPr/>
              <p:nvPr/>
            </p:nvSpPr>
            <p:spPr>
              <a:xfrm>
                <a:off x="3052862" y="4679458"/>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nvGrpSpPr>
            <p:cNvPr id="177" name="Group 176">
              <a:extLst>
                <a:ext uri="{FF2B5EF4-FFF2-40B4-BE49-F238E27FC236}">
                  <a16:creationId xmlns:a16="http://schemas.microsoft.com/office/drawing/2014/main" id="{201F5E9D-4F35-0649-B948-A138B98016A8}"/>
                </a:ext>
              </a:extLst>
            </p:cNvPr>
            <p:cNvGrpSpPr/>
            <p:nvPr/>
          </p:nvGrpSpPr>
          <p:grpSpPr>
            <a:xfrm>
              <a:off x="6494144" y="5004612"/>
              <a:ext cx="1252716" cy="539315"/>
              <a:chOff x="2526307" y="4595967"/>
              <a:chExt cx="1252716" cy="539315"/>
            </a:xfrm>
          </p:grpSpPr>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A2944994-B52F-F748-B137-7A3096CA4011}"/>
                      </a:ext>
                    </a:extLst>
                  </p:cNvPr>
                  <p:cNvSpPr txBox="1"/>
                  <p:nvPr/>
                </p:nvSpPr>
                <p:spPr>
                  <a:xfrm>
                    <a:off x="2526307" y="4595967"/>
                    <a:ext cx="1252716" cy="5393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      )</m:t>
                          </m:r>
                        </m:oMath>
                      </m:oMathPara>
                    </a14:m>
                    <a:endParaRPr lang="en-US" sz="2800" dirty="0"/>
                  </a:p>
                </p:txBody>
              </p:sp>
            </mc:Choice>
            <mc:Fallback xmlns="">
              <p:sp>
                <p:nvSpPr>
                  <p:cNvPr id="178" name="TextBox 177">
                    <a:extLst>
                      <a:ext uri="{FF2B5EF4-FFF2-40B4-BE49-F238E27FC236}">
                        <a16:creationId xmlns:a16="http://schemas.microsoft.com/office/drawing/2014/main" id="{A2944994-B52F-F748-B137-7A3096CA4011}"/>
                      </a:ext>
                    </a:extLst>
                  </p:cNvPr>
                  <p:cNvSpPr txBox="1">
                    <a:spLocks noRot="1" noChangeAspect="1" noMove="1" noResize="1" noEditPoints="1" noAdjustHandles="1" noChangeArrowheads="1" noChangeShapeType="1" noTextEdit="1"/>
                  </p:cNvSpPr>
                  <p:nvPr/>
                </p:nvSpPr>
                <p:spPr>
                  <a:xfrm>
                    <a:off x="2526307" y="4595967"/>
                    <a:ext cx="1252716" cy="539315"/>
                  </a:xfrm>
                  <a:prstGeom prst="rect">
                    <a:avLst/>
                  </a:prstGeom>
                  <a:blipFill>
                    <a:blip r:embed="rId14"/>
                    <a:stretch>
                      <a:fillRect l="-1000" r="-2000" b="-16279"/>
                    </a:stretch>
                  </a:blipFill>
                </p:spPr>
                <p:txBody>
                  <a:bodyPr/>
                  <a:lstStyle/>
                  <a:p>
                    <a:r>
                      <a:rPr lang="en-US">
                        <a:noFill/>
                      </a:rPr>
                      <a:t> </a:t>
                    </a:r>
                  </a:p>
                </p:txBody>
              </p:sp>
            </mc:Fallback>
          </mc:AlternateContent>
          <p:sp>
            <p:nvSpPr>
              <p:cNvPr id="179" name="Rectangle 178">
                <a:extLst>
                  <a:ext uri="{FF2B5EF4-FFF2-40B4-BE49-F238E27FC236}">
                    <a16:creationId xmlns:a16="http://schemas.microsoft.com/office/drawing/2014/main" id="{7DD38FB1-DDAE-F64B-8951-663D78F214EF}"/>
                  </a:ext>
                </a:extLst>
              </p:cNvPr>
              <p:cNvSpPr/>
              <p:nvPr/>
            </p:nvSpPr>
            <p:spPr>
              <a:xfrm>
                <a:off x="3052862" y="4679458"/>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grpSp>
      </p:grpSp>
      <p:grpSp>
        <p:nvGrpSpPr>
          <p:cNvPr id="50" name="Group 49">
            <a:extLst>
              <a:ext uri="{FF2B5EF4-FFF2-40B4-BE49-F238E27FC236}">
                <a16:creationId xmlns:a16="http://schemas.microsoft.com/office/drawing/2014/main" id="{62A8143D-E37B-5A42-8428-6FB1606256B7}"/>
              </a:ext>
            </a:extLst>
          </p:cNvPr>
          <p:cNvGrpSpPr/>
          <p:nvPr/>
        </p:nvGrpSpPr>
        <p:grpSpPr>
          <a:xfrm>
            <a:off x="4100008" y="5220874"/>
            <a:ext cx="3433847" cy="1498949"/>
            <a:chOff x="4100008" y="5220874"/>
            <a:chExt cx="3433847" cy="1498949"/>
          </a:xfrm>
        </p:grpSpPr>
        <p:sp>
          <p:nvSpPr>
            <p:cNvPr id="182" name="Rounded Rectangle 181">
              <a:extLst>
                <a:ext uri="{FF2B5EF4-FFF2-40B4-BE49-F238E27FC236}">
                  <a16:creationId xmlns:a16="http://schemas.microsoft.com/office/drawing/2014/main" id="{B0A60FD8-48ED-B34D-A0AA-59B86227C449}"/>
                </a:ext>
              </a:extLst>
            </p:cNvPr>
            <p:cNvSpPr/>
            <p:nvPr/>
          </p:nvSpPr>
          <p:spPr>
            <a:xfrm>
              <a:off x="4100008" y="5220874"/>
              <a:ext cx="3433847" cy="14989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183" name="Picture 182">
              <a:extLst>
                <a:ext uri="{FF2B5EF4-FFF2-40B4-BE49-F238E27FC236}">
                  <a16:creationId xmlns:a16="http://schemas.microsoft.com/office/drawing/2014/main" id="{0EEF3F50-1520-1841-8F46-146D5075A459}"/>
                </a:ext>
              </a:extLst>
            </p:cNvPr>
            <p:cNvPicPr>
              <a:picLocks noChangeAspect="1"/>
            </p:cNvPicPr>
            <p:nvPr/>
          </p:nvPicPr>
          <p:blipFill>
            <a:blip r:embed="rId15">
              <a:clrChange>
                <a:clrFrom>
                  <a:srgbClr val="FFFFFF"/>
                </a:clrFrom>
                <a:clrTo>
                  <a:srgbClr val="FFFFFF">
                    <a:alpha val="0"/>
                  </a:srgbClr>
                </a:clrTo>
              </a:clrChange>
              <a:duotone>
                <a:prstClr val="black"/>
                <a:srgbClr val="FF0000">
                  <a:tint val="45000"/>
                  <a:satMod val="400000"/>
                </a:srgbClr>
              </a:duotone>
              <a:extLst>
                <a:ext uri="{BEBA8EAE-BF5A-486C-A8C5-ECC9F3942E4B}">
                  <a14:imgProps xmlns:a14="http://schemas.microsoft.com/office/drawing/2010/main">
                    <a14:imgLayer>
                      <a14:imgEffect>
                        <a14:colorTemperature colorTemp="7498"/>
                      </a14:imgEffect>
                    </a14:imgLayer>
                  </a14:imgProps>
                </a:ext>
              </a:extLst>
            </a:blip>
            <a:stretch>
              <a:fillRect/>
            </a:stretch>
          </p:blipFill>
          <p:spPr>
            <a:xfrm rot="16200000">
              <a:off x="4384003" y="5570650"/>
              <a:ext cx="1009176" cy="1009176"/>
            </a:xfrm>
            <a:prstGeom prst="rect">
              <a:avLst/>
            </a:prstGeom>
          </p:spPr>
        </p:pic>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A4380AD1-C28D-B748-B976-D1AC86E8AADE}"/>
                    </a:ext>
                  </a:extLst>
                </p:cNvPr>
                <p:cNvSpPr txBox="1"/>
                <p:nvPr/>
              </p:nvSpPr>
              <p:spPr>
                <a:xfrm>
                  <a:off x="5372310" y="5782851"/>
                  <a:ext cx="1766188"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m:rPr>
                            <m:sty m:val="p"/>
                          </m:rPr>
                          <a:rPr lang="en-US" sz="3200" b="0" i="0" dirty="0" smtClean="0">
                            <a:solidFill>
                              <a:schemeClr val="accent2">
                                <a:lumMod val="75000"/>
                              </a:schemeClr>
                            </a:solidFill>
                            <a:latin typeface="Cambria Math" panose="02040503050406030204" pitchFamily="18" charset="0"/>
                            <a:ea typeface="Cambria Math" panose="02040503050406030204" pitchFamily="18" charset="0"/>
                          </a:rPr>
                          <m:t>Ω</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sSup>
                          <m:sSupPr>
                            <m:ctrlPr>
                              <a:rPr lang="en-US" sz="3200" b="0" i="1" dirty="0" smtClean="0">
                                <a:solidFill>
                                  <a:schemeClr val="accent2">
                                    <a:lumMod val="75000"/>
                                  </a:schemeClr>
                                </a:solidFill>
                                <a:latin typeface="Cambria Math" panose="02040503050406030204" pitchFamily="18" charset="0"/>
                                <a:ea typeface="Cambria Math" panose="02040503050406030204" pitchFamily="18" charset="0"/>
                              </a:rPr>
                            </m:ctrlPr>
                          </m:sSupPr>
                          <m:e>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𝑘</m:t>
                            </m:r>
                          </m:sup>
                        </m:sSup>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84" name="TextBox 183">
                  <a:extLst>
                    <a:ext uri="{FF2B5EF4-FFF2-40B4-BE49-F238E27FC236}">
                      <a16:creationId xmlns:a16="http://schemas.microsoft.com/office/drawing/2014/main" id="{A4380AD1-C28D-B748-B976-D1AC86E8AADE}"/>
                    </a:ext>
                  </a:extLst>
                </p:cNvPr>
                <p:cNvSpPr txBox="1">
                  <a:spLocks noRot="1" noChangeAspect="1" noMove="1" noResize="1" noEditPoints="1" noAdjustHandles="1" noChangeArrowheads="1" noChangeShapeType="1" noTextEdit="1"/>
                </p:cNvSpPr>
                <p:nvPr/>
              </p:nvSpPr>
              <p:spPr>
                <a:xfrm>
                  <a:off x="5372310" y="5782851"/>
                  <a:ext cx="1766188" cy="593624"/>
                </a:xfrm>
                <a:prstGeom prst="rect">
                  <a:avLst/>
                </a:prstGeom>
                <a:blipFill>
                  <a:blip r:embed="rId16"/>
                  <a:stretch>
                    <a:fillRect r="-2143" b="-20833"/>
                  </a:stretch>
                </a:blipFill>
              </p:spPr>
              <p:txBody>
                <a:bodyPr/>
                <a:lstStyle/>
                <a:p>
                  <a:r>
                    <a:rPr lang="en-US">
                      <a:noFill/>
                    </a:rPr>
                    <a:t> </a:t>
                  </a:r>
                </a:p>
              </p:txBody>
            </p:sp>
          </mc:Fallback>
        </mc:AlternateContent>
      </p:grpSp>
      <p:pic>
        <p:nvPicPr>
          <p:cNvPr id="185" name="Picture 184">
            <a:extLst>
              <a:ext uri="{FF2B5EF4-FFF2-40B4-BE49-F238E27FC236}">
                <a16:creationId xmlns:a16="http://schemas.microsoft.com/office/drawing/2014/main" id="{B190AC15-D738-2149-9D3B-0DBB6CE9996F}"/>
              </a:ext>
            </a:extLst>
          </p:cNvPr>
          <p:cNvPicPr>
            <a:picLocks noChangeAspect="1"/>
          </p:cNvPicPr>
          <p:nvPr/>
        </p:nvPicPr>
        <p:blipFill>
          <a:blip r:embed="rId17"/>
          <a:stretch>
            <a:fillRect/>
          </a:stretch>
        </p:blipFill>
        <p:spPr>
          <a:xfrm>
            <a:off x="5139291" y="4742390"/>
            <a:ext cx="1425512" cy="1069135"/>
          </a:xfrm>
          <a:prstGeom prst="rect">
            <a:avLst/>
          </a:prstGeom>
        </p:spPr>
      </p:pic>
      <p:sp>
        <p:nvSpPr>
          <p:cNvPr id="186" name="Rectangle 185">
            <a:extLst>
              <a:ext uri="{FF2B5EF4-FFF2-40B4-BE49-F238E27FC236}">
                <a16:creationId xmlns:a16="http://schemas.microsoft.com/office/drawing/2014/main" id="{C69B7F4A-00A4-3545-997A-E6FD80360798}"/>
              </a:ext>
            </a:extLst>
          </p:cNvPr>
          <p:cNvSpPr/>
          <p:nvPr/>
        </p:nvSpPr>
        <p:spPr>
          <a:xfrm>
            <a:off x="3676095" y="4268584"/>
            <a:ext cx="4029622" cy="494959"/>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9375D24B-C54E-B347-A81C-B3F4AD7FEF65}"/>
              </a:ext>
            </a:extLst>
          </p:cNvPr>
          <p:cNvGrpSpPr/>
          <p:nvPr/>
        </p:nvGrpSpPr>
        <p:grpSpPr>
          <a:xfrm>
            <a:off x="1087733" y="4477440"/>
            <a:ext cx="9643262" cy="757529"/>
            <a:chOff x="1087733" y="4477440"/>
            <a:chExt cx="9643262" cy="757529"/>
          </a:xfrm>
        </p:grpSpPr>
        <p:grpSp>
          <p:nvGrpSpPr>
            <p:cNvPr id="44" name="Group 43">
              <a:extLst>
                <a:ext uri="{FF2B5EF4-FFF2-40B4-BE49-F238E27FC236}">
                  <a16:creationId xmlns:a16="http://schemas.microsoft.com/office/drawing/2014/main" id="{6237BF1F-4183-4042-9042-AAF36FAB847D}"/>
                </a:ext>
              </a:extLst>
            </p:cNvPr>
            <p:cNvGrpSpPr/>
            <p:nvPr/>
          </p:nvGrpSpPr>
          <p:grpSpPr>
            <a:xfrm>
              <a:off x="9112198" y="4551306"/>
              <a:ext cx="1618797" cy="584775"/>
              <a:chOff x="9112198" y="4551306"/>
              <a:chExt cx="1618797" cy="584775"/>
            </a:xfrm>
          </p:grpSpPr>
          <p:sp>
            <p:nvSpPr>
              <p:cNvPr id="187" name="Rectangle 186">
                <a:extLst>
                  <a:ext uri="{FF2B5EF4-FFF2-40B4-BE49-F238E27FC236}">
                    <a16:creationId xmlns:a16="http://schemas.microsoft.com/office/drawing/2014/main" id="{52F1C385-BB8F-5A40-B9F4-8471CA721C32}"/>
                  </a:ext>
                </a:extLst>
              </p:cNvPr>
              <p:cNvSpPr/>
              <p:nvPr/>
            </p:nvSpPr>
            <p:spPr>
              <a:xfrm>
                <a:off x="10347817" y="4661776"/>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A87A4404-2812-484E-A1F0-CED18F70F4B0}"/>
                      </a:ext>
                    </a:extLst>
                  </p:cNvPr>
                  <p:cNvSpPr txBox="1"/>
                  <p:nvPr/>
                </p:nvSpPr>
                <p:spPr>
                  <a:xfrm>
                    <a:off x="9112198" y="4551306"/>
                    <a:ext cx="1176476" cy="584775"/>
                  </a:xfrm>
                  <a:prstGeom prst="rect">
                    <a:avLst/>
                  </a:prstGeom>
                  <a:noFill/>
                </p:spPr>
                <p:txBody>
                  <a:bodyPr wrap="none" rtlCol="0">
                    <a:spAutoFit/>
                  </a:bodyPr>
                  <a:lstStyle/>
                  <a:p>
                    <a:r>
                      <a:rPr lang="en-US" sz="3200" b="0" dirty="0">
                        <a:ea typeface="Cambria Math" panose="02040503050406030204" pitchFamily="18" charset="0"/>
                      </a:rPr>
                      <a:t>Key </a:t>
                    </a:r>
                    <a14:m>
                      <m:oMath xmlns:m="http://schemas.openxmlformats.org/officeDocument/2006/math">
                        <m:r>
                          <a:rPr lang="en-US" sz="3200" b="0" i="1" dirty="0" smtClean="0">
                            <a:latin typeface="Cambria Math" panose="02040503050406030204" pitchFamily="18" charset="0"/>
                            <a:ea typeface="Cambria Math" panose="02040503050406030204" pitchFamily="18" charset="0"/>
                          </a:rPr>
                          <m:t>=</m:t>
                        </m:r>
                      </m:oMath>
                    </a14:m>
                    <a:endParaRPr lang="en-US" sz="3200" dirty="0"/>
                  </a:p>
                </p:txBody>
              </p:sp>
            </mc:Choice>
            <mc:Fallback xmlns="">
              <p:sp>
                <p:nvSpPr>
                  <p:cNvPr id="188" name="TextBox 187">
                    <a:extLst>
                      <a:ext uri="{FF2B5EF4-FFF2-40B4-BE49-F238E27FC236}">
                        <a16:creationId xmlns:a16="http://schemas.microsoft.com/office/drawing/2014/main" id="{A87A4404-2812-484E-A1F0-CED18F70F4B0}"/>
                      </a:ext>
                    </a:extLst>
                  </p:cNvPr>
                  <p:cNvSpPr txBox="1">
                    <a:spLocks noRot="1" noChangeAspect="1" noMove="1" noResize="1" noEditPoints="1" noAdjustHandles="1" noChangeArrowheads="1" noChangeShapeType="1" noTextEdit="1"/>
                  </p:cNvSpPr>
                  <p:nvPr/>
                </p:nvSpPr>
                <p:spPr>
                  <a:xfrm>
                    <a:off x="9112198" y="4551306"/>
                    <a:ext cx="1176476" cy="584775"/>
                  </a:xfrm>
                  <a:prstGeom prst="rect">
                    <a:avLst/>
                  </a:prstGeom>
                  <a:blipFill>
                    <a:blip r:embed="rId18"/>
                    <a:stretch>
                      <a:fillRect l="-11702" t="-10638" b="-31915"/>
                    </a:stretch>
                  </a:blipFill>
                </p:spPr>
                <p:txBody>
                  <a:bodyPr/>
                  <a:lstStyle/>
                  <a:p>
                    <a:r>
                      <a:rPr lang="en-US">
                        <a:noFill/>
                      </a:rPr>
                      <a:t> </a:t>
                    </a:r>
                  </a:p>
                </p:txBody>
              </p:sp>
            </mc:Fallback>
          </mc:AlternateContent>
        </p:grpSp>
        <p:grpSp>
          <p:nvGrpSpPr>
            <p:cNvPr id="189" name="Group 188">
              <a:extLst>
                <a:ext uri="{FF2B5EF4-FFF2-40B4-BE49-F238E27FC236}">
                  <a16:creationId xmlns:a16="http://schemas.microsoft.com/office/drawing/2014/main" id="{81117A22-DB28-DD4D-9334-B49B5948E17E}"/>
                </a:ext>
              </a:extLst>
            </p:cNvPr>
            <p:cNvGrpSpPr/>
            <p:nvPr/>
          </p:nvGrpSpPr>
          <p:grpSpPr>
            <a:xfrm>
              <a:off x="1087733" y="4650194"/>
              <a:ext cx="1618797" cy="584775"/>
              <a:chOff x="9112198" y="4551306"/>
              <a:chExt cx="1618797" cy="584775"/>
            </a:xfrm>
          </p:grpSpPr>
          <p:sp>
            <p:nvSpPr>
              <p:cNvPr id="190" name="Rectangle 189">
                <a:extLst>
                  <a:ext uri="{FF2B5EF4-FFF2-40B4-BE49-F238E27FC236}">
                    <a16:creationId xmlns:a16="http://schemas.microsoft.com/office/drawing/2014/main" id="{FDBF8E59-4D61-994F-B3B3-2D07DF887778}"/>
                  </a:ext>
                </a:extLst>
              </p:cNvPr>
              <p:cNvSpPr/>
              <p:nvPr/>
            </p:nvSpPr>
            <p:spPr>
              <a:xfrm>
                <a:off x="10347817" y="4661776"/>
                <a:ext cx="383178" cy="372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D2CF7701-A378-6F41-8EAB-C651F6728B8F}"/>
                      </a:ext>
                    </a:extLst>
                  </p:cNvPr>
                  <p:cNvSpPr txBox="1"/>
                  <p:nvPr/>
                </p:nvSpPr>
                <p:spPr>
                  <a:xfrm>
                    <a:off x="9112198" y="4551306"/>
                    <a:ext cx="1176476" cy="584775"/>
                  </a:xfrm>
                  <a:prstGeom prst="rect">
                    <a:avLst/>
                  </a:prstGeom>
                  <a:noFill/>
                </p:spPr>
                <p:txBody>
                  <a:bodyPr wrap="none" rtlCol="0">
                    <a:spAutoFit/>
                  </a:bodyPr>
                  <a:lstStyle/>
                  <a:p>
                    <a:r>
                      <a:rPr lang="en-US" sz="3200" b="0" dirty="0">
                        <a:ea typeface="Cambria Math" panose="02040503050406030204" pitchFamily="18" charset="0"/>
                      </a:rPr>
                      <a:t>Key </a:t>
                    </a:r>
                    <a14:m>
                      <m:oMath xmlns:m="http://schemas.openxmlformats.org/officeDocument/2006/math">
                        <m:r>
                          <a:rPr lang="en-US" sz="3200" b="0" i="1" dirty="0" smtClean="0">
                            <a:latin typeface="Cambria Math" panose="02040503050406030204" pitchFamily="18" charset="0"/>
                            <a:ea typeface="Cambria Math" panose="02040503050406030204" pitchFamily="18" charset="0"/>
                          </a:rPr>
                          <m:t>=</m:t>
                        </m:r>
                      </m:oMath>
                    </a14:m>
                    <a:endParaRPr lang="en-US" sz="3200" dirty="0"/>
                  </a:p>
                </p:txBody>
              </p:sp>
            </mc:Choice>
            <mc:Fallback xmlns="">
              <p:sp>
                <p:nvSpPr>
                  <p:cNvPr id="191" name="TextBox 190">
                    <a:extLst>
                      <a:ext uri="{FF2B5EF4-FFF2-40B4-BE49-F238E27FC236}">
                        <a16:creationId xmlns:a16="http://schemas.microsoft.com/office/drawing/2014/main" id="{D2CF7701-A378-6F41-8EAB-C651F6728B8F}"/>
                      </a:ext>
                    </a:extLst>
                  </p:cNvPr>
                  <p:cNvSpPr txBox="1">
                    <a:spLocks noRot="1" noChangeAspect="1" noMove="1" noResize="1" noEditPoints="1" noAdjustHandles="1" noChangeArrowheads="1" noChangeShapeType="1" noTextEdit="1"/>
                  </p:cNvSpPr>
                  <p:nvPr/>
                </p:nvSpPr>
                <p:spPr>
                  <a:xfrm>
                    <a:off x="9112198" y="4551306"/>
                    <a:ext cx="1176476" cy="584775"/>
                  </a:xfrm>
                  <a:prstGeom prst="rect">
                    <a:avLst/>
                  </a:prstGeom>
                  <a:blipFill>
                    <a:blip r:embed="rId18"/>
                    <a:stretch>
                      <a:fillRect l="-12903" t="-10638" b="-31915"/>
                    </a:stretch>
                  </a:blipFill>
                </p:spPr>
                <p:txBody>
                  <a:bodyPr/>
                  <a:lstStyle/>
                  <a:p>
                    <a:r>
                      <a:rPr lang="en-US">
                        <a:noFill/>
                      </a:rPr>
                      <a:t> </a:t>
                    </a:r>
                  </a:p>
                </p:txBody>
              </p:sp>
            </mc:Fallback>
          </mc:AlternateContent>
        </p:grpSp>
        <p:cxnSp>
          <p:nvCxnSpPr>
            <p:cNvPr id="46" name="Straight Arrow Connector 45">
              <a:extLst>
                <a:ext uri="{FF2B5EF4-FFF2-40B4-BE49-F238E27FC236}">
                  <a16:creationId xmlns:a16="http://schemas.microsoft.com/office/drawing/2014/main" id="{E14DFC29-A1D4-284A-97CA-5561C87B4C6D}"/>
                </a:ext>
              </a:extLst>
            </p:cNvPr>
            <p:cNvCxnSpPr>
              <a:stCxn id="169" idx="1"/>
              <a:endCxn id="190" idx="3"/>
            </p:cNvCxnSpPr>
            <p:nvPr/>
          </p:nvCxnSpPr>
          <p:spPr>
            <a:xfrm flipH="1">
              <a:off x="2706530" y="4511718"/>
              <a:ext cx="872068" cy="4351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3DD935A6-01AE-2D4F-9260-2C231A412859}"/>
                </a:ext>
              </a:extLst>
            </p:cNvPr>
            <p:cNvCxnSpPr>
              <a:cxnSpLocks/>
              <a:stCxn id="175" idx="3"/>
            </p:cNvCxnSpPr>
            <p:nvPr/>
          </p:nvCxnSpPr>
          <p:spPr>
            <a:xfrm>
              <a:off x="7765496" y="4477440"/>
              <a:ext cx="1443215" cy="3983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93" name="Picture 192">
            <a:extLst>
              <a:ext uri="{FF2B5EF4-FFF2-40B4-BE49-F238E27FC236}">
                <a16:creationId xmlns:a16="http://schemas.microsoft.com/office/drawing/2014/main" id="{AAD9B620-78B3-4D4C-A1E2-573FCCD0B430}"/>
              </a:ext>
            </a:extLst>
          </p:cNvPr>
          <p:cNvPicPr>
            <a:picLocks noChangeAspect="1"/>
          </p:cNvPicPr>
          <p:nvPr/>
        </p:nvPicPr>
        <p:blipFill>
          <a:blip r:embed="rId19">
            <a:duotone>
              <a:schemeClr val="accent6">
                <a:shade val="45000"/>
                <a:satMod val="135000"/>
              </a:schemeClr>
              <a:prstClr val="white"/>
            </a:duotone>
          </a:blip>
          <a:stretch>
            <a:fillRect/>
          </a:stretch>
        </p:blipFill>
        <p:spPr>
          <a:xfrm rot="16200000">
            <a:off x="651925" y="5263217"/>
            <a:ext cx="1009176" cy="1009176"/>
          </a:xfrm>
          <a:prstGeom prst="rect">
            <a:avLst/>
          </a:prstGeom>
        </p:spPr>
      </p:pic>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BDBA003F-7983-9546-A371-4AA3F057D6C3}"/>
                  </a:ext>
                </a:extLst>
              </p:cNvPr>
              <p:cNvSpPr txBox="1"/>
              <p:nvPr/>
            </p:nvSpPr>
            <p:spPr>
              <a:xfrm>
                <a:off x="1638760" y="5487942"/>
                <a:ext cx="2522165" cy="6032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𝑂</m:t>
                      </m:r>
                      <m:r>
                        <a:rPr lang="en-US" sz="3200" b="0" i="1" dirty="0" smtClean="0">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sSup>
                            <m:sSupPr>
                              <m:ctrlPr>
                                <a:rPr lang="en-US" sz="3200" b="0" i="1" dirty="0" smtClean="0">
                                  <a:solidFill>
                                    <a:schemeClr val="accent6">
                                      <a:lumMod val="75000"/>
                                    </a:schemeClr>
                                  </a:solidFill>
                                  <a:latin typeface="Cambria Math" panose="02040503050406030204" pitchFamily="18" charset="0"/>
                                  <a:ea typeface="Cambria Math" panose="02040503050406030204" pitchFamily="18" charset="0"/>
                                </a:rPr>
                              </m:ctrlPr>
                            </m:sSupPr>
                            <m:e>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𝑛</m:t>
                              </m:r>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sup>
                          </m:sSup>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sup>
                      </m:sSup>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94" name="TextBox 193">
                <a:extLst>
                  <a:ext uri="{FF2B5EF4-FFF2-40B4-BE49-F238E27FC236}">
                    <a16:creationId xmlns:a16="http://schemas.microsoft.com/office/drawing/2014/main" id="{BDBA003F-7983-9546-A371-4AA3F057D6C3}"/>
                  </a:ext>
                </a:extLst>
              </p:cNvPr>
              <p:cNvSpPr txBox="1">
                <a:spLocks noRot="1" noChangeAspect="1" noMove="1" noResize="1" noEditPoints="1" noAdjustHandles="1" noChangeArrowheads="1" noChangeShapeType="1" noTextEdit="1"/>
              </p:cNvSpPr>
              <p:nvPr/>
            </p:nvSpPr>
            <p:spPr>
              <a:xfrm>
                <a:off x="1638760" y="5487942"/>
                <a:ext cx="2522165" cy="603242"/>
              </a:xfrm>
              <a:prstGeom prst="rect">
                <a:avLst/>
              </a:prstGeom>
              <a:blipFill>
                <a:blip r:embed="rId20"/>
                <a:stretch>
                  <a:fillRect r="-1500" b="-20833"/>
                </a:stretch>
              </a:blipFill>
            </p:spPr>
            <p:txBody>
              <a:bodyPr/>
              <a:lstStyle/>
              <a:p>
                <a:r>
                  <a:rPr lang="en-US">
                    <a:noFill/>
                  </a:rPr>
                  <a:t> </a:t>
                </a:r>
              </a:p>
            </p:txBody>
          </p:sp>
        </mc:Fallback>
      </mc:AlternateContent>
      <p:pic>
        <p:nvPicPr>
          <p:cNvPr id="195" name="Picture 194">
            <a:extLst>
              <a:ext uri="{FF2B5EF4-FFF2-40B4-BE49-F238E27FC236}">
                <a16:creationId xmlns:a16="http://schemas.microsoft.com/office/drawing/2014/main" id="{C7E8A24C-7263-6748-80C9-9671815E85BD}"/>
              </a:ext>
            </a:extLst>
          </p:cNvPr>
          <p:cNvPicPr>
            <a:picLocks noChangeAspect="1"/>
          </p:cNvPicPr>
          <p:nvPr/>
        </p:nvPicPr>
        <p:blipFill>
          <a:blip r:embed="rId19">
            <a:duotone>
              <a:schemeClr val="accent6">
                <a:shade val="45000"/>
                <a:satMod val="135000"/>
              </a:schemeClr>
              <a:prstClr val="white"/>
            </a:duotone>
          </a:blip>
          <a:stretch>
            <a:fillRect/>
          </a:stretch>
        </p:blipFill>
        <p:spPr>
          <a:xfrm rot="16200000">
            <a:off x="8360850" y="5195185"/>
            <a:ext cx="1009176" cy="1009176"/>
          </a:xfrm>
          <a:prstGeom prst="rect">
            <a:avLst/>
          </a:prstGeom>
        </p:spPr>
      </p:pic>
      <mc:AlternateContent xmlns:mc="http://schemas.openxmlformats.org/markup-compatibility/2006" xmlns:a14="http://schemas.microsoft.com/office/drawing/2010/main">
        <mc:Choice Requires="a14">
          <p:sp>
            <p:nvSpPr>
              <p:cNvPr id="196" name="TextBox 195">
                <a:extLst>
                  <a:ext uri="{FF2B5EF4-FFF2-40B4-BE49-F238E27FC236}">
                    <a16:creationId xmlns:a16="http://schemas.microsoft.com/office/drawing/2014/main" id="{896CB27D-BF67-8643-A344-DC8DB8DA1868}"/>
                  </a:ext>
                </a:extLst>
              </p:cNvPr>
              <p:cNvSpPr txBox="1"/>
              <p:nvPr/>
            </p:nvSpPr>
            <p:spPr>
              <a:xfrm>
                <a:off x="9347685" y="5419910"/>
                <a:ext cx="2522165" cy="6032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a:rPr lang="en-US" sz="3200" b="0" i="1" dirty="0" smtClean="0">
                          <a:latin typeface="Cambria Math" panose="02040503050406030204" pitchFamily="18" charset="0"/>
                          <a:ea typeface="Cambria Math" panose="02040503050406030204" pitchFamily="18" charset="0"/>
                        </a:rPr>
                        <m:t>𝑂</m:t>
                      </m:r>
                      <m:r>
                        <a:rPr lang="en-US" sz="3200" b="0" i="1" dirty="0" smtClean="0">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sSup>
                            <m:sSupPr>
                              <m:ctrlPr>
                                <a:rPr lang="en-US" sz="3200" b="0" i="1" dirty="0" smtClean="0">
                                  <a:solidFill>
                                    <a:schemeClr val="accent6">
                                      <a:lumMod val="75000"/>
                                    </a:schemeClr>
                                  </a:solidFill>
                                  <a:latin typeface="Cambria Math" panose="02040503050406030204" pitchFamily="18" charset="0"/>
                                  <a:ea typeface="Cambria Math" panose="02040503050406030204" pitchFamily="18" charset="0"/>
                                </a:rPr>
                              </m:ctrlPr>
                            </m:sSupPr>
                            <m:e>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𝑛</m:t>
                              </m:r>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sup>
                          </m:sSup>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sup>
                      </m:sSup>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96" name="TextBox 195">
                <a:extLst>
                  <a:ext uri="{FF2B5EF4-FFF2-40B4-BE49-F238E27FC236}">
                    <a16:creationId xmlns:a16="http://schemas.microsoft.com/office/drawing/2014/main" id="{896CB27D-BF67-8643-A344-DC8DB8DA1868}"/>
                  </a:ext>
                </a:extLst>
              </p:cNvPr>
              <p:cNvSpPr txBox="1">
                <a:spLocks noRot="1" noChangeAspect="1" noMove="1" noResize="1" noEditPoints="1" noAdjustHandles="1" noChangeArrowheads="1" noChangeShapeType="1" noTextEdit="1"/>
              </p:cNvSpPr>
              <p:nvPr/>
            </p:nvSpPr>
            <p:spPr>
              <a:xfrm>
                <a:off x="9347685" y="5419910"/>
                <a:ext cx="2522165" cy="603242"/>
              </a:xfrm>
              <a:prstGeom prst="rect">
                <a:avLst/>
              </a:prstGeom>
              <a:blipFill>
                <a:blip r:embed="rId21"/>
                <a:stretch>
                  <a:fillRect r="-1000" b="-20833"/>
                </a:stretch>
              </a:blipFill>
            </p:spPr>
            <p:txBody>
              <a:bodyPr/>
              <a:lstStyle/>
              <a:p>
                <a:r>
                  <a:rPr lang="en-US">
                    <a:noFill/>
                  </a:rPr>
                  <a:t> </a:t>
                </a:r>
              </a:p>
            </p:txBody>
          </p:sp>
        </mc:Fallback>
      </mc:AlternateContent>
    </p:spTree>
    <p:extLst>
      <p:ext uri="{BB962C8B-B14F-4D97-AF65-F5344CB8AC3E}">
        <p14:creationId xmlns:p14="http://schemas.microsoft.com/office/powerpoint/2010/main" val="220760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89" grpId="0" build="p" animBg="1"/>
      <p:bldP spid="186" grpId="0" animBg="1"/>
      <p:bldP spid="194" grpId="0"/>
      <p:bldP spid="19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a:xfrm>
            <a:off x="838200" y="147251"/>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Merkle Puzzles, but different</a:t>
            </a:r>
            <a:endParaRPr lang="en-US" dirty="0"/>
          </a:p>
        </p:txBody>
      </p:sp>
      <p:sp>
        <p:nvSpPr>
          <p:cNvPr id="62" name="Rounded Rectangle 61">
            <a:extLst>
              <a:ext uri="{FF2B5EF4-FFF2-40B4-BE49-F238E27FC236}">
                <a16:creationId xmlns:a16="http://schemas.microsoft.com/office/drawing/2014/main" id="{6505862F-444C-0746-A0EA-789FDF7312F8}"/>
              </a:ext>
            </a:extLst>
          </p:cNvPr>
          <p:cNvSpPr/>
          <p:nvPr/>
        </p:nvSpPr>
        <p:spPr>
          <a:xfrm>
            <a:off x="317135" y="1472814"/>
            <a:ext cx="11552966" cy="50103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63" name="Picture 62">
            <a:extLst>
              <a:ext uri="{FF2B5EF4-FFF2-40B4-BE49-F238E27FC236}">
                <a16:creationId xmlns:a16="http://schemas.microsoft.com/office/drawing/2014/main" id="{B614E89C-1C9E-6D4F-9F5D-14719D3C7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845853" y="1532726"/>
            <a:ext cx="1621957" cy="1327042"/>
          </a:xfrm>
          <a:prstGeom prst="rect">
            <a:avLst/>
          </a:prstGeom>
        </p:spPr>
      </p:pic>
      <p:pic>
        <p:nvPicPr>
          <p:cNvPr id="64" name="Picture 63">
            <a:extLst>
              <a:ext uri="{FF2B5EF4-FFF2-40B4-BE49-F238E27FC236}">
                <a16:creationId xmlns:a16="http://schemas.microsoft.com/office/drawing/2014/main" id="{A24CEFAA-747F-A24E-BFCF-F3E3681B1A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8426556" y="1548810"/>
            <a:ext cx="1650975" cy="1260725"/>
          </a:xfrm>
          <a:prstGeom prst="rect">
            <a:avLst/>
          </a:prstGeom>
        </p:spPr>
      </p:pic>
      <p:grpSp>
        <p:nvGrpSpPr>
          <p:cNvPr id="3" name="Group 2">
            <a:extLst>
              <a:ext uri="{FF2B5EF4-FFF2-40B4-BE49-F238E27FC236}">
                <a16:creationId xmlns:a16="http://schemas.microsoft.com/office/drawing/2014/main" id="{78FB0743-49E8-794E-987C-3037F141E88D}"/>
              </a:ext>
            </a:extLst>
          </p:cNvPr>
          <p:cNvGrpSpPr/>
          <p:nvPr/>
        </p:nvGrpSpPr>
        <p:grpSpPr>
          <a:xfrm>
            <a:off x="4316270" y="1728894"/>
            <a:ext cx="372853" cy="4184802"/>
            <a:chOff x="6445722" y="2240187"/>
            <a:chExt cx="372853" cy="4184802"/>
          </a:xfrm>
        </p:grpSpPr>
        <p:grpSp>
          <p:nvGrpSpPr>
            <p:cNvPr id="82" name="Group 81">
              <a:extLst>
                <a:ext uri="{FF2B5EF4-FFF2-40B4-BE49-F238E27FC236}">
                  <a16:creationId xmlns:a16="http://schemas.microsoft.com/office/drawing/2014/main" id="{D9071AB2-D9AE-5847-A689-4C5FC14A6607}"/>
                </a:ext>
              </a:extLst>
            </p:cNvPr>
            <p:cNvGrpSpPr/>
            <p:nvPr/>
          </p:nvGrpSpPr>
          <p:grpSpPr>
            <a:xfrm>
              <a:off x="6445723" y="2240187"/>
              <a:ext cx="372852" cy="1307038"/>
              <a:chOff x="4736494" y="3227010"/>
              <a:chExt cx="459620" cy="1630437"/>
            </a:xfrm>
            <a:solidFill>
              <a:schemeClr val="accent2">
                <a:lumMod val="50000"/>
              </a:schemeClr>
            </a:solidFill>
          </p:grpSpPr>
          <p:sp>
            <p:nvSpPr>
              <p:cNvPr id="105" name="Rectangle 104">
                <a:extLst>
                  <a:ext uri="{FF2B5EF4-FFF2-40B4-BE49-F238E27FC236}">
                    <a16:creationId xmlns:a16="http://schemas.microsoft.com/office/drawing/2014/main" id="{57628E68-0C92-964D-B8C3-35EC0919AE0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B8F580E-A0D0-F541-A97E-97A8A9D1803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5B11110-74E3-2048-9A04-748A8727594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DF728DC-47E1-2C42-A743-08C7AA27B8C8}"/>
                </a:ext>
              </a:extLst>
            </p:cNvPr>
            <p:cNvGrpSpPr/>
            <p:nvPr/>
          </p:nvGrpSpPr>
          <p:grpSpPr>
            <a:xfrm>
              <a:off x="6445722" y="3679069"/>
              <a:ext cx="372852" cy="1307038"/>
              <a:chOff x="4736494" y="3227010"/>
              <a:chExt cx="459620" cy="1630437"/>
            </a:xfrm>
            <a:solidFill>
              <a:schemeClr val="accent2">
                <a:lumMod val="50000"/>
              </a:schemeClr>
            </a:solidFill>
          </p:grpSpPr>
          <p:sp>
            <p:nvSpPr>
              <p:cNvPr id="102" name="Rectangle 101">
                <a:extLst>
                  <a:ext uri="{FF2B5EF4-FFF2-40B4-BE49-F238E27FC236}">
                    <a16:creationId xmlns:a16="http://schemas.microsoft.com/office/drawing/2014/main" id="{46DF3EF3-D04A-6741-AC45-B8D4DC1FC478}"/>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827422B-1652-E742-9AB7-EFB0EAF8698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82B418-FD97-254E-92AD-C3116A4D26B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38BB05BA-9067-9748-83A8-DC0C883D633E}"/>
                </a:ext>
              </a:extLst>
            </p:cNvPr>
            <p:cNvGrpSpPr/>
            <p:nvPr/>
          </p:nvGrpSpPr>
          <p:grpSpPr>
            <a:xfrm>
              <a:off x="6445722" y="5117951"/>
              <a:ext cx="372852" cy="1307038"/>
              <a:chOff x="4736494" y="3227010"/>
              <a:chExt cx="459620" cy="1630437"/>
            </a:xfrm>
            <a:solidFill>
              <a:schemeClr val="accent2">
                <a:lumMod val="50000"/>
              </a:schemeClr>
            </a:solidFill>
          </p:grpSpPr>
          <p:sp>
            <p:nvSpPr>
              <p:cNvPr id="99" name="Rectangle 98">
                <a:extLst>
                  <a:ext uri="{FF2B5EF4-FFF2-40B4-BE49-F238E27FC236}">
                    <a16:creationId xmlns:a16="http://schemas.microsoft.com/office/drawing/2014/main" id="{98720AB7-D929-FA48-8A8D-78CD6152C613}"/>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65EE870-15A6-4C43-BFD4-28B9ABAC7C9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EFDDA37-68BD-6B4B-8320-4C0711A67CC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5D305429-0EDC-AA44-B3E8-BFDE9A6A4D36}"/>
              </a:ext>
            </a:extLst>
          </p:cNvPr>
          <p:cNvGrpSpPr/>
          <p:nvPr/>
        </p:nvGrpSpPr>
        <p:grpSpPr>
          <a:xfrm>
            <a:off x="7196900" y="1728894"/>
            <a:ext cx="372853" cy="4184802"/>
            <a:chOff x="7218052" y="2240187"/>
            <a:chExt cx="372853" cy="4184802"/>
          </a:xfrm>
        </p:grpSpPr>
        <p:grpSp>
          <p:nvGrpSpPr>
            <p:cNvPr id="86" name="Group 85">
              <a:extLst>
                <a:ext uri="{FF2B5EF4-FFF2-40B4-BE49-F238E27FC236}">
                  <a16:creationId xmlns:a16="http://schemas.microsoft.com/office/drawing/2014/main" id="{2BACB87E-55E6-1B4A-8F70-DB671CFE3472}"/>
                </a:ext>
              </a:extLst>
            </p:cNvPr>
            <p:cNvGrpSpPr/>
            <p:nvPr/>
          </p:nvGrpSpPr>
          <p:grpSpPr>
            <a:xfrm>
              <a:off x="7218053" y="2240187"/>
              <a:ext cx="372852" cy="1307038"/>
              <a:chOff x="4736494" y="3227010"/>
              <a:chExt cx="459620" cy="1630437"/>
            </a:xfrm>
            <a:solidFill>
              <a:schemeClr val="accent5">
                <a:lumMod val="50000"/>
              </a:schemeClr>
            </a:solidFill>
          </p:grpSpPr>
          <p:sp>
            <p:nvSpPr>
              <p:cNvPr id="96" name="Rectangle 95">
                <a:extLst>
                  <a:ext uri="{FF2B5EF4-FFF2-40B4-BE49-F238E27FC236}">
                    <a16:creationId xmlns:a16="http://schemas.microsoft.com/office/drawing/2014/main" id="{8702A262-807F-4B43-8B50-1FC0D2984F84}"/>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E6334-17BA-6A45-AD7A-93864F588E6E}"/>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328EF85-1006-704A-8B48-93E34D4F125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0F1D744-965D-704D-AE54-84F30036691B}"/>
                </a:ext>
              </a:extLst>
            </p:cNvPr>
            <p:cNvGrpSpPr/>
            <p:nvPr/>
          </p:nvGrpSpPr>
          <p:grpSpPr>
            <a:xfrm>
              <a:off x="7218052" y="3679069"/>
              <a:ext cx="372852" cy="1307038"/>
              <a:chOff x="4736494" y="3227010"/>
              <a:chExt cx="459620" cy="1630437"/>
            </a:xfrm>
            <a:solidFill>
              <a:schemeClr val="accent5">
                <a:lumMod val="50000"/>
              </a:schemeClr>
            </a:solidFill>
          </p:grpSpPr>
          <p:sp>
            <p:nvSpPr>
              <p:cNvPr id="93" name="Rectangle 92">
                <a:extLst>
                  <a:ext uri="{FF2B5EF4-FFF2-40B4-BE49-F238E27FC236}">
                    <a16:creationId xmlns:a16="http://schemas.microsoft.com/office/drawing/2014/main" id="{FBEB67AC-D59D-EA4A-8262-F4B457534D7F}"/>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9251CD-DF56-5D48-B7DD-6CB77AEDC2E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38C161-EA5D-6344-BF29-E31373A25F3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770C8324-D138-9344-96BC-825DB4CAFC64}"/>
                </a:ext>
              </a:extLst>
            </p:cNvPr>
            <p:cNvGrpSpPr/>
            <p:nvPr/>
          </p:nvGrpSpPr>
          <p:grpSpPr>
            <a:xfrm>
              <a:off x="7218052" y="5117951"/>
              <a:ext cx="372852" cy="1307038"/>
              <a:chOff x="4736494" y="3227010"/>
              <a:chExt cx="459620" cy="1630437"/>
            </a:xfrm>
            <a:solidFill>
              <a:schemeClr val="accent5">
                <a:lumMod val="50000"/>
              </a:schemeClr>
            </a:solidFill>
          </p:grpSpPr>
          <p:sp>
            <p:nvSpPr>
              <p:cNvPr id="90" name="Rectangle 89">
                <a:extLst>
                  <a:ext uri="{FF2B5EF4-FFF2-40B4-BE49-F238E27FC236}">
                    <a16:creationId xmlns:a16="http://schemas.microsoft.com/office/drawing/2014/main" id="{2929D7DC-B481-F742-B9F5-4754656D300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AB3A21A-6C1C-FD4A-8AB4-9FF7B214A1C9}"/>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A5E6B14-97F1-4B41-BC73-D1D0845BD5D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FCFC306-BA64-0B49-ADB0-AE2CC1264C6C}"/>
                  </a:ext>
                </a:extLst>
              </p:cNvPr>
              <p:cNvSpPr txBox="1"/>
              <p:nvPr/>
            </p:nvSpPr>
            <p:spPr>
              <a:xfrm>
                <a:off x="7963113" y="2757194"/>
                <a:ext cx="3513625" cy="2291140"/>
              </a:xfrm>
              <a:prstGeom prst="rect">
                <a:avLst/>
              </a:prstGeom>
              <a:noFill/>
            </p:spPr>
            <p:txBody>
              <a:bodyPr wrap="square" rtlCol="0">
                <a:spAutoFit/>
              </a:bodyPr>
              <a:lstStyle/>
              <a:p>
                <a:pPr marL="514350" indent="-514350">
                  <a:buAutoNum type="arabicPeriod"/>
                </a:pPr>
                <a:r>
                  <a:rPr lang="en-US" sz="2800" dirty="0"/>
                  <a:t>Generate </a:t>
                </a:r>
                <a14:m>
                  <m:oMath xmlns:m="http://schemas.openxmlformats.org/officeDocument/2006/math">
                    <m:r>
                      <a:rPr lang="en-US" sz="2800" b="0" i="1" smtClean="0">
                        <a:latin typeface="Cambria Math" panose="02040503050406030204" pitchFamily="18" charset="0"/>
                      </a:rPr>
                      <m:t>ℓ</m:t>
                    </m:r>
                  </m:oMath>
                </a14:m>
                <a:r>
                  <a:rPr lang="en-US" sz="2800" dirty="0"/>
                  <a:t> </a:t>
                </a:r>
                <a:r>
                  <a:rPr lang="en-US" sz="2800" dirty="0" err="1"/>
                  <a:t>ZkC</a:t>
                </a:r>
                <a:r>
                  <a:rPr lang="en-US" sz="2800" dirty="0"/>
                  <a:t> Instances</a:t>
                </a:r>
              </a:p>
              <a:p>
                <a:pPr marL="514350" indent="-514350">
                  <a:buAutoNum type="arabicPeriod"/>
                </a:pPr>
                <a:r>
                  <a:rPr lang="en-US" sz="2800" dirty="0"/>
                  <a:t>Plant </a:t>
                </a:r>
                <a14:m>
                  <m:oMath xmlns:m="http://schemas.openxmlformats.org/officeDocument/2006/math">
                    <m:rad>
                      <m:radPr>
                        <m:degHide m:val="on"/>
                        <m:ctrlPr>
                          <a:rPr lang="en-US" sz="2800" i="1">
                            <a:latin typeface="Cambria Math" panose="02040503050406030204" pitchFamily="18" charset="0"/>
                          </a:rPr>
                        </m:ctrlPr>
                      </m:radPr>
                      <m:deg/>
                      <m:e>
                        <m:r>
                          <a:rPr lang="en-US" sz="2800" i="1">
                            <a:latin typeface="Cambria Math" panose="02040503050406030204" pitchFamily="18" charset="0"/>
                          </a:rPr>
                          <m:t>ℓ</m:t>
                        </m:r>
                      </m:e>
                    </m:rad>
                    <m:r>
                      <a:rPr lang="en-US" sz="2800" i="1">
                        <a:latin typeface="Cambria Math" panose="02040503050406030204" pitchFamily="18" charset="0"/>
                      </a:rPr>
                      <m:t> </m:t>
                    </m:r>
                  </m:oMath>
                </a14:m>
                <a:r>
                  <a:rPr lang="en-US" sz="2800" dirty="0"/>
                  <a:t>solutions</a:t>
                </a:r>
                <a:endParaRPr lang="en-US" sz="2800" b="0" dirty="0">
                  <a:solidFill>
                    <a:schemeClr val="accent1">
                      <a:lumMod val="75000"/>
                    </a:schemeClr>
                  </a:solidFill>
                </a:endParaRPr>
              </a:p>
              <a:p>
                <a:pPr marL="514350" indent="-514350">
                  <a:buAutoNum type="arabicPeriod"/>
                </a:pPr>
                <a:r>
                  <a:rPr lang="en-US" sz="2800" dirty="0"/>
                  <a:t>Check Alice’s list for solution</a:t>
                </a:r>
              </a:p>
            </p:txBody>
          </p:sp>
        </mc:Choice>
        <mc:Fallback xmlns="">
          <p:sp>
            <p:nvSpPr>
              <p:cNvPr id="108" name="TextBox 107">
                <a:extLst>
                  <a:ext uri="{FF2B5EF4-FFF2-40B4-BE49-F238E27FC236}">
                    <a16:creationId xmlns:a16="http://schemas.microsoft.com/office/drawing/2014/main" id="{EFCFC306-BA64-0B49-ADB0-AE2CC1264C6C}"/>
                  </a:ext>
                </a:extLst>
              </p:cNvPr>
              <p:cNvSpPr txBox="1">
                <a:spLocks noRot="1" noChangeAspect="1" noMove="1" noResize="1" noEditPoints="1" noAdjustHandles="1" noChangeArrowheads="1" noChangeShapeType="1" noTextEdit="1"/>
              </p:cNvSpPr>
              <p:nvPr/>
            </p:nvSpPr>
            <p:spPr>
              <a:xfrm>
                <a:off x="7963113" y="2757194"/>
                <a:ext cx="3513625" cy="2291140"/>
              </a:xfrm>
              <a:prstGeom prst="rect">
                <a:avLst/>
              </a:prstGeom>
              <a:blipFill>
                <a:blip r:embed="rId8"/>
                <a:stretch>
                  <a:fillRect l="-3597" t="-2747" b="-5495"/>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870D5C6B-56AC-0045-A3E3-81C5CFC5B4C3}"/>
              </a:ext>
            </a:extLst>
          </p:cNvPr>
          <p:cNvGrpSpPr/>
          <p:nvPr/>
        </p:nvGrpSpPr>
        <p:grpSpPr>
          <a:xfrm>
            <a:off x="4419236" y="1810743"/>
            <a:ext cx="192187" cy="2583639"/>
            <a:chOff x="4419236" y="1900281"/>
            <a:chExt cx="192187" cy="2583639"/>
          </a:xfrm>
        </p:grpSpPr>
        <p:sp>
          <p:nvSpPr>
            <p:cNvPr id="109" name="Oval 108">
              <a:extLst>
                <a:ext uri="{FF2B5EF4-FFF2-40B4-BE49-F238E27FC236}">
                  <a16:creationId xmlns:a16="http://schemas.microsoft.com/office/drawing/2014/main" id="{2C3719DC-D8EC-B543-AD62-59DADB225630}"/>
                </a:ext>
              </a:extLst>
            </p:cNvPr>
            <p:cNvSpPr/>
            <p:nvPr/>
          </p:nvSpPr>
          <p:spPr>
            <a:xfrm>
              <a:off x="4444506" y="19002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B7FE3E8-3307-D940-B283-84FAAB9D0123}"/>
                </a:ext>
              </a:extLst>
            </p:cNvPr>
            <p:cNvSpPr/>
            <p:nvPr/>
          </p:nvSpPr>
          <p:spPr>
            <a:xfrm>
              <a:off x="4433602" y="28459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AB3229A-644B-6F4B-9811-2F6651570697}"/>
                </a:ext>
              </a:extLst>
            </p:cNvPr>
            <p:cNvSpPr/>
            <p:nvPr/>
          </p:nvSpPr>
          <p:spPr>
            <a:xfrm>
              <a:off x="4419236" y="430517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7A305CAA-1A65-7743-9C8E-401C91C0F149}"/>
              </a:ext>
            </a:extLst>
          </p:cNvPr>
          <p:cNvGrpSpPr/>
          <p:nvPr/>
        </p:nvGrpSpPr>
        <p:grpSpPr>
          <a:xfrm>
            <a:off x="7281232" y="2232495"/>
            <a:ext cx="204184" cy="3141235"/>
            <a:chOff x="7281232" y="2322033"/>
            <a:chExt cx="204184" cy="3141235"/>
          </a:xfrm>
        </p:grpSpPr>
        <p:sp>
          <p:nvSpPr>
            <p:cNvPr id="114" name="Oval 113">
              <a:extLst>
                <a:ext uri="{FF2B5EF4-FFF2-40B4-BE49-F238E27FC236}">
                  <a16:creationId xmlns:a16="http://schemas.microsoft.com/office/drawing/2014/main" id="{ADE37631-4EB2-CD43-B7DE-B1A7B9212C30}"/>
                </a:ext>
              </a:extLst>
            </p:cNvPr>
            <p:cNvSpPr/>
            <p:nvPr/>
          </p:nvSpPr>
          <p:spPr>
            <a:xfrm>
              <a:off x="7281233" y="4275526"/>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9508F1D-99C5-7841-8F6B-41558CFC5C1D}"/>
                </a:ext>
              </a:extLst>
            </p:cNvPr>
            <p:cNvSpPr/>
            <p:nvPr/>
          </p:nvSpPr>
          <p:spPr>
            <a:xfrm>
              <a:off x="7281233" y="5223020"/>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EDF0C39-0691-9C46-B62D-04567E3AD6DC}"/>
                </a:ext>
              </a:extLst>
            </p:cNvPr>
            <p:cNvSpPr/>
            <p:nvPr/>
          </p:nvSpPr>
          <p:spPr>
            <a:xfrm>
              <a:off x="7281232" y="2322033"/>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8" name="Straight Arrow Connector 117">
            <a:extLst>
              <a:ext uri="{FF2B5EF4-FFF2-40B4-BE49-F238E27FC236}">
                <a16:creationId xmlns:a16="http://schemas.microsoft.com/office/drawing/2014/main" id="{AA7EAB53-2D51-0A4F-BBE4-1F7C7574E037}"/>
              </a:ext>
            </a:extLst>
          </p:cNvPr>
          <p:cNvCxnSpPr>
            <a:cxnSpLocks/>
          </p:cNvCxnSpPr>
          <p:nvPr/>
        </p:nvCxnSpPr>
        <p:spPr>
          <a:xfrm flipH="1">
            <a:off x="4828674" y="2382412"/>
            <a:ext cx="609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9D550D8-6D3F-D247-A18A-4AA99922E9A1}"/>
              </a:ext>
            </a:extLst>
          </p:cNvPr>
          <p:cNvCxnSpPr>
            <a:cxnSpLocks/>
          </p:cNvCxnSpPr>
          <p:nvPr/>
        </p:nvCxnSpPr>
        <p:spPr>
          <a:xfrm flipH="1">
            <a:off x="4828673" y="5269663"/>
            <a:ext cx="6096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C7341C-2387-E548-9DBF-E8DDD357BD68}"/>
              </a:ext>
            </a:extLst>
          </p:cNvPr>
          <p:cNvCxnSpPr>
            <a:cxnSpLocks/>
          </p:cNvCxnSpPr>
          <p:nvPr/>
        </p:nvCxnSpPr>
        <p:spPr>
          <a:xfrm flipH="1">
            <a:off x="4828672" y="4289458"/>
            <a:ext cx="60960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5D4B071-EDC1-B04E-8C13-57689CDE74EA}"/>
              </a:ext>
            </a:extLst>
          </p:cNvPr>
          <p:cNvGrpSpPr/>
          <p:nvPr/>
        </p:nvGrpSpPr>
        <p:grpSpPr>
          <a:xfrm>
            <a:off x="6603366" y="1905572"/>
            <a:ext cx="623959" cy="2452805"/>
            <a:chOff x="6603366" y="1905572"/>
            <a:chExt cx="623959" cy="2452805"/>
          </a:xfrm>
        </p:grpSpPr>
        <p:cxnSp>
          <p:nvCxnSpPr>
            <p:cNvPr id="128" name="Straight Arrow Connector 127">
              <a:extLst>
                <a:ext uri="{FF2B5EF4-FFF2-40B4-BE49-F238E27FC236}">
                  <a16:creationId xmlns:a16="http://schemas.microsoft.com/office/drawing/2014/main" id="{5ADBE184-1E3A-374B-87A7-3B5BE4FCCC6D}"/>
                </a:ext>
              </a:extLst>
            </p:cNvPr>
            <p:cNvCxnSpPr>
              <a:cxnSpLocks/>
            </p:cNvCxnSpPr>
            <p:nvPr/>
          </p:nvCxnSpPr>
          <p:spPr>
            <a:xfrm rot="10800000" flipH="1">
              <a:off x="6603366" y="4358377"/>
              <a:ext cx="6096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D53A70F-1CA5-DD41-814E-19F06BA2AA1D}"/>
                </a:ext>
              </a:extLst>
            </p:cNvPr>
            <p:cNvCxnSpPr>
              <a:cxnSpLocks/>
            </p:cNvCxnSpPr>
            <p:nvPr/>
          </p:nvCxnSpPr>
          <p:spPr>
            <a:xfrm rot="10800000" flipH="1">
              <a:off x="6617723" y="1905572"/>
              <a:ext cx="60960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45574C02-A2AF-9E4A-965A-A9003016541E}"/>
                </a:ext>
              </a:extLst>
            </p:cNvPr>
            <p:cNvCxnSpPr>
              <a:cxnSpLocks/>
            </p:cNvCxnSpPr>
            <p:nvPr/>
          </p:nvCxnSpPr>
          <p:spPr>
            <a:xfrm rot="10800000" flipH="1">
              <a:off x="6617723" y="2885777"/>
              <a:ext cx="60960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3" name="Picture 132">
            <a:extLst>
              <a:ext uri="{FF2B5EF4-FFF2-40B4-BE49-F238E27FC236}">
                <a16:creationId xmlns:a16="http://schemas.microsoft.com/office/drawing/2014/main" id="{B84EB1C6-7FF3-114E-A4A5-5E671A6E4E9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53" b="97353" l="2890" r="97688">
                        <a14:backgroundMark x1="34393" y1="51765" x2="77457" y2="8235"/>
                        <a14:backgroundMark x1="80636" y1="5882" x2="80636" y2="5882"/>
                        <a14:backgroundMark x1="82370" y1="5588" x2="83815" y2="5000"/>
                        <a14:backgroundMark x1="86127" y1="4412" x2="86127" y2="4412"/>
                        <a14:backgroundMark x1="92486" y1="16471" x2="92486" y2="16471"/>
                        <a14:backgroundMark x1="84971" y1="24118" x2="61272" y2="52941"/>
                        <a14:backgroundMark x1="56358" y1="60000" x2="40462" y2="96765"/>
                        <a14:backgroundMark x1="14162" y1="71471" x2="30636" y2="93824"/>
                      </a14:backgroundRemoval>
                    </a14:imgEffect>
                  </a14:imgLayer>
                </a14:imgProps>
              </a:ext>
            </a:extLst>
          </a:blip>
          <a:stretch>
            <a:fillRect/>
          </a:stretch>
        </p:blipFill>
        <p:spPr>
          <a:xfrm>
            <a:off x="3862204" y="3813398"/>
            <a:ext cx="769787" cy="756438"/>
          </a:xfrm>
          <a:prstGeom prst="rect">
            <a:avLst/>
          </a:prstGeom>
        </p:spPr>
      </p:pic>
      <p:pic>
        <p:nvPicPr>
          <p:cNvPr id="135" name="Picture 134">
            <a:extLst>
              <a:ext uri="{FF2B5EF4-FFF2-40B4-BE49-F238E27FC236}">
                <a16:creationId xmlns:a16="http://schemas.microsoft.com/office/drawing/2014/main" id="{83CB328B-B8AE-2D45-ABA5-E031643C5A3B}"/>
              </a:ext>
            </a:extLst>
          </p:cNvPr>
          <p:cNvPicPr>
            <a:picLocks noChangeAspect="1"/>
          </p:cNvPicPr>
          <p:nvPr/>
        </p:nvPicPr>
        <p:blipFill>
          <a:blip r:embed="rId9">
            <a:extLst>
              <a:ext uri="{BEBA8EAE-BF5A-486C-A8C5-ECC9F3942E4B}">
                <a14:imgProps xmlns:a14="http://schemas.microsoft.com/office/drawing/2010/main">
                  <a14:imgLayer r:embed="rId11">
                    <a14:imgEffect>
                      <a14:backgroundRemoval t="2353" b="97353" l="2890" r="97688">
                        <a14:backgroundMark x1="34393" y1="51765" x2="77457" y2="8235"/>
                        <a14:backgroundMark x1="80636" y1="5882" x2="80636" y2="5882"/>
                        <a14:backgroundMark x1="82370" y1="5588" x2="83815" y2="5000"/>
                        <a14:backgroundMark x1="86127" y1="4412" x2="86127" y2="4412"/>
                        <a14:backgroundMark x1="92486" y1="16471" x2="92486" y2="16471"/>
                        <a14:backgroundMark x1="84971" y1="24118" x2="61272" y2="52941"/>
                        <a14:backgroundMark x1="56358" y1="60000" x2="40462" y2="96765"/>
                        <a14:backgroundMark x1="14162" y1="71471" x2="30636" y2="93824"/>
                      </a14:backgroundRemoval>
                    </a14:imgEffect>
                  </a14:imgLayer>
                </a14:imgProps>
              </a:ext>
            </a:extLst>
          </a:blip>
          <a:stretch>
            <a:fillRect/>
          </a:stretch>
        </p:blipFill>
        <p:spPr>
          <a:xfrm>
            <a:off x="7372885" y="3787919"/>
            <a:ext cx="769787" cy="756438"/>
          </a:xfrm>
          <a:prstGeom prst="rect">
            <a:avLst/>
          </a:prstGeom>
        </p:spPr>
      </p:pic>
    </p:spTree>
    <p:extLst>
      <p:ext uri="{BB962C8B-B14F-4D97-AF65-F5344CB8AC3E}">
        <p14:creationId xmlns:p14="http://schemas.microsoft.com/office/powerpoint/2010/main" val="289105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a:xfrm>
            <a:off x="838200" y="147251"/>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Merkle Puzzles, but different</a:t>
            </a:r>
            <a:endParaRPr lang="en-US" dirty="0"/>
          </a:p>
        </p:txBody>
      </p:sp>
      <p:sp>
        <p:nvSpPr>
          <p:cNvPr id="62" name="Rounded Rectangle 61">
            <a:extLst>
              <a:ext uri="{FF2B5EF4-FFF2-40B4-BE49-F238E27FC236}">
                <a16:creationId xmlns:a16="http://schemas.microsoft.com/office/drawing/2014/main" id="{6505862F-444C-0746-A0EA-789FDF7312F8}"/>
              </a:ext>
            </a:extLst>
          </p:cNvPr>
          <p:cNvSpPr/>
          <p:nvPr/>
        </p:nvSpPr>
        <p:spPr>
          <a:xfrm>
            <a:off x="317135" y="1472814"/>
            <a:ext cx="11552966" cy="50103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63" name="Picture 62">
            <a:extLst>
              <a:ext uri="{FF2B5EF4-FFF2-40B4-BE49-F238E27FC236}">
                <a16:creationId xmlns:a16="http://schemas.microsoft.com/office/drawing/2014/main" id="{B614E89C-1C9E-6D4F-9F5D-14719D3C7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845853" y="1532726"/>
            <a:ext cx="1621957" cy="1327042"/>
          </a:xfrm>
          <a:prstGeom prst="rect">
            <a:avLst/>
          </a:prstGeom>
        </p:spPr>
      </p:pic>
      <p:pic>
        <p:nvPicPr>
          <p:cNvPr id="64" name="Picture 63">
            <a:extLst>
              <a:ext uri="{FF2B5EF4-FFF2-40B4-BE49-F238E27FC236}">
                <a16:creationId xmlns:a16="http://schemas.microsoft.com/office/drawing/2014/main" id="{A24CEFAA-747F-A24E-BFCF-F3E3681B1A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8426556" y="1548810"/>
            <a:ext cx="1650975" cy="1260725"/>
          </a:xfrm>
          <a:prstGeom prst="rect">
            <a:avLst/>
          </a:prstGeom>
        </p:spPr>
      </p:pic>
      <p:grpSp>
        <p:nvGrpSpPr>
          <p:cNvPr id="3" name="Group 2">
            <a:extLst>
              <a:ext uri="{FF2B5EF4-FFF2-40B4-BE49-F238E27FC236}">
                <a16:creationId xmlns:a16="http://schemas.microsoft.com/office/drawing/2014/main" id="{78FB0743-49E8-794E-987C-3037F141E88D}"/>
              </a:ext>
            </a:extLst>
          </p:cNvPr>
          <p:cNvGrpSpPr/>
          <p:nvPr/>
        </p:nvGrpSpPr>
        <p:grpSpPr>
          <a:xfrm>
            <a:off x="4316270" y="1728894"/>
            <a:ext cx="372853" cy="4184802"/>
            <a:chOff x="6445722" y="2240187"/>
            <a:chExt cx="372853" cy="4184802"/>
          </a:xfrm>
        </p:grpSpPr>
        <p:grpSp>
          <p:nvGrpSpPr>
            <p:cNvPr id="82" name="Group 81">
              <a:extLst>
                <a:ext uri="{FF2B5EF4-FFF2-40B4-BE49-F238E27FC236}">
                  <a16:creationId xmlns:a16="http://schemas.microsoft.com/office/drawing/2014/main" id="{D9071AB2-D9AE-5847-A689-4C5FC14A6607}"/>
                </a:ext>
              </a:extLst>
            </p:cNvPr>
            <p:cNvGrpSpPr/>
            <p:nvPr/>
          </p:nvGrpSpPr>
          <p:grpSpPr>
            <a:xfrm>
              <a:off x="6445723" y="2240187"/>
              <a:ext cx="372852" cy="1307038"/>
              <a:chOff x="4736494" y="3227010"/>
              <a:chExt cx="459620" cy="1630437"/>
            </a:xfrm>
            <a:solidFill>
              <a:schemeClr val="accent2">
                <a:lumMod val="50000"/>
              </a:schemeClr>
            </a:solidFill>
          </p:grpSpPr>
          <p:sp>
            <p:nvSpPr>
              <p:cNvPr id="105" name="Rectangle 104">
                <a:extLst>
                  <a:ext uri="{FF2B5EF4-FFF2-40B4-BE49-F238E27FC236}">
                    <a16:creationId xmlns:a16="http://schemas.microsoft.com/office/drawing/2014/main" id="{57628E68-0C92-964D-B8C3-35EC0919AE0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B8F580E-A0D0-F541-A97E-97A8A9D1803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5B11110-74E3-2048-9A04-748A8727594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DF728DC-47E1-2C42-A743-08C7AA27B8C8}"/>
                </a:ext>
              </a:extLst>
            </p:cNvPr>
            <p:cNvGrpSpPr/>
            <p:nvPr/>
          </p:nvGrpSpPr>
          <p:grpSpPr>
            <a:xfrm>
              <a:off x="6445722" y="3679069"/>
              <a:ext cx="372852" cy="1307038"/>
              <a:chOff x="4736494" y="3227010"/>
              <a:chExt cx="459620" cy="1630437"/>
            </a:xfrm>
            <a:solidFill>
              <a:schemeClr val="accent2">
                <a:lumMod val="50000"/>
              </a:schemeClr>
            </a:solidFill>
          </p:grpSpPr>
          <p:sp>
            <p:nvSpPr>
              <p:cNvPr id="102" name="Rectangle 101">
                <a:extLst>
                  <a:ext uri="{FF2B5EF4-FFF2-40B4-BE49-F238E27FC236}">
                    <a16:creationId xmlns:a16="http://schemas.microsoft.com/office/drawing/2014/main" id="{46DF3EF3-D04A-6741-AC45-B8D4DC1FC478}"/>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827422B-1652-E742-9AB7-EFB0EAF8698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82B418-FD97-254E-92AD-C3116A4D26B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38BB05BA-9067-9748-83A8-DC0C883D633E}"/>
                </a:ext>
              </a:extLst>
            </p:cNvPr>
            <p:cNvGrpSpPr/>
            <p:nvPr/>
          </p:nvGrpSpPr>
          <p:grpSpPr>
            <a:xfrm>
              <a:off x="6445722" y="5117951"/>
              <a:ext cx="372852" cy="1307038"/>
              <a:chOff x="4736494" y="3227010"/>
              <a:chExt cx="459620" cy="1630437"/>
            </a:xfrm>
            <a:solidFill>
              <a:schemeClr val="accent2">
                <a:lumMod val="50000"/>
              </a:schemeClr>
            </a:solidFill>
          </p:grpSpPr>
          <p:sp>
            <p:nvSpPr>
              <p:cNvPr id="99" name="Rectangle 98">
                <a:extLst>
                  <a:ext uri="{FF2B5EF4-FFF2-40B4-BE49-F238E27FC236}">
                    <a16:creationId xmlns:a16="http://schemas.microsoft.com/office/drawing/2014/main" id="{98720AB7-D929-FA48-8A8D-78CD6152C613}"/>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65EE870-15A6-4C43-BFD4-28B9ABAC7C9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EFDDA37-68BD-6B4B-8320-4C0711A67CC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5D305429-0EDC-AA44-B3E8-BFDE9A6A4D36}"/>
              </a:ext>
            </a:extLst>
          </p:cNvPr>
          <p:cNvGrpSpPr/>
          <p:nvPr/>
        </p:nvGrpSpPr>
        <p:grpSpPr>
          <a:xfrm>
            <a:off x="7196900" y="1728894"/>
            <a:ext cx="372853" cy="4184802"/>
            <a:chOff x="7218052" y="2240187"/>
            <a:chExt cx="372853" cy="4184802"/>
          </a:xfrm>
        </p:grpSpPr>
        <p:grpSp>
          <p:nvGrpSpPr>
            <p:cNvPr id="86" name="Group 85">
              <a:extLst>
                <a:ext uri="{FF2B5EF4-FFF2-40B4-BE49-F238E27FC236}">
                  <a16:creationId xmlns:a16="http://schemas.microsoft.com/office/drawing/2014/main" id="{2BACB87E-55E6-1B4A-8F70-DB671CFE3472}"/>
                </a:ext>
              </a:extLst>
            </p:cNvPr>
            <p:cNvGrpSpPr/>
            <p:nvPr/>
          </p:nvGrpSpPr>
          <p:grpSpPr>
            <a:xfrm>
              <a:off x="7218053" y="2240187"/>
              <a:ext cx="372852" cy="1307038"/>
              <a:chOff x="4736494" y="3227010"/>
              <a:chExt cx="459620" cy="1630437"/>
            </a:xfrm>
            <a:solidFill>
              <a:schemeClr val="accent5">
                <a:lumMod val="50000"/>
              </a:schemeClr>
            </a:solidFill>
          </p:grpSpPr>
          <p:sp>
            <p:nvSpPr>
              <p:cNvPr id="96" name="Rectangle 95">
                <a:extLst>
                  <a:ext uri="{FF2B5EF4-FFF2-40B4-BE49-F238E27FC236}">
                    <a16:creationId xmlns:a16="http://schemas.microsoft.com/office/drawing/2014/main" id="{8702A262-807F-4B43-8B50-1FC0D2984F84}"/>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E6334-17BA-6A45-AD7A-93864F588E6E}"/>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328EF85-1006-704A-8B48-93E34D4F125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0F1D744-965D-704D-AE54-84F30036691B}"/>
                </a:ext>
              </a:extLst>
            </p:cNvPr>
            <p:cNvGrpSpPr/>
            <p:nvPr/>
          </p:nvGrpSpPr>
          <p:grpSpPr>
            <a:xfrm>
              <a:off x="7218052" y="3679069"/>
              <a:ext cx="372852" cy="1307038"/>
              <a:chOff x="4736494" y="3227010"/>
              <a:chExt cx="459620" cy="1630437"/>
            </a:xfrm>
            <a:solidFill>
              <a:schemeClr val="accent5">
                <a:lumMod val="50000"/>
              </a:schemeClr>
            </a:solidFill>
          </p:grpSpPr>
          <p:sp>
            <p:nvSpPr>
              <p:cNvPr id="93" name="Rectangle 92">
                <a:extLst>
                  <a:ext uri="{FF2B5EF4-FFF2-40B4-BE49-F238E27FC236}">
                    <a16:creationId xmlns:a16="http://schemas.microsoft.com/office/drawing/2014/main" id="{FBEB67AC-D59D-EA4A-8262-F4B457534D7F}"/>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9251CD-DF56-5D48-B7DD-6CB77AEDC2E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38C161-EA5D-6344-BF29-E31373A25F3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770C8324-D138-9344-96BC-825DB4CAFC64}"/>
                </a:ext>
              </a:extLst>
            </p:cNvPr>
            <p:cNvGrpSpPr/>
            <p:nvPr/>
          </p:nvGrpSpPr>
          <p:grpSpPr>
            <a:xfrm>
              <a:off x="7218052" y="5117951"/>
              <a:ext cx="372852" cy="1307038"/>
              <a:chOff x="4736494" y="3227010"/>
              <a:chExt cx="459620" cy="1630437"/>
            </a:xfrm>
            <a:solidFill>
              <a:schemeClr val="accent5">
                <a:lumMod val="50000"/>
              </a:schemeClr>
            </a:solidFill>
          </p:grpSpPr>
          <p:sp>
            <p:nvSpPr>
              <p:cNvPr id="90" name="Rectangle 89">
                <a:extLst>
                  <a:ext uri="{FF2B5EF4-FFF2-40B4-BE49-F238E27FC236}">
                    <a16:creationId xmlns:a16="http://schemas.microsoft.com/office/drawing/2014/main" id="{2929D7DC-B481-F742-B9F5-4754656D300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AB3A21A-6C1C-FD4A-8AB4-9FF7B214A1C9}"/>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A5E6B14-97F1-4B41-BC73-D1D0845BD5D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FCFC306-BA64-0B49-ADB0-AE2CC1264C6C}"/>
                  </a:ext>
                </a:extLst>
              </p:cNvPr>
              <p:cNvSpPr txBox="1"/>
              <p:nvPr/>
            </p:nvSpPr>
            <p:spPr>
              <a:xfrm>
                <a:off x="7963113" y="2757194"/>
                <a:ext cx="3513625" cy="3152914"/>
              </a:xfrm>
              <a:prstGeom prst="rect">
                <a:avLst/>
              </a:prstGeom>
              <a:noFill/>
            </p:spPr>
            <p:txBody>
              <a:bodyPr wrap="square" rtlCol="0">
                <a:spAutoFit/>
              </a:bodyPr>
              <a:lstStyle/>
              <a:p>
                <a:pPr marL="514350" indent="-514350">
                  <a:buAutoNum type="arabicPeriod"/>
                </a:pPr>
                <a:r>
                  <a:rPr lang="en-US" sz="2800" dirty="0"/>
                  <a:t>Generate </a:t>
                </a:r>
                <a14:m>
                  <m:oMath xmlns:m="http://schemas.openxmlformats.org/officeDocument/2006/math">
                    <m:r>
                      <a:rPr lang="en-US" sz="2800" b="0" i="1" smtClean="0">
                        <a:latin typeface="Cambria Math" panose="02040503050406030204" pitchFamily="18" charset="0"/>
                      </a:rPr>
                      <m:t>ℓ</m:t>
                    </m:r>
                  </m:oMath>
                </a14:m>
                <a:r>
                  <a:rPr lang="en-US" sz="2800" dirty="0"/>
                  <a:t> </a:t>
                </a:r>
                <a:r>
                  <a:rPr lang="en-US" sz="2800" dirty="0" err="1"/>
                  <a:t>ZkC</a:t>
                </a:r>
                <a:r>
                  <a:rPr lang="en-US" sz="2800" dirty="0"/>
                  <a:t> Instances</a:t>
                </a:r>
              </a:p>
              <a:p>
                <a:pPr marL="514350" indent="-514350">
                  <a:buAutoNum type="arabicPeriod"/>
                </a:pPr>
                <a:r>
                  <a:rPr lang="en-US" sz="2800" dirty="0"/>
                  <a:t>Plant </a:t>
                </a:r>
                <a14:m>
                  <m:oMath xmlns:m="http://schemas.openxmlformats.org/officeDocument/2006/math">
                    <m:rad>
                      <m:radPr>
                        <m:degHide m:val="on"/>
                        <m:ctrlPr>
                          <a:rPr lang="en-US" sz="2800" i="1">
                            <a:latin typeface="Cambria Math" panose="02040503050406030204" pitchFamily="18" charset="0"/>
                          </a:rPr>
                        </m:ctrlPr>
                      </m:radPr>
                      <m:deg/>
                      <m:e>
                        <m:r>
                          <a:rPr lang="en-US" sz="2800" i="1">
                            <a:latin typeface="Cambria Math" panose="02040503050406030204" pitchFamily="18" charset="0"/>
                          </a:rPr>
                          <m:t>ℓ</m:t>
                        </m:r>
                      </m:e>
                    </m:rad>
                    <m:r>
                      <a:rPr lang="en-US" sz="2800" i="1">
                        <a:latin typeface="Cambria Math" panose="02040503050406030204" pitchFamily="18" charset="0"/>
                      </a:rPr>
                      <m:t> </m:t>
                    </m:r>
                  </m:oMath>
                </a14:m>
                <a:r>
                  <a:rPr lang="en-US" sz="2800" dirty="0"/>
                  <a:t>solutions</a:t>
                </a:r>
                <a:endParaRPr lang="en-US" sz="2800" b="0" dirty="0">
                  <a:solidFill>
                    <a:schemeClr val="accent1">
                      <a:lumMod val="75000"/>
                    </a:schemeClr>
                  </a:solidFill>
                </a:endParaRPr>
              </a:p>
              <a:p>
                <a:pPr marL="514350" indent="-514350">
                  <a:buAutoNum type="arabicPeriod"/>
                </a:pPr>
                <a:r>
                  <a:rPr lang="en-US" sz="2800" dirty="0"/>
                  <a:t>Check Alice’s list for solution</a:t>
                </a:r>
              </a:p>
              <a:p>
                <a:pPr marL="514350" indent="-514350">
                  <a:buAutoNum type="arabicPeriod"/>
                </a:pPr>
                <a:endParaRPr lang="en-US" sz="2800" dirty="0"/>
              </a:p>
              <a:p>
                <a:r>
                  <a:rPr lang="en-US" sz="2800" dirty="0"/>
                  <a:t>5.  </a:t>
                </a:r>
                <a14:m>
                  <m:oMath xmlns:m="http://schemas.openxmlformats.org/officeDocument/2006/math">
                    <m:r>
                      <a:rPr lang="en-US" sz="2800" i="1">
                        <a:latin typeface="Cambria Math" panose="02040503050406030204" pitchFamily="18" charset="0"/>
                      </a:rPr>
                      <m:t>𝑏</m:t>
                    </m:r>
                    <m:r>
                      <a:rPr lang="en-US" sz="2800" b="0" i="0"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𝑣</m:t>
                        </m:r>
                      </m:e>
                    </m:d>
                  </m:oMath>
                </a14:m>
                <a:endParaRPr lang="en-US" sz="2800" dirty="0"/>
              </a:p>
            </p:txBody>
          </p:sp>
        </mc:Choice>
        <mc:Fallback xmlns="">
          <p:sp>
            <p:nvSpPr>
              <p:cNvPr id="108" name="TextBox 107">
                <a:extLst>
                  <a:ext uri="{FF2B5EF4-FFF2-40B4-BE49-F238E27FC236}">
                    <a16:creationId xmlns:a16="http://schemas.microsoft.com/office/drawing/2014/main" id="{EFCFC306-BA64-0B49-ADB0-AE2CC1264C6C}"/>
                  </a:ext>
                </a:extLst>
              </p:cNvPr>
              <p:cNvSpPr txBox="1">
                <a:spLocks noRot="1" noChangeAspect="1" noMove="1" noResize="1" noEditPoints="1" noAdjustHandles="1" noChangeArrowheads="1" noChangeShapeType="1" noTextEdit="1"/>
              </p:cNvSpPr>
              <p:nvPr/>
            </p:nvSpPr>
            <p:spPr>
              <a:xfrm>
                <a:off x="7963113" y="2757194"/>
                <a:ext cx="3513625" cy="3152914"/>
              </a:xfrm>
              <a:prstGeom prst="rect">
                <a:avLst/>
              </a:prstGeom>
              <a:blipFill>
                <a:blip r:embed="rId8"/>
                <a:stretch>
                  <a:fillRect l="-3597" t="-2008" b="-441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870D5C6B-56AC-0045-A3E3-81C5CFC5B4C3}"/>
              </a:ext>
            </a:extLst>
          </p:cNvPr>
          <p:cNvGrpSpPr/>
          <p:nvPr/>
        </p:nvGrpSpPr>
        <p:grpSpPr>
          <a:xfrm>
            <a:off x="4419236" y="1810743"/>
            <a:ext cx="192187" cy="2583639"/>
            <a:chOff x="4419236" y="1900281"/>
            <a:chExt cx="192187" cy="2583639"/>
          </a:xfrm>
        </p:grpSpPr>
        <p:sp>
          <p:nvSpPr>
            <p:cNvPr id="109" name="Oval 108">
              <a:extLst>
                <a:ext uri="{FF2B5EF4-FFF2-40B4-BE49-F238E27FC236}">
                  <a16:creationId xmlns:a16="http://schemas.microsoft.com/office/drawing/2014/main" id="{2C3719DC-D8EC-B543-AD62-59DADB225630}"/>
                </a:ext>
              </a:extLst>
            </p:cNvPr>
            <p:cNvSpPr/>
            <p:nvPr/>
          </p:nvSpPr>
          <p:spPr>
            <a:xfrm>
              <a:off x="4444506" y="19002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B7FE3E8-3307-D940-B283-84FAAB9D0123}"/>
                </a:ext>
              </a:extLst>
            </p:cNvPr>
            <p:cNvSpPr/>
            <p:nvPr/>
          </p:nvSpPr>
          <p:spPr>
            <a:xfrm>
              <a:off x="4433602" y="28459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AB3229A-644B-6F4B-9811-2F6651570697}"/>
                </a:ext>
              </a:extLst>
            </p:cNvPr>
            <p:cNvSpPr/>
            <p:nvPr/>
          </p:nvSpPr>
          <p:spPr>
            <a:xfrm>
              <a:off x="4419236" y="430517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7A305CAA-1A65-7743-9C8E-401C91C0F149}"/>
              </a:ext>
            </a:extLst>
          </p:cNvPr>
          <p:cNvGrpSpPr/>
          <p:nvPr/>
        </p:nvGrpSpPr>
        <p:grpSpPr>
          <a:xfrm>
            <a:off x="7281232" y="2232495"/>
            <a:ext cx="204184" cy="3141235"/>
            <a:chOff x="7281232" y="2322033"/>
            <a:chExt cx="204184" cy="3141235"/>
          </a:xfrm>
        </p:grpSpPr>
        <p:sp>
          <p:nvSpPr>
            <p:cNvPr id="114" name="Oval 113">
              <a:extLst>
                <a:ext uri="{FF2B5EF4-FFF2-40B4-BE49-F238E27FC236}">
                  <a16:creationId xmlns:a16="http://schemas.microsoft.com/office/drawing/2014/main" id="{ADE37631-4EB2-CD43-B7DE-B1A7B9212C30}"/>
                </a:ext>
              </a:extLst>
            </p:cNvPr>
            <p:cNvSpPr/>
            <p:nvPr/>
          </p:nvSpPr>
          <p:spPr>
            <a:xfrm>
              <a:off x="7281233" y="4275526"/>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9508F1D-99C5-7841-8F6B-41558CFC5C1D}"/>
                </a:ext>
              </a:extLst>
            </p:cNvPr>
            <p:cNvSpPr/>
            <p:nvPr/>
          </p:nvSpPr>
          <p:spPr>
            <a:xfrm>
              <a:off x="7281233" y="5223020"/>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EDF0C39-0691-9C46-B62D-04567E3AD6DC}"/>
                </a:ext>
              </a:extLst>
            </p:cNvPr>
            <p:cNvSpPr/>
            <p:nvPr/>
          </p:nvSpPr>
          <p:spPr>
            <a:xfrm>
              <a:off x="7281232" y="2322033"/>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8" name="Straight Arrow Connector 117">
            <a:extLst>
              <a:ext uri="{FF2B5EF4-FFF2-40B4-BE49-F238E27FC236}">
                <a16:creationId xmlns:a16="http://schemas.microsoft.com/office/drawing/2014/main" id="{AA7EAB53-2D51-0A4F-BBE4-1F7C7574E037}"/>
              </a:ext>
            </a:extLst>
          </p:cNvPr>
          <p:cNvCxnSpPr>
            <a:cxnSpLocks/>
          </p:cNvCxnSpPr>
          <p:nvPr/>
        </p:nvCxnSpPr>
        <p:spPr>
          <a:xfrm flipH="1">
            <a:off x="4828674" y="2382412"/>
            <a:ext cx="609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9D550D8-6D3F-D247-A18A-4AA99922E9A1}"/>
              </a:ext>
            </a:extLst>
          </p:cNvPr>
          <p:cNvCxnSpPr>
            <a:cxnSpLocks/>
          </p:cNvCxnSpPr>
          <p:nvPr/>
        </p:nvCxnSpPr>
        <p:spPr>
          <a:xfrm flipH="1">
            <a:off x="4828673" y="5269663"/>
            <a:ext cx="60960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BC7341C-2387-E548-9DBF-E8DDD357BD68}"/>
              </a:ext>
            </a:extLst>
          </p:cNvPr>
          <p:cNvCxnSpPr>
            <a:cxnSpLocks/>
          </p:cNvCxnSpPr>
          <p:nvPr/>
        </p:nvCxnSpPr>
        <p:spPr>
          <a:xfrm flipH="1">
            <a:off x="4828672" y="4289458"/>
            <a:ext cx="60960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ADBE184-1E3A-374B-87A7-3B5BE4FCCC6D}"/>
              </a:ext>
            </a:extLst>
          </p:cNvPr>
          <p:cNvCxnSpPr>
            <a:cxnSpLocks/>
          </p:cNvCxnSpPr>
          <p:nvPr/>
        </p:nvCxnSpPr>
        <p:spPr>
          <a:xfrm rot="10800000" flipH="1">
            <a:off x="6603366" y="4358377"/>
            <a:ext cx="60960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D53A70F-1CA5-DD41-814E-19F06BA2AA1D}"/>
              </a:ext>
            </a:extLst>
          </p:cNvPr>
          <p:cNvCxnSpPr>
            <a:cxnSpLocks/>
          </p:cNvCxnSpPr>
          <p:nvPr/>
        </p:nvCxnSpPr>
        <p:spPr>
          <a:xfrm rot="10800000" flipH="1">
            <a:off x="6617723" y="1905572"/>
            <a:ext cx="609601"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45574C02-A2AF-9E4A-965A-A9003016541E}"/>
              </a:ext>
            </a:extLst>
          </p:cNvPr>
          <p:cNvCxnSpPr>
            <a:cxnSpLocks/>
          </p:cNvCxnSpPr>
          <p:nvPr/>
        </p:nvCxnSpPr>
        <p:spPr>
          <a:xfrm rot="10800000" flipH="1">
            <a:off x="6617723" y="2885777"/>
            <a:ext cx="60960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07D67772-79C8-1A42-9D71-86067D41439E}"/>
                  </a:ext>
                </a:extLst>
              </p:cNvPr>
              <p:cNvSpPr txBox="1"/>
              <p:nvPr/>
            </p:nvSpPr>
            <p:spPr>
              <a:xfrm>
                <a:off x="893898" y="4851546"/>
                <a:ext cx="3513625" cy="563872"/>
              </a:xfrm>
              <a:prstGeom prst="rect">
                <a:avLst/>
              </a:prstGeom>
              <a:noFill/>
            </p:spPr>
            <p:txBody>
              <a:bodyPr wrap="square" rtlCol="0">
                <a:spAutoFit/>
              </a:bodyPr>
              <a:lstStyle/>
              <a:p>
                <a:r>
                  <a:rPr lang="en-US" sz="2800" b="0" dirty="0"/>
                  <a:t>4.  Publish </a:t>
                </a:r>
                <a14:m>
                  <m:oMath xmlns:m="http://schemas.openxmlformats.org/officeDocument/2006/math">
                    <m:r>
                      <a:rPr lang="en-US" sz="2800" b="0" i="1" dirty="0" smtClean="0">
                        <a:latin typeface="Cambria Math" panose="02040503050406030204" pitchFamily="18" charset="0"/>
                      </a:rPr>
                      <m:t>𝑣</m:t>
                    </m:r>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𝑈</m:t>
                        </m:r>
                      </m:e>
                      <m:sub>
                        <m:func>
                          <m:funcPr>
                            <m:ctrlPr>
                              <a:rPr lang="en-US" sz="2800" b="0" i="1" dirty="0" smtClean="0">
                                <a:latin typeface="Cambria Math" panose="02040503050406030204" pitchFamily="18" charset="0"/>
                              </a:rPr>
                            </m:ctrlPr>
                          </m:funcPr>
                          <m:fName>
                            <m:r>
                              <m:rPr>
                                <m:sty m:val="p"/>
                              </m:rPr>
                              <a:rPr lang="en-US" sz="2800" b="0" i="0" dirty="0" smtClean="0">
                                <a:latin typeface="Cambria Math" panose="02040503050406030204" pitchFamily="18" charset="0"/>
                              </a:rPr>
                              <m:t>log</m:t>
                            </m:r>
                          </m:fName>
                          <m:e>
                            <m:r>
                              <a:rPr lang="en-US" sz="2800" b="0" i="1" dirty="0" smtClean="0">
                                <a:latin typeface="Cambria Math" panose="02040503050406030204" pitchFamily="18" charset="0"/>
                              </a:rPr>
                              <m:t>(ℓ)</m:t>
                            </m:r>
                          </m:e>
                        </m:func>
                      </m:sub>
                    </m:sSub>
                  </m:oMath>
                </a14:m>
                <a:endParaRPr lang="en-US" sz="2800" b="0" dirty="0"/>
              </a:p>
            </p:txBody>
          </p:sp>
        </mc:Choice>
        <mc:Fallback xmlns="">
          <p:sp>
            <p:nvSpPr>
              <p:cNvPr id="136" name="TextBox 135">
                <a:extLst>
                  <a:ext uri="{FF2B5EF4-FFF2-40B4-BE49-F238E27FC236}">
                    <a16:creationId xmlns:a16="http://schemas.microsoft.com/office/drawing/2014/main" id="{07D67772-79C8-1A42-9D71-86067D41439E}"/>
                  </a:ext>
                </a:extLst>
              </p:cNvPr>
              <p:cNvSpPr txBox="1">
                <a:spLocks noRot="1" noChangeAspect="1" noMove="1" noResize="1" noEditPoints="1" noAdjustHandles="1" noChangeArrowheads="1" noChangeShapeType="1" noTextEdit="1"/>
              </p:cNvSpPr>
              <p:nvPr/>
            </p:nvSpPr>
            <p:spPr>
              <a:xfrm>
                <a:off x="893898" y="4851546"/>
                <a:ext cx="3513625" cy="563872"/>
              </a:xfrm>
              <a:prstGeom prst="rect">
                <a:avLst/>
              </a:prstGeom>
              <a:blipFill>
                <a:blip r:embed="rId9"/>
                <a:stretch>
                  <a:fillRect l="-3237" t="-888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6DC9619-D8B6-0442-95EF-BF93FF22A3FD}"/>
                  </a:ext>
                </a:extLst>
              </p:cNvPr>
              <p:cNvSpPr txBox="1"/>
              <p:nvPr/>
            </p:nvSpPr>
            <p:spPr>
              <a:xfrm>
                <a:off x="5500749" y="5207693"/>
                <a:ext cx="1291781"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𝑣</m:t>
                      </m:r>
                    </m:oMath>
                  </m:oMathPara>
                </a14:m>
                <a:endParaRPr lang="en-US" sz="2800" b="0" dirty="0"/>
              </a:p>
            </p:txBody>
          </p:sp>
        </mc:Choice>
        <mc:Fallback xmlns="">
          <p:sp>
            <p:nvSpPr>
              <p:cNvPr id="137" name="TextBox 136">
                <a:extLst>
                  <a:ext uri="{FF2B5EF4-FFF2-40B4-BE49-F238E27FC236}">
                    <a16:creationId xmlns:a16="http://schemas.microsoft.com/office/drawing/2014/main" id="{D6DC9619-D8B6-0442-95EF-BF93FF22A3FD}"/>
                  </a:ext>
                </a:extLst>
              </p:cNvPr>
              <p:cNvSpPr txBox="1">
                <a:spLocks noRot="1" noChangeAspect="1" noMove="1" noResize="1" noEditPoints="1" noAdjustHandles="1" noChangeArrowheads="1" noChangeShapeType="1" noTextEdit="1"/>
              </p:cNvSpPr>
              <p:nvPr/>
            </p:nvSpPr>
            <p:spPr>
              <a:xfrm>
                <a:off x="5500749" y="5207693"/>
                <a:ext cx="1291781" cy="523220"/>
              </a:xfrm>
              <a:prstGeom prst="rect">
                <a:avLst/>
              </a:prstGeom>
              <a:blipFill>
                <a:blip r:embed="rId10"/>
                <a:stretch>
                  <a:fillRect/>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5CF35842-88AD-C548-8A69-B66DA8137788}"/>
              </a:ext>
            </a:extLst>
          </p:cNvPr>
          <p:cNvSpPr/>
          <p:nvPr/>
        </p:nvSpPr>
        <p:spPr>
          <a:xfrm>
            <a:off x="4166095" y="4048725"/>
            <a:ext cx="3600337" cy="494959"/>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EFA38C8-C039-3844-8D4C-59CA8305AFF9}"/>
                  </a:ext>
                </a:extLst>
              </p:cNvPr>
              <p:cNvSpPr txBox="1"/>
              <p:nvPr/>
            </p:nvSpPr>
            <p:spPr>
              <a:xfrm>
                <a:off x="2761285" y="3994417"/>
                <a:ext cx="147989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800" smtClean="0">
                          <a:latin typeface="Cambria Math" panose="02040503050406030204" pitchFamily="18" charset="0"/>
                        </a:rPr>
                        <m:t>index</m:t>
                      </m:r>
                      <m:r>
                        <a:rPr lang="en-US" sz="2800" b="0" i="1" smtClean="0">
                          <a:latin typeface="Cambria Math" panose="02040503050406030204" pitchFamily="18" charset="0"/>
                        </a:rPr>
                        <m:t> </m:t>
                      </m:r>
                      <m:r>
                        <a:rPr lang="en-US" sz="2800" b="0" i="1" smtClean="0">
                          <a:latin typeface="Cambria Math" panose="02040503050406030204" pitchFamily="18" charset="0"/>
                        </a:rPr>
                        <m:t>𝑖</m:t>
                      </m:r>
                    </m:oMath>
                  </m:oMathPara>
                </a14:m>
                <a:endParaRPr lang="en-US" sz="2800" b="0" dirty="0"/>
              </a:p>
            </p:txBody>
          </p:sp>
        </mc:Choice>
        <mc:Fallback xmlns="">
          <p:sp>
            <p:nvSpPr>
              <p:cNvPr id="52" name="TextBox 51">
                <a:extLst>
                  <a:ext uri="{FF2B5EF4-FFF2-40B4-BE49-F238E27FC236}">
                    <a16:creationId xmlns:a16="http://schemas.microsoft.com/office/drawing/2014/main" id="{7EFA38C8-C039-3844-8D4C-59CA8305AFF9}"/>
                  </a:ext>
                </a:extLst>
              </p:cNvPr>
              <p:cNvSpPr txBox="1">
                <a:spLocks noRot="1" noChangeAspect="1" noMove="1" noResize="1" noEditPoints="1" noAdjustHandles="1" noChangeArrowheads="1" noChangeShapeType="1" noTextEdit="1"/>
              </p:cNvSpPr>
              <p:nvPr/>
            </p:nvSpPr>
            <p:spPr>
              <a:xfrm>
                <a:off x="2761285" y="3994417"/>
                <a:ext cx="1479897" cy="523220"/>
              </a:xfrm>
              <a:prstGeom prst="rect">
                <a:avLst/>
              </a:prstGeom>
              <a:blipFill>
                <a:blip r:embed="rId11"/>
                <a:stretch>
                  <a:fillRect b="-19048"/>
                </a:stretch>
              </a:blipFill>
            </p:spPr>
            <p:txBody>
              <a:bodyPr/>
              <a:lstStyle/>
              <a:p>
                <a:r>
                  <a:rPr lang="en-US">
                    <a:noFill/>
                  </a:rPr>
                  <a:t> </a:t>
                </a:r>
              </a:p>
            </p:txBody>
          </p:sp>
        </mc:Fallback>
      </mc:AlternateContent>
    </p:spTree>
    <p:extLst>
      <p:ext uri="{BB962C8B-B14F-4D97-AF65-F5344CB8AC3E}">
        <p14:creationId xmlns:p14="http://schemas.microsoft.com/office/powerpoint/2010/main" val="29885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a:xfrm>
            <a:off x="838200" y="147251"/>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Merkle Puzzles, but different</a:t>
            </a:r>
            <a:endParaRPr lang="en-US" dirty="0"/>
          </a:p>
        </p:txBody>
      </p:sp>
      <p:sp>
        <p:nvSpPr>
          <p:cNvPr id="62" name="Rounded Rectangle 61">
            <a:extLst>
              <a:ext uri="{FF2B5EF4-FFF2-40B4-BE49-F238E27FC236}">
                <a16:creationId xmlns:a16="http://schemas.microsoft.com/office/drawing/2014/main" id="{6505862F-444C-0746-A0EA-789FDF7312F8}"/>
              </a:ext>
            </a:extLst>
          </p:cNvPr>
          <p:cNvSpPr/>
          <p:nvPr/>
        </p:nvSpPr>
        <p:spPr>
          <a:xfrm>
            <a:off x="317135" y="1472814"/>
            <a:ext cx="11552966" cy="50103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63" name="Picture 62">
            <a:extLst>
              <a:ext uri="{FF2B5EF4-FFF2-40B4-BE49-F238E27FC236}">
                <a16:creationId xmlns:a16="http://schemas.microsoft.com/office/drawing/2014/main" id="{B614E89C-1C9E-6D4F-9F5D-14719D3C7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845853" y="1532726"/>
            <a:ext cx="1621957" cy="1327042"/>
          </a:xfrm>
          <a:prstGeom prst="rect">
            <a:avLst/>
          </a:prstGeom>
        </p:spPr>
      </p:pic>
      <p:pic>
        <p:nvPicPr>
          <p:cNvPr id="64" name="Picture 63">
            <a:extLst>
              <a:ext uri="{FF2B5EF4-FFF2-40B4-BE49-F238E27FC236}">
                <a16:creationId xmlns:a16="http://schemas.microsoft.com/office/drawing/2014/main" id="{A24CEFAA-747F-A24E-BFCF-F3E3681B1A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8426556" y="1548810"/>
            <a:ext cx="1650975" cy="1260725"/>
          </a:xfrm>
          <a:prstGeom prst="rect">
            <a:avLst/>
          </a:prstGeom>
        </p:spPr>
      </p:pic>
      <p:grpSp>
        <p:nvGrpSpPr>
          <p:cNvPr id="3" name="Group 2">
            <a:extLst>
              <a:ext uri="{FF2B5EF4-FFF2-40B4-BE49-F238E27FC236}">
                <a16:creationId xmlns:a16="http://schemas.microsoft.com/office/drawing/2014/main" id="{78FB0743-49E8-794E-987C-3037F141E88D}"/>
              </a:ext>
            </a:extLst>
          </p:cNvPr>
          <p:cNvGrpSpPr/>
          <p:nvPr/>
        </p:nvGrpSpPr>
        <p:grpSpPr>
          <a:xfrm>
            <a:off x="4316270" y="1728894"/>
            <a:ext cx="372853" cy="4184802"/>
            <a:chOff x="6445722" y="2240187"/>
            <a:chExt cx="372853" cy="4184802"/>
          </a:xfrm>
        </p:grpSpPr>
        <p:grpSp>
          <p:nvGrpSpPr>
            <p:cNvPr id="82" name="Group 81">
              <a:extLst>
                <a:ext uri="{FF2B5EF4-FFF2-40B4-BE49-F238E27FC236}">
                  <a16:creationId xmlns:a16="http://schemas.microsoft.com/office/drawing/2014/main" id="{D9071AB2-D9AE-5847-A689-4C5FC14A6607}"/>
                </a:ext>
              </a:extLst>
            </p:cNvPr>
            <p:cNvGrpSpPr/>
            <p:nvPr/>
          </p:nvGrpSpPr>
          <p:grpSpPr>
            <a:xfrm>
              <a:off x="6445723" y="2240187"/>
              <a:ext cx="372852" cy="1307038"/>
              <a:chOff x="4736494" y="3227010"/>
              <a:chExt cx="459620" cy="1630437"/>
            </a:xfrm>
            <a:solidFill>
              <a:schemeClr val="accent2">
                <a:lumMod val="50000"/>
              </a:schemeClr>
            </a:solidFill>
          </p:grpSpPr>
          <p:sp>
            <p:nvSpPr>
              <p:cNvPr id="105" name="Rectangle 104">
                <a:extLst>
                  <a:ext uri="{FF2B5EF4-FFF2-40B4-BE49-F238E27FC236}">
                    <a16:creationId xmlns:a16="http://schemas.microsoft.com/office/drawing/2014/main" id="{57628E68-0C92-964D-B8C3-35EC0919AE0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B8F580E-A0D0-F541-A97E-97A8A9D1803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5B11110-74E3-2048-9A04-748A8727594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DF728DC-47E1-2C42-A743-08C7AA27B8C8}"/>
                </a:ext>
              </a:extLst>
            </p:cNvPr>
            <p:cNvGrpSpPr/>
            <p:nvPr/>
          </p:nvGrpSpPr>
          <p:grpSpPr>
            <a:xfrm>
              <a:off x="6445722" y="3679069"/>
              <a:ext cx="372852" cy="1307038"/>
              <a:chOff x="4736494" y="3227010"/>
              <a:chExt cx="459620" cy="1630437"/>
            </a:xfrm>
            <a:solidFill>
              <a:schemeClr val="accent2">
                <a:lumMod val="50000"/>
              </a:schemeClr>
            </a:solidFill>
          </p:grpSpPr>
          <p:sp>
            <p:nvSpPr>
              <p:cNvPr id="102" name="Rectangle 101">
                <a:extLst>
                  <a:ext uri="{FF2B5EF4-FFF2-40B4-BE49-F238E27FC236}">
                    <a16:creationId xmlns:a16="http://schemas.microsoft.com/office/drawing/2014/main" id="{46DF3EF3-D04A-6741-AC45-B8D4DC1FC478}"/>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827422B-1652-E742-9AB7-EFB0EAF8698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82B418-FD97-254E-92AD-C3116A4D26B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38BB05BA-9067-9748-83A8-DC0C883D633E}"/>
                </a:ext>
              </a:extLst>
            </p:cNvPr>
            <p:cNvGrpSpPr/>
            <p:nvPr/>
          </p:nvGrpSpPr>
          <p:grpSpPr>
            <a:xfrm>
              <a:off x="6445722" y="5117951"/>
              <a:ext cx="372852" cy="1307038"/>
              <a:chOff x="4736494" y="3227010"/>
              <a:chExt cx="459620" cy="1630437"/>
            </a:xfrm>
            <a:solidFill>
              <a:schemeClr val="accent2">
                <a:lumMod val="50000"/>
              </a:schemeClr>
            </a:solidFill>
          </p:grpSpPr>
          <p:sp>
            <p:nvSpPr>
              <p:cNvPr id="99" name="Rectangle 98">
                <a:extLst>
                  <a:ext uri="{FF2B5EF4-FFF2-40B4-BE49-F238E27FC236}">
                    <a16:creationId xmlns:a16="http://schemas.microsoft.com/office/drawing/2014/main" id="{98720AB7-D929-FA48-8A8D-78CD6152C613}"/>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65EE870-15A6-4C43-BFD4-28B9ABAC7C9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EFDDA37-68BD-6B4B-8320-4C0711A67CC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5D305429-0EDC-AA44-B3E8-BFDE9A6A4D36}"/>
              </a:ext>
            </a:extLst>
          </p:cNvPr>
          <p:cNvGrpSpPr/>
          <p:nvPr/>
        </p:nvGrpSpPr>
        <p:grpSpPr>
          <a:xfrm>
            <a:off x="7196900" y="1728894"/>
            <a:ext cx="372853" cy="4184802"/>
            <a:chOff x="7218052" y="2240187"/>
            <a:chExt cx="372853" cy="4184802"/>
          </a:xfrm>
        </p:grpSpPr>
        <p:grpSp>
          <p:nvGrpSpPr>
            <p:cNvPr id="86" name="Group 85">
              <a:extLst>
                <a:ext uri="{FF2B5EF4-FFF2-40B4-BE49-F238E27FC236}">
                  <a16:creationId xmlns:a16="http://schemas.microsoft.com/office/drawing/2014/main" id="{2BACB87E-55E6-1B4A-8F70-DB671CFE3472}"/>
                </a:ext>
              </a:extLst>
            </p:cNvPr>
            <p:cNvGrpSpPr/>
            <p:nvPr/>
          </p:nvGrpSpPr>
          <p:grpSpPr>
            <a:xfrm>
              <a:off x="7218053" y="2240187"/>
              <a:ext cx="372852" cy="1307038"/>
              <a:chOff x="4736494" y="3227010"/>
              <a:chExt cx="459620" cy="1630437"/>
            </a:xfrm>
            <a:solidFill>
              <a:schemeClr val="accent5">
                <a:lumMod val="50000"/>
              </a:schemeClr>
            </a:solidFill>
          </p:grpSpPr>
          <p:sp>
            <p:nvSpPr>
              <p:cNvPr id="96" name="Rectangle 95">
                <a:extLst>
                  <a:ext uri="{FF2B5EF4-FFF2-40B4-BE49-F238E27FC236}">
                    <a16:creationId xmlns:a16="http://schemas.microsoft.com/office/drawing/2014/main" id="{8702A262-807F-4B43-8B50-1FC0D2984F84}"/>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E6334-17BA-6A45-AD7A-93864F588E6E}"/>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328EF85-1006-704A-8B48-93E34D4F125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0F1D744-965D-704D-AE54-84F30036691B}"/>
                </a:ext>
              </a:extLst>
            </p:cNvPr>
            <p:cNvGrpSpPr/>
            <p:nvPr/>
          </p:nvGrpSpPr>
          <p:grpSpPr>
            <a:xfrm>
              <a:off x="7218052" y="3679069"/>
              <a:ext cx="372852" cy="1307038"/>
              <a:chOff x="4736494" y="3227010"/>
              <a:chExt cx="459620" cy="1630437"/>
            </a:xfrm>
            <a:solidFill>
              <a:schemeClr val="accent5">
                <a:lumMod val="50000"/>
              </a:schemeClr>
            </a:solidFill>
          </p:grpSpPr>
          <p:sp>
            <p:nvSpPr>
              <p:cNvPr id="93" name="Rectangle 92">
                <a:extLst>
                  <a:ext uri="{FF2B5EF4-FFF2-40B4-BE49-F238E27FC236}">
                    <a16:creationId xmlns:a16="http://schemas.microsoft.com/office/drawing/2014/main" id="{FBEB67AC-D59D-EA4A-8262-F4B457534D7F}"/>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9251CD-DF56-5D48-B7DD-6CB77AEDC2E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38C161-EA5D-6344-BF29-E31373A25F3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770C8324-D138-9344-96BC-825DB4CAFC64}"/>
                </a:ext>
              </a:extLst>
            </p:cNvPr>
            <p:cNvGrpSpPr/>
            <p:nvPr/>
          </p:nvGrpSpPr>
          <p:grpSpPr>
            <a:xfrm>
              <a:off x="7218052" y="5117951"/>
              <a:ext cx="372852" cy="1307038"/>
              <a:chOff x="4736494" y="3227010"/>
              <a:chExt cx="459620" cy="1630437"/>
            </a:xfrm>
            <a:solidFill>
              <a:schemeClr val="accent5">
                <a:lumMod val="50000"/>
              </a:schemeClr>
            </a:solidFill>
          </p:grpSpPr>
          <p:sp>
            <p:nvSpPr>
              <p:cNvPr id="90" name="Rectangle 89">
                <a:extLst>
                  <a:ext uri="{FF2B5EF4-FFF2-40B4-BE49-F238E27FC236}">
                    <a16:creationId xmlns:a16="http://schemas.microsoft.com/office/drawing/2014/main" id="{2929D7DC-B481-F742-B9F5-4754656D300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AB3A21A-6C1C-FD4A-8AB4-9FF7B214A1C9}"/>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A5E6B14-97F1-4B41-BC73-D1D0845BD5D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870D5C6B-56AC-0045-A3E3-81C5CFC5B4C3}"/>
              </a:ext>
            </a:extLst>
          </p:cNvPr>
          <p:cNvGrpSpPr/>
          <p:nvPr/>
        </p:nvGrpSpPr>
        <p:grpSpPr>
          <a:xfrm>
            <a:off x="4419236" y="1810743"/>
            <a:ext cx="192187" cy="2583639"/>
            <a:chOff x="4419236" y="1900281"/>
            <a:chExt cx="192187" cy="2583639"/>
          </a:xfrm>
        </p:grpSpPr>
        <p:sp>
          <p:nvSpPr>
            <p:cNvPr id="109" name="Oval 108">
              <a:extLst>
                <a:ext uri="{FF2B5EF4-FFF2-40B4-BE49-F238E27FC236}">
                  <a16:creationId xmlns:a16="http://schemas.microsoft.com/office/drawing/2014/main" id="{2C3719DC-D8EC-B543-AD62-59DADB225630}"/>
                </a:ext>
              </a:extLst>
            </p:cNvPr>
            <p:cNvSpPr/>
            <p:nvPr/>
          </p:nvSpPr>
          <p:spPr>
            <a:xfrm>
              <a:off x="4444506" y="19002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B7FE3E8-3307-D940-B283-84FAAB9D0123}"/>
                </a:ext>
              </a:extLst>
            </p:cNvPr>
            <p:cNvSpPr/>
            <p:nvPr/>
          </p:nvSpPr>
          <p:spPr>
            <a:xfrm>
              <a:off x="4433602" y="28459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AB3229A-644B-6F4B-9811-2F6651570697}"/>
                </a:ext>
              </a:extLst>
            </p:cNvPr>
            <p:cNvSpPr/>
            <p:nvPr/>
          </p:nvSpPr>
          <p:spPr>
            <a:xfrm>
              <a:off x="4419236" y="430517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7A305CAA-1A65-7743-9C8E-401C91C0F149}"/>
              </a:ext>
            </a:extLst>
          </p:cNvPr>
          <p:cNvGrpSpPr/>
          <p:nvPr/>
        </p:nvGrpSpPr>
        <p:grpSpPr>
          <a:xfrm>
            <a:off x="7281232" y="2232495"/>
            <a:ext cx="204184" cy="3141235"/>
            <a:chOff x="7281232" y="2322033"/>
            <a:chExt cx="204184" cy="3141235"/>
          </a:xfrm>
        </p:grpSpPr>
        <p:sp>
          <p:nvSpPr>
            <p:cNvPr id="114" name="Oval 113">
              <a:extLst>
                <a:ext uri="{FF2B5EF4-FFF2-40B4-BE49-F238E27FC236}">
                  <a16:creationId xmlns:a16="http://schemas.microsoft.com/office/drawing/2014/main" id="{ADE37631-4EB2-CD43-B7DE-B1A7B9212C30}"/>
                </a:ext>
              </a:extLst>
            </p:cNvPr>
            <p:cNvSpPr/>
            <p:nvPr/>
          </p:nvSpPr>
          <p:spPr>
            <a:xfrm>
              <a:off x="7281233" y="4275526"/>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9508F1D-99C5-7841-8F6B-41558CFC5C1D}"/>
                </a:ext>
              </a:extLst>
            </p:cNvPr>
            <p:cNvSpPr/>
            <p:nvPr/>
          </p:nvSpPr>
          <p:spPr>
            <a:xfrm>
              <a:off x="7281233" y="5223020"/>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EDF0C39-0691-9C46-B62D-04567E3AD6DC}"/>
                </a:ext>
              </a:extLst>
            </p:cNvPr>
            <p:cNvSpPr/>
            <p:nvPr/>
          </p:nvSpPr>
          <p:spPr>
            <a:xfrm>
              <a:off x="7281232" y="2322033"/>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07D67772-79C8-1A42-9D71-86067D41439E}"/>
                  </a:ext>
                </a:extLst>
              </p:cNvPr>
              <p:cNvSpPr txBox="1"/>
              <p:nvPr/>
            </p:nvSpPr>
            <p:spPr>
              <a:xfrm>
                <a:off x="635469" y="2919680"/>
                <a:ext cx="3212841" cy="1904624"/>
              </a:xfrm>
              <a:prstGeom prst="rect">
                <a:avLst/>
              </a:prstGeom>
              <a:noFill/>
            </p:spPr>
            <p:txBody>
              <a:bodyPr wrap="square" rtlCol="0">
                <a:spAutoFit/>
              </a:bodyPr>
              <a:lstStyle/>
              <a:p>
                <a:r>
                  <a:rPr lang="en-US" sz="2800" b="0" dirty="0"/>
                  <a:t>Time Alice &amp; Bob:</a:t>
                </a:r>
              </a:p>
              <a:p>
                <a:pPr marL="514350" indent="-514350">
                  <a:buAutoNum type="arabicPeriod"/>
                </a:pPr>
                <a14:m>
                  <m:oMath xmlns:m="http://schemas.openxmlformats.org/officeDocument/2006/math">
                    <m:r>
                      <m:rPr>
                        <m:sty m:val="p"/>
                      </m:rPr>
                      <a:rPr lang="en-US" sz="2800" b="0" i="0" smtClean="0">
                        <a:latin typeface="Cambria Math" panose="02040503050406030204" pitchFamily="18" charset="0"/>
                      </a:rPr>
                      <m:t>O</m:t>
                    </m:r>
                    <m:r>
                      <a:rPr lang="en-US" sz="2800" b="0" i="0" smtClean="0">
                        <a:latin typeface="Cambria Math" panose="02040503050406030204" pitchFamily="18" charset="0"/>
                      </a:rPr>
                      <m:t>(</m:t>
                    </m:r>
                    <m:r>
                      <a:rPr lang="en-US" sz="2800" i="1">
                        <a:latin typeface="Cambria Math" panose="02040503050406030204" pitchFamily="18" charset="0"/>
                      </a:rPr>
                      <m:t>ℓ</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oMath>
                </a14:m>
                <a:endParaRPr lang="en-US" sz="2800" dirty="0"/>
              </a:p>
              <a:p>
                <a:pPr marL="514350" indent="-514350">
                  <a:buFontTx/>
                  <a:buAutoNum type="arabicPeriod"/>
                </a:pPr>
                <a14:m>
                  <m:oMath xmlns:m="http://schemas.openxmlformats.org/officeDocument/2006/math">
                    <m:r>
                      <m:rPr>
                        <m:sty m:val="p"/>
                      </m:rPr>
                      <a:rPr lang="en-US" sz="2800">
                        <a:latin typeface="Cambria Math" panose="02040503050406030204" pitchFamily="18" charset="0"/>
                      </a:rPr>
                      <m:t>O</m:t>
                    </m:r>
                    <m:r>
                      <a:rPr lang="en-US" sz="280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ℓ</m:t>
                        </m:r>
                      </m:e>
                    </m:rad>
                    <m:r>
                      <a:rPr lang="en-US" sz="2800" i="1">
                        <a:latin typeface="Cambria Math" panose="02040503050406030204" pitchFamily="18" charset="0"/>
                      </a:rPr>
                      <m:t>)</m:t>
                    </m:r>
                  </m:oMath>
                </a14:m>
                <a:endParaRPr lang="en-US" sz="2800" dirty="0"/>
              </a:p>
              <a:p>
                <a:pPr marL="514350" indent="-514350">
                  <a:buFontTx/>
                  <a:buAutoNum type="arabicPeriod"/>
                </a:pPr>
                <a14:m>
                  <m:oMath xmlns:m="http://schemas.openxmlformats.org/officeDocument/2006/math">
                    <m:r>
                      <m:rPr>
                        <m:sty m:val="p"/>
                      </m:rPr>
                      <a:rPr lang="en-US" sz="2800">
                        <a:latin typeface="Cambria Math" panose="02040503050406030204" pitchFamily="18" charset="0"/>
                      </a:rPr>
                      <m:t>O</m:t>
                    </m:r>
                    <m:r>
                      <a:rPr lang="en-US" sz="2800">
                        <a:latin typeface="Cambria Math" panose="02040503050406030204" pitchFamily="18" charset="0"/>
                      </a:rPr>
                      <m:t>(</m:t>
                    </m:r>
                    <m:rad>
                      <m:radPr>
                        <m:degHide m:val="on"/>
                        <m:ctrlPr>
                          <a:rPr lang="en-US" sz="2800" i="1">
                            <a:latin typeface="Cambria Math" panose="02040503050406030204" pitchFamily="18" charset="0"/>
                          </a:rPr>
                        </m:ctrlPr>
                      </m:radPr>
                      <m:deg/>
                      <m:e>
                        <m:r>
                          <a:rPr lang="en-US" sz="2800" i="1">
                            <a:latin typeface="Cambria Math" panose="02040503050406030204" pitchFamily="18" charset="0"/>
                          </a:rPr>
                          <m:t>ℓ</m:t>
                        </m:r>
                      </m:e>
                    </m:ra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𝑘</m:t>
                        </m:r>
                      </m:sup>
                    </m:sSup>
                    <m:r>
                      <a:rPr lang="en-US" sz="2800" i="1">
                        <a:latin typeface="Cambria Math" panose="02040503050406030204" pitchFamily="18" charset="0"/>
                      </a:rPr>
                      <m:t>)</m:t>
                    </m:r>
                  </m:oMath>
                </a14:m>
                <a:endParaRPr lang="en-US" sz="2800" dirty="0"/>
              </a:p>
            </p:txBody>
          </p:sp>
        </mc:Choice>
        <mc:Fallback xmlns="">
          <p:sp>
            <p:nvSpPr>
              <p:cNvPr id="136" name="TextBox 135">
                <a:extLst>
                  <a:ext uri="{FF2B5EF4-FFF2-40B4-BE49-F238E27FC236}">
                    <a16:creationId xmlns:a16="http://schemas.microsoft.com/office/drawing/2014/main" id="{07D67772-79C8-1A42-9D71-86067D41439E}"/>
                  </a:ext>
                </a:extLst>
              </p:cNvPr>
              <p:cNvSpPr txBox="1">
                <a:spLocks noRot="1" noChangeAspect="1" noMove="1" noResize="1" noEditPoints="1" noAdjustHandles="1" noChangeArrowheads="1" noChangeShapeType="1" noTextEdit="1"/>
              </p:cNvSpPr>
              <p:nvPr/>
            </p:nvSpPr>
            <p:spPr>
              <a:xfrm>
                <a:off x="635469" y="2919680"/>
                <a:ext cx="3212841" cy="1904624"/>
              </a:xfrm>
              <a:prstGeom prst="rect">
                <a:avLst/>
              </a:prstGeom>
              <a:blipFill>
                <a:blip r:embed="rId8"/>
                <a:stretch>
                  <a:fillRect l="-3937" t="-3311" b="-4636"/>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5CF35842-88AD-C548-8A69-B66DA8137788}"/>
              </a:ext>
            </a:extLst>
          </p:cNvPr>
          <p:cNvSpPr/>
          <p:nvPr/>
        </p:nvSpPr>
        <p:spPr>
          <a:xfrm>
            <a:off x="4166095" y="4048725"/>
            <a:ext cx="3600337" cy="494959"/>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DB51AD2-BFBD-0A40-AE78-5754AF691D9C}"/>
                  </a:ext>
                </a:extLst>
              </p:cNvPr>
              <p:cNvSpPr txBox="1"/>
              <p:nvPr/>
            </p:nvSpPr>
            <p:spPr>
              <a:xfrm>
                <a:off x="7963113" y="2757194"/>
                <a:ext cx="3513625" cy="3583802"/>
              </a:xfrm>
              <a:prstGeom prst="rect">
                <a:avLst/>
              </a:prstGeom>
              <a:noFill/>
            </p:spPr>
            <p:txBody>
              <a:bodyPr wrap="square" rtlCol="0">
                <a:spAutoFit/>
              </a:bodyPr>
              <a:lstStyle/>
              <a:p>
                <a:pPr marL="514350" indent="-514350">
                  <a:buAutoNum type="arabicPeriod"/>
                </a:pPr>
                <a:r>
                  <a:rPr lang="en-US" sz="2800" dirty="0"/>
                  <a:t>Generate </a:t>
                </a:r>
                <a14:m>
                  <m:oMath xmlns:m="http://schemas.openxmlformats.org/officeDocument/2006/math">
                    <m:r>
                      <a:rPr lang="en-US" sz="2800" b="0" i="1" smtClean="0">
                        <a:latin typeface="Cambria Math" panose="02040503050406030204" pitchFamily="18" charset="0"/>
                      </a:rPr>
                      <m:t>ℓ</m:t>
                    </m:r>
                  </m:oMath>
                </a14:m>
                <a:r>
                  <a:rPr lang="en-US" sz="2800" dirty="0"/>
                  <a:t> </a:t>
                </a:r>
                <a:r>
                  <a:rPr lang="en-US" sz="2800" dirty="0" err="1"/>
                  <a:t>ZkC</a:t>
                </a:r>
                <a:r>
                  <a:rPr lang="en-US" sz="2800" dirty="0"/>
                  <a:t> Instances</a:t>
                </a:r>
              </a:p>
              <a:p>
                <a:pPr marL="514350" indent="-514350">
                  <a:buAutoNum type="arabicPeriod"/>
                </a:pPr>
                <a:r>
                  <a:rPr lang="en-US" sz="2800" dirty="0"/>
                  <a:t>Plant </a:t>
                </a:r>
                <a14:m>
                  <m:oMath xmlns:m="http://schemas.openxmlformats.org/officeDocument/2006/math">
                    <m:rad>
                      <m:radPr>
                        <m:degHide m:val="on"/>
                        <m:ctrlPr>
                          <a:rPr lang="en-US" sz="2800" i="1">
                            <a:latin typeface="Cambria Math" panose="02040503050406030204" pitchFamily="18" charset="0"/>
                          </a:rPr>
                        </m:ctrlPr>
                      </m:radPr>
                      <m:deg/>
                      <m:e>
                        <m:r>
                          <a:rPr lang="en-US" sz="2800" i="1">
                            <a:latin typeface="Cambria Math" panose="02040503050406030204" pitchFamily="18" charset="0"/>
                          </a:rPr>
                          <m:t>ℓ</m:t>
                        </m:r>
                      </m:e>
                    </m:rad>
                    <m:r>
                      <a:rPr lang="en-US" sz="2800" i="1">
                        <a:latin typeface="Cambria Math" panose="02040503050406030204" pitchFamily="18" charset="0"/>
                      </a:rPr>
                      <m:t> </m:t>
                    </m:r>
                  </m:oMath>
                </a14:m>
                <a:r>
                  <a:rPr lang="en-US" sz="2800" dirty="0"/>
                  <a:t>solutions</a:t>
                </a:r>
                <a:endParaRPr lang="en-US" sz="2800" b="0" dirty="0">
                  <a:solidFill>
                    <a:schemeClr val="accent1">
                      <a:lumMod val="75000"/>
                    </a:schemeClr>
                  </a:solidFill>
                </a:endParaRPr>
              </a:p>
              <a:p>
                <a:pPr marL="514350" indent="-514350">
                  <a:buAutoNum type="arabicPeriod"/>
                </a:pPr>
                <a:r>
                  <a:rPr lang="en-US" sz="2800" dirty="0"/>
                  <a:t>Check Alice’s list for solution</a:t>
                </a:r>
              </a:p>
              <a:p>
                <a:pPr marL="514350" indent="-514350">
                  <a:buAutoNum type="arabicPeriod"/>
                </a:pPr>
                <a:endParaRPr lang="en-US" sz="2800" dirty="0"/>
              </a:p>
              <a:p>
                <a:r>
                  <a:rPr lang="en-US" sz="2800" dirty="0"/>
                  <a:t>5.  </a:t>
                </a:r>
                <a14:m>
                  <m:oMath xmlns:m="http://schemas.openxmlformats.org/officeDocument/2006/math">
                    <m:r>
                      <a:rPr lang="en-US" sz="2800" i="1">
                        <a:latin typeface="Cambria Math" panose="02040503050406030204" pitchFamily="18" charset="0"/>
                      </a:rPr>
                      <m:t>𝑏</m:t>
                    </m:r>
                    <m:r>
                      <a:rPr lang="en-US" sz="2800" b="0" i="0"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𝑣</m:t>
                        </m:r>
                      </m:e>
                    </m:d>
                  </m:oMath>
                </a14:m>
                <a:endParaRPr lang="en-US" sz="2800" dirty="0"/>
              </a:p>
              <a:p>
                <a:pPr marL="514350" indent="-514350">
                  <a:buAutoNum type="arabicPeriod"/>
                </a:pPr>
                <a:endParaRPr lang="en-US" sz="2800" dirty="0"/>
              </a:p>
            </p:txBody>
          </p:sp>
        </mc:Choice>
        <mc:Fallback xmlns="">
          <p:sp>
            <p:nvSpPr>
              <p:cNvPr id="53" name="TextBox 52">
                <a:extLst>
                  <a:ext uri="{FF2B5EF4-FFF2-40B4-BE49-F238E27FC236}">
                    <a16:creationId xmlns:a16="http://schemas.microsoft.com/office/drawing/2014/main" id="{1DB51AD2-BFBD-0A40-AE78-5754AF691D9C}"/>
                  </a:ext>
                </a:extLst>
              </p:cNvPr>
              <p:cNvSpPr txBox="1">
                <a:spLocks noRot="1" noChangeAspect="1" noMove="1" noResize="1" noEditPoints="1" noAdjustHandles="1" noChangeArrowheads="1" noChangeShapeType="1" noTextEdit="1"/>
              </p:cNvSpPr>
              <p:nvPr/>
            </p:nvSpPr>
            <p:spPr>
              <a:xfrm>
                <a:off x="7963113" y="2757194"/>
                <a:ext cx="3513625" cy="3583802"/>
              </a:xfrm>
              <a:prstGeom prst="rect">
                <a:avLst/>
              </a:prstGeom>
              <a:blipFill>
                <a:blip r:embed="rId9"/>
                <a:stretch>
                  <a:fillRect l="-3597" t="-176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84CFE92F-CF8C-0A42-97A4-B2E4FC3D41B1}"/>
              </a:ext>
            </a:extLst>
          </p:cNvPr>
          <p:cNvGrpSpPr/>
          <p:nvPr/>
        </p:nvGrpSpPr>
        <p:grpSpPr>
          <a:xfrm>
            <a:off x="1005091" y="4938274"/>
            <a:ext cx="3658087" cy="1009176"/>
            <a:chOff x="1005091" y="4938274"/>
            <a:chExt cx="3658087" cy="1009176"/>
          </a:xfrm>
        </p:grpSpPr>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F159032-C2FE-DE43-B940-D3A07286017D}"/>
                    </a:ext>
                  </a:extLst>
                </p:cNvPr>
                <p:cNvSpPr txBox="1"/>
                <p:nvPr/>
              </p:nvSpPr>
              <p:spPr>
                <a:xfrm>
                  <a:off x="1450337" y="5074011"/>
                  <a:ext cx="3212841" cy="656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𝑂</m:t>
                            </m:r>
                            <m:r>
                              <a:rPr lang="en-US" sz="3600" b="0" i="1" smtClean="0">
                                <a:latin typeface="Cambria Math" panose="02040503050406030204" pitchFamily="18" charset="0"/>
                              </a:rPr>
                              <m:t>(</m:t>
                            </m:r>
                            <m:r>
                              <a:rPr lang="en-US" sz="3600" i="1">
                                <a:latin typeface="Cambria Math" panose="02040503050406030204" pitchFamily="18" charset="0"/>
                              </a:rPr>
                              <m:t>𝑛</m:t>
                            </m:r>
                          </m:e>
                          <m:sup>
                            <m:r>
                              <a:rPr lang="en-US" sz="3600" b="0" i="1" smtClean="0">
                                <a:latin typeface="Cambria Math" panose="02040503050406030204" pitchFamily="18" charset="0"/>
                              </a:rPr>
                              <m:t>2</m:t>
                            </m:r>
                            <m:r>
                              <a:rPr lang="en-US" sz="3600" i="1">
                                <a:latin typeface="Cambria Math" panose="02040503050406030204" pitchFamily="18" charset="0"/>
                              </a:rPr>
                              <m:t>𝑘</m:t>
                            </m:r>
                            <m:r>
                              <a:rPr lang="en-US" sz="3600" i="1">
                                <a:latin typeface="Cambria Math" panose="02040503050406030204" pitchFamily="18" charset="0"/>
                              </a:rPr>
                              <m:t>−2 </m:t>
                            </m:r>
                          </m:sup>
                        </m:sSup>
                        <m:r>
                          <a:rPr lang="en-US" sz="3600" b="0" i="1" smtClean="0">
                            <a:latin typeface="Cambria Math" panose="02040503050406030204" pitchFamily="18" charset="0"/>
                          </a:rPr>
                          <m:t>)</m:t>
                        </m:r>
                      </m:oMath>
                    </m:oMathPara>
                  </a14:m>
                  <a:endParaRPr lang="en-US" sz="3600" dirty="0"/>
                </a:p>
              </p:txBody>
            </p:sp>
          </mc:Choice>
          <mc:Fallback xmlns="">
            <p:sp>
              <p:nvSpPr>
                <p:cNvPr id="55" name="TextBox 54">
                  <a:extLst>
                    <a:ext uri="{FF2B5EF4-FFF2-40B4-BE49-F238E27FC236}">
                      <a16:creationId xmlns:a16="http://schemas.microsoft.com/office/drawing/2014/main" id="{BF159032-C2FE-DE43-B940-D3A07286017D}"/>
                    </a:ext>
                  </a:extLst>
                </p:cNvPr>
                <p:cNvSpPr txBox="1">
                  <a:spLocks noRot="1" noChangeAspect="1" noMove="1" noResize="1" noEditPoints="1" noAdjustHandles="1" noChangeArrowheads="1" noChangeShapeType="1" noTextEdit="1"/>
                </p:cNvSpPr>
                <p:nvPr/>
              </p:nvSpPr>
              <p:spPr>
                <a:xfrm>
                  <a:off x="1450337" y="5074011"/>
                  <a:ext cx="3212841" cy="656270"/>
                </a:xfrm>
                <a:prstGeom prst="rect">
                  <a:avLst/>
                </a:prstGeom>
                <a:blipFill>
                  <a:blip r:embed="rId10"/>
                  <a:stretch>
                    <a:fillRect t="-3846" b="-21154"/>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9B628A42-A47C-EE47-8534-5957A2AC45D2}"/>
                </a:ext>
              </a:extLst>
            </p:cNvPr>
            <p:cNvPicPr>
              <a:picLocks noChangeAspect="1"/>
            </p:cNvPicPr>
            <p:nvPr/>
          </p:nvPicPr>
          <p:blipFill>
            <a:blip r:embed="rId11">
              <a:duotone>
                <a:schemeClr val="accent6">
                  <a:shade val="45000"/>
                  <a:satMod val="135000"/>
                </a:schemeClr>
                <a:prstClr val="white"/>
              </a:duotone>
            </a:blip>
            <a:stretch>
              <a:fillRect/>
            </a:stretch>
          </p:blipFill>
          <p:spPr>
            <a:xfrm rot="16200000">
              <a:off x="1005091" y="4938274"/>
              <a:ext cx="1009176" cy="1009176"/>
            </a:xfrm>
            <a:prstGeom prst="rect">
              <a:avLst/>
            </a:prstGeom>
          </p:spPr>
        </p:pic>
      </p:grpSp>
      <p:grpSp>
        <p:nvGrpSpPr>
          <p:cNvPr id="6" name="Group 5">
            <a:extLst>
              <a:ext uri="{FF2B5EF4-FFF2-40B4-BE49-F238E27FC236}">
                <a16:creationId xmlns:a16="http://schemas.microsoft.com/office/drawing/2014/main" id="{51124719-931E-734D-9C2D-B2F851344AF0}"/>
              </a:ext>
            </a:extLst>
          </p:cNvPr>
          <p:cNvGrpSpPr/>
          <p:nvPr/>
        </p:nvGrpSpPr>
        <p:grpSpPr>
          <a:xfrm>
            <a:off x="4823678" y="1731200"/>
            <a:ext cx="1663110" cy="4182496"/>
            <a:chOff x="4823678" y="1731200"/>
            <a:chExt cx="1663110" cy="4182496"/>
          </a:xfrm>
        </p:grpSpPr>
        <p:sp>
          <p:nvSpPr>
            <p:cNvPr id="57" name="Left Brace 56">
              <a:extLst>
                <a:ext uri="{FF2B5EF4-FFF2-40B4-BE49-F238E27FC236}">
                  <a16:creationId xmlns:a16="http://schemas.microsoft.com/office/drawing/2014/main" id="{188C3AAB-9722-C845-BC60-FF3DE9D40B99}"/>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594888C6-77F3-5E48-9C0C-D269E8242C3A}"/>
                    </a:ext>
                  </a:extLst>
                </p:cNvPr>
                <p:cNvSpPr txBox="1"/>
                <p:nvPr/>
              </p:nvSpPr>
              <p:spPr>
                <a:xfrm>
                  <a:off x="5290676" y="3455101"/>
                  <a:ext cx="1196112" cy="593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ea typeface="Cambria Math" panose="02040503050406030204" pitchFamily="18" charset="0"/>
                              </a:rPr>
                            </m:ctrlPr>
                          </m:sSupPr>
                          <m:e>
                            <m:r>
                              <a:rPr lang="en-US" sz="3200" b="0" i="1" dirty="0" smtClean="0">
                                <a:latin typeface="Cambria Math" panose="02040503050406030204" pitchFamily="18" charset="0"/>
                                <a:ea typeface="Cambria Math" panose="02040503050406030204" pitchFamily="18" charset="0"/>
                              </a:rPr>
                              <m:t>𝑛</m:t>
                            </m:r>
                          </m:e>
                          <m:sup>
                            <m:r>
                              <a:rPr lang="en-US" sz="3200" b="0" i="1" dirty="0" smtClean="0">
                                <a:latin typeface="Cambria Math" panose="02040503050406030204" pitchFamily="18" charset="0"/>
                                <a:ea typeface="Cambria Math" panose="02040503050406030204" pitchFamily="18" charset="0"/>
                              </a:rPr>
                              <m:t>2</m:t>
                            </m:r>
                            <m:r>
                              <a:rPr lang="en-US" sz="3200" b="0" i="1" dirty="0" smtClean="0">
                                <a:latin typeface="Cambria Math" panose="02040503050406030204" pitchFamily="18" charset="0"/>
                                <a:ea typeface="Cambria Math" panose="02040503050406030204" pitchFamily="18" charset="0"/>
                              </a:rPr>
                              <m:t>𝑘</m:t>
                            </m:r>
                            <m:r>
                              <a:rPr lang="en-US" sz="3200" b="0" i="1" dirty="0" smtClean="0">
                                <a:latin typeface="Cambria Math" panose="02040503050406030204" pitchFamily="18" charset="0"/>
                                <a:ea typeface="Cambria Math" panose="02040503050406030204" pitchFamily="18" charset="0"/>
                              </a:rPr>
                              <m:t>−4</m:t>
                            </m:r>
                          </m:sup>
                        </m:sSup>
                      </m:oMath>
                    </m:oMathPara>
                  </a14:m>
                  <a:endParaRPr lang="en-US" sz="3200" dirty="0"/>
                </a:p>
              </p:txBody>
            </p:sp>
          </mc:Choice>
          <mc:Fallback xmlns="">
            <p:sp>
              <p:nvSpPr>
                <p:cNvPr id="58" name="TextBox 57">
                  <a:extLst>
                    <a:ext uri="{FF2B5EF4-FFF2-40B4-BE49-F238E27FC236}">
                      <a16:creationId xmlns:a16="http://schemas.microsoft.com/office/drawing/2014/main" id="{594888C6-77F3-5E48-9C0C-D269E8242C3A}"/>
                    </a:ext>
                  </a:extLst>
                </p:cNvPr>
                <p:cNvSpPr txBox="1">
                  <a:spLocks noRot="1" noChangeAspect="1" noMove="1" noResize="1" noEditPoints="1" noAdjustHandles="1" noChangeArrowheads="1" noChangeShapeType="1" noTextEdit="1"/>
                </p:cNvSpPr>
                <p:nvPr/>
              </p:nvSpPr>
              <p:spPr>
                <a:xfrm>
                  <a:off x="5290676" y="3455101"/>
                  <a:ext cx="1196112" cy="593624"/>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7363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a:xfrm>
            <a:off x="838200" y="147251"/>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Merkle Puzzles, </a:t>
            </a: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but different</a:t>
            </a:r>
            <a:endParaRPr lang="en-US" dirty="0"/>
          </a:p>
        </p:txBody>
      </p:sp>
      <p:sp>
        <p:nvSpPr>
          <p:cNvPr id="62" name="Rounded Rectangle 61">
            <a:extLst>
              <a:ext uri="{FF2B5EF4-FFF2-40B4-BE49-F238E27FC236}">
                <a16:creationId xmlns:a16="http://schemas.microsoft.com/office/drawing/2014/main" id="{6505862F-444C-0746-A0EA-789FDF7312F8}"/>
              </a:ext>
            </a:extLst>
          </p:cNvPr>
          <p:cNvSpPr/>
          <p:nvPr/>
        </p:nvSpPr>
        <p:spPr>
          <a:xfrm>
            <a:off x="317135" y="1472814"/>
            <a:ext cx="11552966" cy="50103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63" name="Picture 62">
            <a:extLst>
              <a:ext uri="{FF2B5EF4-FFF2-40B4-BE49-F238E27FC236}">
                <a16:creationId xmlns:a16="http://schemas.microsoft.com/office/drawing/2014/main" id="{B614E89C-1C9E-6D4F-9F5D-14719D3C7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845853" y="1532726"/>
            <a:ext cx="1621957" cy="1327042"/>
          </a:xfrm>
          <a:prstGeom prst="rect">
            <a:avLst/>
          </a:prstGeom>
        </p:spPr>
      </p:pic>
      <p:pic>
        <p:nvPicPr>
          <p:cNvPr id="64" name="Picture 63">
            <a:extLst>
              <a:ext uri="{FF2B5EF4-FFF2-40B4-BE49-F238E27FC236}">
                <a16:creationId xmlns:a16="http://schemas.microsoft.com/office/drawing/2014/main" id="{A24CEFAA-747F-A24E-BFCF-F3E3681B1A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8426556" y="1548810"/>
            <a:ext cx="1650975" cy="1260725"/>
          </a:xfrm>
          <a:prstGeom prst="rect">
            <a:avLst/>
          </a:prstGeom>
        </p:spPr>
      </p:pic>
      <p:grpSp>
        <p:nvGrpSpPr>
          <p:cNvPr id="3" name="Group 2">
            <a:extLst>
              <a:ext uri="{FF2B5EF4-FFF2-40B4-BE49-F238E27FC236}">
                <a16:creationId xmlns:a16="http://schemas.microsoft.com/office/drawing/2014/main" id="{78FB0743-49E8-794E-987C-3037F141E88D}"/>
              </a:ext>
            </a:extLst>
          </p:cNvPr>
          <p:cNvGrpSpPr/>
          <p:nvPr/>
        </p:nvGrpSpPr>
        <p:grpSpPr>
          <a:xfrm>
            <a:off x="4316270" y="1728894"/>
            <a:ext cx="372853" cy="4184802"/>
            <a:chOff x="6445722" y="2240187"/>
            <a:chExt cx="372853" cy="4184802"/>
          </a:xfrm>
        </p:grpSpPr>
        <p:grpSp>
          <p:nvGrpSpPr>
            <p:cNvPr id="82" name="Group 81">
              <a:extLst>
                <a:ext uri="{FF2B5EF4-FFF2-40B4-BE49-F238E27FC236}">
                  <a16:creationId xmlns:a16="http://schemas.microsoft.com/office/drawing/2014/main" id="{D9071AB2-D9AE-5847-A689-4C5FC14A6607}"/>
                </a:ext>
              </a:extLst>
            </p:cNvPr>
            <p:cNvGrpSpPr/>
            <p:nvPr/>
          </p:nvGrpSpPr>
          <p:grpSpPr>
            <a:xfrm>
              <a:off x="6445723" y="2240187"/>
              <a:ext cx="372852" cy="1307038"/>
              <a:chOff x="4736494" y="3227010"/>
              <a:chExt cx="459620" cy="1630437"/>
            </a:xfrm>
            <a:solidFill>
              <a:schemeClr val="accent2">
                <a:lumMod val="50000"/>
              </a:schemeClr>
            </a:solidFill>
          </p:grpSpPr>
          <p:sp>
            <p:nvSpPr>
              <p:cNvPr id="105" name="Rectangle 104">
                <a:extLst>
                  <a:ext uri="{FF2B5EF4-FFF2-40B4-BE49-F238E27FC236}">
                    <a16:creationId xmlns:a16="http://schemas.microsoft.com/office/drawing/2014/main" id="{57628E68-0C92-964D-B8C3-35EC0919AE0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B8F580E-A0D0-F541-A97E-97A8A9D1803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5B11110-74E3-2048-9A04-748A8727594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6DF728DC-47E1-2C42-A743-08C7AA27B8C8}"/>
                </a:ext>
              </a:extLst>
            </p:cNvPr>
            <p:cNvGrpSpPr/>
            <p:nvPr/>
          </p:nvGrpSpPr>
          <p:grpSpPr>
            <a:xfrm>
              <a:off x="6445722" y="3679069"/>
              <a:ext cx="372852" cy="1307038"/>
              <a:chOff x="4736494" y="3227010"/>
              <a:chExt cx="459620" cy="1630437"/>
            </a:xfrm>
            <a:solidFill>
              <a:schemeClr val="accent2">
                <a:lumMod val="50000"/>
              </a:schemeClr>
            </a:solidFill>
          </p:grpSpPr>
          <p:sp>
            <p:nvSpPr>
              <p:cNvPr id="102" name="Rectangle 101">
                <a:extLst>
                  <a:ext uri="{FF2B5EF4-FFF2-40B4-BE49-F238E27FC236}">
                    <a16:creationId xmlns:a16="http://schemas.microsoft.com/office/drawing/2014/main" id="{46DF3EF3-D04A-6741-AC45-B8D4DC1FC478}"/>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827422B-1652-E742-9AB7-EFB0EAF8698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82B418-FD97-254E-92AD-C3116A4D26B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38BB05BA-9067-9748-83A8-DC0C883D633E}"/>
                </a:ext>
              </a:extLst>
            </p:cNvPr>
            <p:cNvGrpSpPr/>
            <p:nvPr/>
          </p:nvGrpSpPr>
          <p:grpSpPr>
            <a:xfrm>
              <a:off x="6445722" y="5117951"/>
              <a:ext cx="372852" cy="1307038"/>
              <a:chOff x="4736494" y="3227010"/>
              <a:chExt cx="459620" cy="1630437"/>
            </a:xfrm>
            <a:solidFill>
              <a:schemeClr val="accent2">
                <a:lumMod val="50000"/>
              </a:schemeClr>
            </a:solidFill>
          </p:grpSpPr>
          <p:sp>
            <p:nvSpPr>
              <p:cNvPr id="99" name="Rectangle 98">
                <a:extLst>
                  <a:ext uri="{FF2B5EF4-FFF2-40B4-BE49-F238E27FC236}">
                    <a16:creationId xmlns:a16="http://schemas.microsoft.com/office/drawing/2014/main" id="{98720AB7-D929-FA48-8A8D-78CD6152C613}"/>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65EE870-15A6-4C43-BFD4-28B9ABAC7C9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EFDDA37-68BD-6B4B-8320-4C0711A67CC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 name="Group 3">
            <a:extLst>
              <a:ext uri="{FF2B5EF4-FFF2-40B4-BE49-F238E27FC236}">
                <a16:creationId xmlns:a16="http://schemas.microsoft.com/office/drawing/2014/main" id="{5D305429-0EDC-AA44-B3E8-BFDE9A6A4D36}"/>
              </a:ext>
            </a:extLst>
          </p:cNvPr>
          <p:cNvGrpSpPr/>
          <p:nvPr/>
        </p:nvGrpSpPr>
        <p:grpSpPr>
          <a:xfrm>
            <a:off x="7196900" y="1728894"/>
            <a:ext cx="372853" cy="4184802"/>
            <a:chOff x="7218052" y="2240187"/>
            <a:chExt cx="372853" cy="4184802"/>
          </a:xfrm>
        </p:grpSpPr>
        <p:grpSp>
          <p:nvGrpSpPr>
            <p:cNvPr id="86" name="Group 85">
              <a:extLst>
                <a:ext uri="{FF2B5EF4-FFF2-40B4-BE49-F238E27FC236}">
                  <a16:creationId xmlns:a16="http://schemas.microsoft.com/office/drawing/2014/main" id="{2BACB87E-55E6-1B4A-8F70-DB671CFE3472}"/>
                </a:ext>
              </a:extLst>
            </p:cNvPr>
            <p:cNvGrpSpPr/>
            <p:nvPr/>
          </p:nvGrpSpPr>
          <p:grpSpPr>
            <a:xfrm>
              <a:off x="7218053" y="2240187"/>
              <a:ext cx="372852" cy="1307038"/>
              <a:chOff x="4736494" y="3227010"/>
              <a:chExt cx="459620" cy="1630437"/>
            </a:xfrm>
            <a:solidFill>
              <a:schemeClr val="accent5">
                <a:lumMod val="50000"/>
              </a:schemeClr>
            </a:solidFill>
          </p:grpSpPr>
          <p:sp>
            <p:nvSpPr>
              <p:cNvPr id="96" name="Rectangle 95">
                <a:extLst>
                  <a:ext uri="{FF2B5EF4-FFF2-40B4-BE49-F238E27FC236}">
                    <a16:creationId xmlns:a16="http://schemas.microsoft.com/office/drawing/2014/main" id="{8702A262-807F-4B43-8B50-1FC0D2984F84}"/>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3DE6334-17BA-6A45-AD7A-93864F588E6E}"/>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F328EF85-1006-704A-8B48-93E34D4F125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D0F1D744-965D-704D-AE54-84F30036691B}"/>
                </a:ext>
              </a:extLst>
            </p:cNvPr>
            <p:cNvGrpSpPr/>
            <p:nvPr/>
          </p:nvGrpSpPr>
          <p:grpSpPr>
            <a:xfrm>
              <a:off x="7218052" y="3679069"/>
              <a:ext cx="372852" cy="1307038"/>
              <a:chOff x="4736494" y="3227010"/>
              <a:chExt cx="459620" cy="1630437"/>
            </a:xfrm>
            <a:solidFill>
              <a:schemeClr val="accent5">
                <a:lumMod val="50000"/>
              </a:schemeClr>
            </a:solidFill>
          </p:grpSpPr>
          <p:sp>
            <p:nvSpPr>
              <p:cNvPr id="93" name="Rectangle 92">
                <a:extLst>
                  <a:ext uri="{FF2B5EF4-FFF2-40B4-BE49-F238E27FC236}">
                    <a16:creationId xmlns:a16="http://schemas.microsoft.com/office/drawing/2014/main" id="{FBEB67AC-D59D-EA4A-8262-F4B457534D7F}"/>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7D9251CD-DF56-5D48-B7DD-6CB77AEDC2E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38C161-EA5D-6344-BF29-E31373A25F3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770C8324-D138-9344-96BC-825DB4CAFC64}"/>
                </a:ext>
              </a:extLst>
            </p:cNvPr>
            <p:cNvGrpSpPr/>
            <p:nvPr/>
          </p:nvGrpSpPr>
          <p:grpSpPr>
            <a:xfrm>
              <a:off x="7218052" y="5117951"/>
              <a:ext cx="372852" cy="1307038"/>
              <a:chOff x="4736494" y="3227010"/>
              <a:chExt cx="459620" cy="1630437"/>
            </a:xfrm>
            <a:solidFill>
              <a:schemeClr val="accent5">
                <a:lumMod val="50000"/>
              </a:schemeClr>
            </a:solidFill>
          </p:grpSpPr>
          <p:sp>
            <p:nvSpPr>
              <p:cNvPr id="90" name="Rectangle 89">
                <a:extLst>
                  <a:ext uri="{FF2B5EF4-FFF2-40B4-BE49-F238E27FC236}">
                    <a16:creationId xmlns:a16="http://schemas.microsoft.com/office/drawing/2014/main" id="{2929D7DC-B481-F742-B9F5-4754656D300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AB3A21A-6C1C-FD4A-8AB4-9FF7B214A1C9}"/>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A5E6B14-97F1-4B41-BC73-D1D0845BD5D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870D5C6B-56AC-0045-A3E3-81C5CFC5B4C3}"/>
              </a:ext>
            </a:extLst>
          </p:cNvPr>
          <p:cNvGrpSpPr/>
          <p:nvPr/>
        </p:nvGrpSpPr>
        <p:grpSpPr>
          <a:xfrm>
            <a:off x="4419236" y="1810743"/>
            <a:ext cx="192187" cy="2583639"/>
            <a:chOff x="4419236" y="1900281"/>
            <a:chExt cx="192187" cy="2583639"/>
          </a:xfrm>
        </p:grpSpPr>
        <p:sp>
          <p:nvSpPr>
            <p:cNvPr id="109" name="Oval 108">
              <a:extLst>
                <a:ext uri="{FF2B5EF4-FFF2-40B4-BE49-F238E27FC236}">
                  <a16:creationId xmlns:a16="http://schemas.microsoft.com/office/drawing/2014/main" id="{2C3719DC-D8EC-B543-AD62-59DADB225630}"/>
                </a:ext>
              </a:extLst>
            </p:cNvPr>
            <p:cNvSpPr/>
            <p:nvPr/>
          </p:nvSpPr>
          <p:spPr>
            <a:xfrm>
              <a:off x="4444506" y="19002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B7FE3E8-3307-D940-B283-84FAAB9D0123}"/>
                </a:ext>
              </a:extLst>
            </p:cNvPr>
            <p:cNvSpPr/>
            <p:nvPr/>
          </p:nvSpPr>
          <p:spPr>
            <a:xfrm>
              <a:off x="4433602" y="28459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AB3229A-644B-6F4B-9811-2F6651570697}"/>
                </a:ext>
              </a:extLst>
            </p:cNvPr>
            <p:cNvSpPr/>
            <p:nvPr/>
          </p:nvSpPr>
          <p:spPr>
            <a:xfrm>
              <a:off x="4419236" y="430517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7A305CAA-1A65-7743-9C8E-401C91C0F149}"/>
              </a:ext>
            </a:extLst>
          </p:cNvPr>
          <p:cNvGrpSpPr/>
          <p:nvPr/>
        </p:nvGrpSpPr>
        <p:grpSpPr>
          <a:xfrm>
            <a:off x="7281232" y="2232495"/>
            <a:ext cx="204184" cy="3141235"/>
            <a:chOff x="7281232" y="2322033"/>
            <a:chExt cx="204184" cy="3141235"/>
          </a:xfrm>
        </p:grpSpPr>
        <p:sp>
          <p:nvSpPr>
            <p:cNvPr id="114" name="Oval 113">
              <a:extLst>
                <a:ext uri="{FF2B5EF4-FFF2-40B4-BE49-F238E27FC236}">
                  <a16:creationId xmlns:a16="http://schemas.microsoft.com/office/drawing/2014/main" id="{ADE37631-4EB2-CD43-B7DE-B1A7B9212C30}"/>
                </a:ext>
              </a:extLst>
            </p:cNvPr>
            <p:cNvSpPr/>
            <p:nvPr/>
          </p:nvSpPr>
          <p:spPr>
            <a:xfrm>
              <a:off x="7281233" y="4275526"/>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9508F1D-99C5-7841-8F6B-41558CFC5C1D}"/>
                </a:ext>
              </a:extLst>
            </p:cNvPr>
            <p:cNvSpPr/>
            <p:nvPr/>
          </p:nvSpPr>
          <p:spPr>
            <a:xfrm>
              <a:off x="7281233" y="5223020"/>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EDF0C39-0691-9C46-B62D-04567E3AD6DC}"/>
                </a:ext>
              </a:extLst>
            </p:cNvPr>
            <p:cNvSpPr/>
            <p:nvPr/>
          </p:nvSpPr>
          <p:spPr>
            <a:xfrm>
              <a:off x="7281232" y="2322033"/>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5CF35842-88AD-C548-8A69-B66DA8137788}"/>
              </a:ext>
            </a:extLst>
          </p:cNvPr>
          <p:cNvSpPr/>
          <p:nvPr/>
        </p:nvSpPr>
        <p:spPr>
          <a:xfrm>
            <a:off x="4166095" y="4048725"/>
            <a:ext cx="3600337" cy="494959"/>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F159032-C2FE-DE43-B940-D3A07286017D}"/>
                  </a:ext>
                </a:extLst>
              </p:cNvPr>
              <p:cNvSpPr txBox="1"/>
              <p:nvPr/>
            </p:nvSpPr>
            <p:spPr>
              <a:xfrm>
                <a:off x="1323432" y="3857449"/>
                <a:ext cx="3212841" cy="656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𝑂</m:t>
                          </m:r>
                          <m:r>
                            <a:rPr lang="en-US" sz="3600" b="0" i="1" smtClean="0">
                              <a:latin typeface="Cambria Math" panose="02040503050406030204" pitchFamily="18" charset="0"/>
                            </a:rPr>
                            <m:t>(</m:t>
                          </m:r>
                          <m:r>
                            <a:rPr lang="en-US" sz="3600" i="1">
                              <a:latin typeface="Cambria Math" panose="02040503050406030204" pitchFamily="18" charset="0"/>
                            </a:rPr>
                            <m:t>𝑛</m:t>
                          </m:r>
                        </m:e>
                        <m:sup>
                          <m:r>
                            <a:rPr lang="en-US" sz="3600" b="0" i="1" smtClean="0">
                              <a:latin typeface="Cambria Math" panose="02040503050406030204" pitchFamily="18" charset="0"/>
                            </a:rPr>
                            <m:t>2</m:t>
                          </m:r>
                          <m:r>
                            <a:rPr lang="en-US" sz="3600" i="1">
                              <a:latin typeface="Cambria Math" panose="02040503050406030204" pitchFamily="18" charset="0"/>
                            </a:rPr>
                            <m:t>𝑘</m:t>
                          </m:r>
                          <m:r>
                            <a:rPr lang="en-US" sz="3600" i="1">
                              <a:latin typeface="Cambria Math" panose="02040503050406030204" pitchFamily="18" charset="0"/>
                            </a:rPr>
                            <m:t>−2 </m:t>
                          </m:r>
                        </m:sup>
                      </m:sSup>
                      <m:r>
                        <a:rPr lang="en-US" sz="3600" b="0" i="1" smtClean="0">
                          <a:latin typeface="Cambria Math" panose="02040503050406030204" pitchFamily="18" charset="0"/>
                        </a:rPr>
                        <m:t>)</m:t>
                      </m:r>
                    </m:oMath>
                  </m:oMathPara>
                </a14:m>
                <a:endParaRPr lang="en-US" sz="3600" dirty="0"/>
              </a:p>
            </p:txBody>
          </p:sp>
        </mc:Choice>
        <mc:Fallback xmlns="">
          <p:sp>
            <p:nvSpPr>
              <p:cNvPr id="55" name="TextBox 54">
                <a:extLst>
                  <a:ext uri="{FF2B5EF4-FFF2-40B4-BE49-F238E27FC236}">
                    <a16:creationId xmlns:a16="http://schemas.microsoft.com/office/drawing/2014/main" id="{BF159032-C2FE-DE43-B940-D3A07286017D}"/>
                  </a:ext>
                </a:extLst>
              </p:cNvPr>
              <p:cNvSpPr txBox="1">
                <a:spLocks noRot="1" noChangeAspect="1" noMove="1" noResize="1" noEditPoints="1" noAdjustHandles="1" noChangeArrowheads="1" noChangeShapeType="1" noTextEdit="1"/>
              </p:cNvSpPr>
              <p:nvPr/>
            </p:nvSpPr>
            <p:spPr>
              <a:xfrm>
                <a:off x="1323432" y="3857449"/>
                <a:ext cx="3212841" cy="656270"/>
              </a:xfrm>
              <a:prstGeom prst="rect">
                <a:avLst/>
              </a:prstGeom>
              <a:blipFill>
                <a:blip r:embed="rId8"/>
                <a:stretch>
                  <a:fillRect t="-1923" b="-23077"/>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9B628A42-A47C-EE47-8534-5957A2AC45D2}"/>
              </a:ext>
            </a:extLst>
          </p:cNvPr>
          <p:cNvPicPr>
            <a:picLocks noChangeAspect="1"/>
          </p:cNvPicPr>
          <p:nvPr/>
        </p:nvPicPr>
        <p:blipFill>
          <a:blip r:embed="rId9">
            <a:duotone>
              <a:schemeClr val="accent6">
                <a:shade val="45000"/>
                <a:satMod val="135000"/>
              </a:schemeClr>
              <a:prstClr val="white"/>
            </a:duotone>
          </a:blip>
          <a:stretch>
            <a:fillRect/>
          </a:stretch>
        </p:blipFill>
        <p:spPr>
          <a:xfrm rot="16200000">
            <a:off x="878186" y="3721712"/>
            <a:ext cx="1009176" cy="1009176"/>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9ECF8A6-086B-1049-BF02-BC94729FB1CD}"/>
                  </a:ext>
                </a:extLst>
              </p:cNvPr>
              <p:cNvSpPr txBox="1"/>
              <p:nvPr/>
            </p:nvSpPr>
            <p:spPr>
              <a:xfrm>
                <a:off x="8657260" y="3874103"/>
                <a:ext cx="3212841" cy="656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𝑂</m:t>
                          </m:r>
                          <m:r>
                            <a:rPr lang="en-US" sz="3600" b="0" i="1" smtClean="0">
                              <a:latin typeface="Cambria Math" panose="02040503050406030204" pitchFamily="18" charset="0"/>
                            </a:rPr>
                            <m:t>(</m:t>
                          </m:r>
                          <m:r>
                            <a:rPr lang="en-US" sz="3600" i="1">
                              <a:latin typeface="Cambria Math" panose="02040503050406030204" pitchFamily="18" charset="0"/>
                            </a:rPr>
                            <m:t>𝑛</m:t>
                          </m:r>
                        </m:e>
                        <m:sup>
                          <m:r>
                            <a:rPr lang="en-US" sz="3600" b="0" i="1" smtClean="0">
                              <a:latin typeface="Cambria Math" panose="02040503050406030204" pitchFamily="18" charset="0"/>
                            </a:rPr>
                            <m:t>2</m:t>
                          </m:r>
                          <m:r>
                            <a:rPr lang="en-US" sz="3600" i="1">
                              <a:latin typeface="Cambria Math" panose="02040503050406030204" pitchFamily="18" charset="0"/>
                            </a:rPr>
                            <m:t>𝑘</m:t>
                          </m:r>
                          <m:r>
                            <a:rPr lang="en-US" sz="3600" i="1">
                              <a:latin typeface="Cambria Math" panose="02040503050406030204" pitchFamily="18" charset="0"/>
                            </a:rPr>
                            <m:t>−2 </m:t>
                          </m:r>
                        </m:sup>
                      </m:sSup>
                      <m:r>
                        <a:rPr lang="en-US" sz="3600" b="0" i="1" smtClean="0">
                          <a:latin typeface="Cambria Math" panose="02040503050406030204" pitchFamily="18" charset="0"/>
                        </a:rPr>
                        <m:t>)</m:t>
                      </m:r>
                    </m:oMath>
                  </m:oMathPara>
                </a14:m>
                <a:endParaRPr lang="en-US" sz="3600" dirty="0"/>
              </a:p>
            </p:txBody>
          </p:sp>
        </mc:Choice>
        <mc:Fallback xmlns="">
          <p:sp>
            <p:nvSpPr>
              <p:cNvPr id="60" name="TextBox 59">
                <a:extLst>
                  <a:ext uri="{FF2B5EF4-FFF2-40B4-BE49-F238E27FC236}">
                    <a16:creationId xmlns:a16="http://schemas.microsoft.com/office/drawing/2014/main" id="{69ECF8A6-086B-1049-BF02-BC94729FB1CD}"/>
                  </a:ext>
                </a:extLst>
              </p:cNvPr>
              <p:cNvSpPr txBox="1">
                <a:spLocks noRot="1" noChangeAspect="1" noMove="1" noResize="1" noEditPoints="1" noAdjustHandles="1" noChangeArrowheads="1" noChangeShapeType="1" noTextEdit="1"/>
              </p:cNvSpPr>
              <p:nvPr/>
            </p:nvSpPr>
            <p:spPr>
              <a:xfrm>
                <a:off x="8657260" y="3874103"/>
                <a:ext cx="3212841" cy="656270"/>
              </a:xfrm>
              <a:prstGeom prst="rect">
                <a:avLst/>
              </a:prstGeom>
              <a:blipFill>
                <a:blip r:embed="rId10"/>
                <a:stretch>
                  <a:fillRect t="-1887" b="-20755"/>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3ED052B7-B347-7E41-8EA8-6F264998903C}"/>
              </a:ext>
            </a:extLst>
          </p:cNvPr>
          <p:cNvPicPr>
            <a:picLocks noChangeAspect="1"/>
          </p:cNvPicPr>
          <p:nvPr/>
        </p:nvPicPr>
        <p:blipFill>
          <a:blip r:embed="rId9">
            <a:duotone>
              <a:schemeClr val="accent6">
                <a:shade val="45000"/>
                <a:satMod val="135000"/>
              </a:schemeClr>
              <a:prstClr val="white"/>
            </a:duotone>
          </a:blip>
          <a:stretch>
            <a:fillRect/>
          </a:stretch>
        </p:blipFill>
        <p:spPr>
          <a:xfrm rot="16200000">
            <a:off x="8212014" y="3738366"/>
            <a:ext cx="1009176" cy="1009176"/>
          </a:xfrm>
          <a:prstGeom prst="rect">
            <a:avLst/>
          </a:prstGeom>
        </p:spPr>
      </p:pic>
      <p:grpSp>
        <p:nvGrpSpPr>
          <p:cNvPr id="7" name="Group 6">
            <a:extLst>
              <a:ext uri="{FF2B5EF4-FFF2-40B4-BE49-F238E27FC236}">
                <a16:creationId xmlns:a16="http://schemas.microsoft.com/office/drawing/2014/main" id="{F55B40E6-8015-CB4C-9010-7F65325B6CD6}"/>
              </a:ext>
            </a:extLst>
          </p:cNvPr>
          <p:cNvGrpSpPr/>
          <p:nvPr/>
        </p:nvGrpSpPr>
        <p:grpSpPr>
          <a:xfrm>
            <a:off x="4823678" y="1731200"/>
            <a:ext cx="1663110" cy="4182496"/>
            <a:chOff x="4823678" y="1731200"/>
            <a:chExt cx="1663110" cy="4182496"/>
          </a:xfrm>
        </p:grpSpPr>
        <p:sp>
          <p:nvSpPr>
            <p:cNvPr id="66" name="Left Brace 65">
              <a:extLst>
                <a:ext uri="{FF2B5EF4-FFF2-40B4-BE49-F238E27FC236}">
                  <a16:creationId xmlns:a16="http://schemas.microsoft.com/office/drawing/2014/main" id="{31112A29-7A87-E042-B664-051FC5570233}"/>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8A215C-3280-5946-A78C-918CE1247468}"/>
                    </a:ext>
                  </a:extLst>
                </p:cNvPr>
                <p:cNvSpPr txBox="1"/>
                <p:nvPr/>
              </p:nvSpPr>
              <p:spPr>
                <a:xfrm>
                  <a:off x="5290676" y="3455101"/>
                  <a:ext cx="1196112" cy="593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200" b="0" i="1" dirty="0" smtClean="0">
                                <a:latin typeface="Cambria Math" panose="02040503050406030204" pitchFamily="18" charset="0"/>
                                <a:ea typeface="Cambria Math" panose="02040503050406030204" pitchFamily="18" charset="0"/>
                              </a:rPr>
                            </m:ctrlPr>
                          </m:sSupPr>
                          <m:e>
                            <m:r>
                              <a:rPr lang="en-US" sz="3200" b="0" i="1" dirty="0" smtClean="0">
                                <a:latin typeface="Cambria Math" panose="02040503050406030204" pitchFamily="18" charset="0"/>
                                <a:ea typeface="Cambria Math" panose="02040503050406030204" pitchFamily="18" charset="0"/>
                              </a:rPr>
                              <m:t>𝑛</m:t>
                            </m:r>
                          </m:e>
                          <m:sup>
                            <m:r>
                              <a:rPr lang="en-US" sz="3200" b="0" i="1" dirty="0" smtClean="0">
                                <a:latin typeface="Cambria Math" panose="02040503050406030204" pitchFamily="18" charset="0"/>
                                <a:ea typeface="Cambria Math" panose="02040503050406030204" pitchFamily="18" charset="0"/>
                              </a:rPr>
                              <m:t>2</m:t>
                            </m:r>
                            <m:r>
                              <a:rPr lang="en-US" sz="3200" b="0" i="1" dirty="0" smtClean="0">
                                <a:latin typeface="Cambria Math" panose="02040503050406030204" pitchFamily="18" charset="0"/>
                                <a:ea typeface="Cambria Math" panose="02040503050406030204" pitchFamily="18" charset="0"/>
                              </a:rPr>
                              <m:t>𝑘</m:t>
                            </m:r>
                            <m:r>
                              <a:rPr lang="en-US" sz="3200" b="0" i="1" dirty="0" smtClean="0">
                                <a:latin typeface="Cambria Math" panose="02040503050406030204" pitchFamily="18" charset="0"/>
                                <a:ea typeface="Cambria Math" panose="02040503050406030204" pitchFamily="18" charset="0"/>
                              </a:rPr>
                              <m:t>−4</m:t>
                            </m:r>
                          </m:sup>
                        </m:sSup>
                      </m:oMath>
                    </m:oMathPara>
                  </a14:m>
                  <a:endParaRPr lang="en-US" sz="3200" dirty="0"/>
                </a:p>
              </p:txBody>
            </p:sp>
          </mc:Choice>
          <mc:Fallback xmlns="">
            <p:sp>
              <p:nvSpPr>
                <p:cNvPr id="67" name="TextBox 66">
                  <a:extLst>
                    <a:ext uri="{FF2B5EF4-FFF2-40B4-BE49-F238E27FC236}">
                      <a16:creationId xmlns:a16="http://schemas.microsoft.com/office/drawing/2014/main" id="{938A215C-3280-5946-A78C-918CE1247468}"/>
                    </a:ext>
                  </a:extLst>
                </p:cNvPr>
                <p:cNvSpPr txBox="1">
                  <a:spLocks noRot="1" noChangeAspect="1" noMove="1" noResize="1" noEditPoints="1" noAdjustHandles="1" noChangeArrowheads="1" noChangeShapeType="1" noTextEdit="1"/>
                </p:cNvSpPr>
                <p:nvPr/>
              </p:nvSpPr>
              <p:spPr>
                <a:xfrm>
                  <a:off x="5290676" y="3455101"/>
                  <a:ext cx="1196112" cy="593624"/>
                </a:xfrm>
                <a:prstGeom prst="rect">
                  <a:avLst/>
                </a:prstGeom>
                <a:blipFill>
                  <a:blip r:embed="rId11"/>
                  <a:stretch>
                    <a:fillRect/>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BAAB17B9-2946-8648-AD3F-CD92D9373558}"/>
              </a:ext>
            </a:extLst>
          </p:cNvPr>
          <p:cNvGrpSpPr/>
          <p:nvPr/>
        </p:nvGrpSpPr>
        <p:grpSpPr>
          <a:xfrm>
            <a:off x="4252405" y="4746750"/>
            <a:ext cx="3448341" cy="1656588"/>
            <a:chOff x="4252405" y="4746750"/>
            <a:chExt cx="3448341" cy="1656588"/>
          </a:xfrm>
        </p:grpSpPr>
        <p:sp>
          <p:nvSpPr>
            <p:cNvPr id="71" name="Rounded Rectangle 70">
              <a:extLst>
                <a:ext uri="{FF2B5EF4-FFF2-40B4-BE49-F238E27FC236}">
                  <a16:creationId xmlns:a16="http://schemas.microsoft.com/office/drawing/2014/main" id="{DB9891FE-3B1D-4540-99CB-5E66D713878B}"/>
                </a:ext>
              </a:extLst>
            </p:cNvPr>
            <p:cNvSpPr/>
            <p:nvPr/>
          </p:nvSpPr>
          <p:spPr>
            <a:xfrm>
              <a:off x="4252405" y="4746750"/>
              <a:ext cx="3433847" cy="16565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73" name="Picture 72">
              <a:extLst>
                <a:ext uri="{FF2B5EF4-FFF2-40B4-BE49-F238E27FC236}">
                  <a16:creationId xmlns:a16="http://schemas.microsoft.com/office/drawing/2014/main" id="{99FE7CD9-E0F5-4B42-8B13-57864D4DB801}"/>
                </a:ext>
              </a:extLst>
            </p:cNvPr>
            <p:cNvPicPr>
              <a:picLocks noChangeAspect="1"/>
            </p:cNvPicPr>
            <p:nvPr/>
          </p:nvPicPr>
          <p:blipFill>
            <a:blip r:embed="rId12">
              <a:clrChange>
                <a:clrFrom>
                  <a:srgbClr val="FFFFFF"/>
                </a:clrFrom>
                <a:clrTo>
                  <a:srgbClr val="FFFFFF">
                    <a:alpha val="0"/>
                  </a:srgbClr>
                </a:clrTo>
              </a:clrChange>
              <a:duotone>
                <a:prstClr val="black"/>
                <a:srgbClr val="FF0000">
                  <a:tint val="45000"/>
                  <a:satMod val="400000"/>
                </a:srgbClr>
              </a:duotone>
              <a:extLst>
                <a:ext uri="{BEBA8EAE-BF5A-486C-A8C5-ECC9F3942E4B}">
                  <a14:imgProps xmlns:a14="http://schemas.microsoft.com/office/drawing/2010/main">
                    <a14:imgLayer>
                      <a14:imgEffect>
                        <a14:colorTemperature colorTemp="7498"/>
                      </a14:imgEffect>
                    </a14:imgLayer>
                  </a14:imgProps>
                </a:ext>
              </a:extLst>
            </a:blip>
            <a:stretch>
              <a:fillRect/>
            </a:stretch>
          </p:blipFill>
          <p:spPr>
            <a:xfrm rot="16200000">
              <a:off x="4316270" y="5096526"/>
              <a:ext cx="1009176" cy="1009176"/>
            </a:xfrm>
            <a:prstGeom prst="rect">
              <a:avLst/>
            </a:prstGeom>
          </p:spPr>
        </p:pic>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BBB9268-3ADF-294B-8B9C-6BA02FD2BD03}"/>
                    </a:ext>
                  </a:extLst>
                </p:cNvPr>
                <p:cNvSpPr txBox="1"/>
                <p:nvPr/>
              </p:nvSpPr>
              <p:spPr>
                <a:xfrm>
                  <a:off x="5304577" y="5308727"/>
                  <a:ext cx="2396169" cy="5936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m:rPr>
                            <m:sty m:val="p"/>
                          </m:rPr>
                          <a:rPr lang="en-US" sz="3200" b="0" i="0" dirty="0" smtClean="0">
                            <a:latin typeface="Cambria Math" panose="02040503050406030204" pitchFamily="18" charset="0"/>
                            <a:ea typeface="Cambria Math" panose="02040503050406030204" pitchFamily="18" charset="0"/>
                          </a:rPr>
                          <m:t>Ω</m:t>
                        </m:r>
                        <m:r>
                          <a:rPr lang="en-US" sz="3200" b="0" i="1" dirty="0" smtClean="0">
                            <a:latin typeface="Cambria Math" panose="02040503050406030204" pitchFamily="18" charset="0"/>
                            <a:ea typeface="Cambria Math" panose="02040503050406030204" pitchFamily="18" charset="0"/>
                          </a:rPr>
                          <m:t>(</m:t>
                        </m:r>
                        <m:sSup>
                          <m:sSupPr>
                            <m:ctrlPr>
                              <a:rPr lang="en-US" sz="3200" b="0" i="1" dirty="0" smtClean="0">
                                <a:latin typeface="Cambria Math" panose="02040503050406030204" pitchFamily="18" charset="0"/>
                                <a:ea typeface="Cambria Math" panose="02040503050406030204" pitchFamily="18" charset="0"/>
                              </a:rPr>
                            </m:ctrlPr>
                          </m:sSupPr>
                          <m:e>
                            <m:r>
                              <a:rPr lang="en-US" sz="3200" b="0" i="1" dirty="0" smtClean="0">
                                <a:latin typeface="Cambria Math" panose="02040503050406030204" pitchFamily="18" charset="0"/>
                                <a:ea typeface="Cambria Math" panose="02040503050406030204" pitchFamily="18" charset="0"/>
                              </a:rPr>
                              <m:t>𝑛</m:t>
                            </m:r>
                          </m:e>
                          <m:sup>
                            <m:r>
                              <a:rPr lang="en-US" sz="3200" b="0" i="1" dirty="0" smtClean="0">
                                <a:latin typeface="Cambria Math" panose="02040503050406030204" pitchFamily="18" charset="0"/>
                                <a:ea typeface="Cambria Math" panose="02040503050406030204" pitchFamily="18" charset="0"/>
                              </a:rPr>
                              <m:t>3</m:t>
                            </m:r>
                            <m:r>
                              <a:rPr lang="en-US" sz="3200" b="0" i="1" dirty="0" smtClean="0">
                                <a:latin typeface="Cambria Math" panose="02040503050406030204" pitchFamily="18" charset="0"/>
                                <a:ea typeface="Cambria Math" panose="02040503050406030204" pitchFamily="18" charset="0"/>
                              </a:rPr>
                              <m:t>𝑘</m:t>
                            </m:r>
                            <m:r>
                              <a:rPr lang="en-US" sz="3200" b="0" i="1" dirty="0" smtClean="0">
                                <a:latin typeface="Cambria Math" panose="02040503050406030204" pitchFamily="18" charset="0"/>
                                <a:ea typeface="Cambria Math" panose="02040503050406030204" pitchFamily="18" charset="0"/>
                              </a:rPr>
                              <m:t> −4</m:t>
                            </m:r>
                          </m:sup>
                        </m:sSup>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74" name="TextBox 73">
                  <a:extLst>
                    <a:ext uri="{FF2B5EF4-FFF2-40B4-BE49-F238E27FC236}">
                      <a16:creationId xmlns:a16="http://schemas.microsoft.com/office/drawing/2014/main" id="{8BBB9268-3ADF-294B-8B9C-6BA02FD2BD03}"/>
                    </a:ext>
                  </a:extLst>
                </p:cNvPr>
                <p:cNvSpPr txBox="1">
                  <a:spLocks noRot="1" noChangeAspect="1" noMove="1" noResize="1" noEditPoints="1" noAdjustHandles="1" noChangeArrowheads="1" noChangeShapeType="1" noTextEdit="1"/>
                </p:cNvSpPr>
                <p:nvPr/>
              </p:nvSpPr>
              <p:spPr>
                <a:xfrm>
                  <a:off x="5304577" y="5308727"/>
                  <a:ext cx="2396169" cy="593624"/>
                </a:xfrm>
                <a:prstGeom prst="rect">
                  <a:avLst/>
                </a:prstGeom>
                <a:blipFill>
                  <a:blip r:embed="rId13"/>
                  <a:stretch>
                    <a:fillRect r="-2116" b="-18750"/>
                  </a:stretch>
                </a:blipFill>
              </p:spPr>
              <p:txBody>
                <a:bodyPr/>
                <a:lstStyle/>
                <a:p>
                  <a:r>
                    <a:rPr lang="en-US">
                      <a:noFill/>
                    </a:rPr>
                    <a:t> </a:t>
                  </a:r>
                </a:p>
              </p:txBody>
            </p:sp>
          </mc:Fallback>
        </mc:AlternateContent>
      </p:grpSp>
      <p:sp>
        <p:nvSpPr>
          <p:cNvPr id="6" name="Rounded Rectangular Callout 5">
            <a:extLst>
              <a:ext uri="{FF2B5EF4-FFF2-40B4-BE49-F238E27FC236}">
                <a16:creationId xmlns:a16="http://schemas.microsoft.com/office/drawing/2014/main" id="{B57ADD8D-A8B7-834E-B4F3-1C18493F58DA}"/>
              </a:ext>
            </a:extLst>
          </p:cNvPr>
          <p:cNvSpPr/>
          <p:nvPr/>
        </p:nvSpPr>
        <p:spPr>
          <a:xfrm>
            <a:off x="8460349" y="4978989"/>
            <a:ext cx="1961711" cy="1200085"/>
          </a:xfrm>
          <a:prstGeom prst="wedgeRoundRectCallout">
            <a:avLst>
              <a:gd name="adj1" fmla="val -98997"/>
              <a:gd name="adj2" fmla="val 6126"/>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Need a proof!</a:t>
            </a:r>
          </a:p>
        </p:txBody>
      </p:sp>
      <p:pic>
        <p:nvPicPr>
          <p:cNvPr id="72" name="Picture 71">
            <a:extLst>
              <a:ext uri="{FF2B5EF4-FFF2-40B4-BE49-F238E27FC236}">
                <a16:creationId xmlns:a16="http://schemas.microsoft.com/office/drawing/2014/main" id="{119A532A-170C-5C4F-8C23-D6B0DABE0B53}"/>
              </a:ext>
            </a:extLst>
          </p:cNvPr>
          <p:cNvPicPr>
            <a:picLocks noChangeAspect="1"/>
          </p:cNvPicPr>
          <p:nvPr/>
        </p:nvPicPr>
        <p:blipFill>
          <a:blip r:embed="rId14"/>
          <a:stretch>
            <a:fillRect/>
          </a:stretch>
        </p:blipFill>
        <p:spPr>
          <a:xfrm>
            <a:off x="5291688" y="4268266"/>
            <a:ext cx="1425512" cy="1069135"/>
          </a:xfrm>
          <a:prstGeom prst="rect">
            <a:avLst/>
          </a:prstGeom>
        </p:spPr>
      </p:pic>
    </p:spTree>
    <p:extLst>
      <p:ext uri="{BB962C8B-B14F-4D97-AF65-F5344CB8AC3E}">
        <p14:creationId xmlns:p14="http://schemas.microsoft.com/office/powerpoint/2010/main" val="243233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Security reduction</a:t>
            </a:r>
            <a:endParaRPr lang="en-US" dirty="0"/>
          </a:p>
        </p:txBody>
      </p:sp>
      <p:sp>
        <p:nvSpPr>
          <p:cNvPr id="3" name="Content Placeholder 2">
            <a:extLst>
              <a:ext uri="{FF2B5EF4-FFF2-40B4-BE49-F238E27FC236}">
                <a16:creationId xmlns:a16="http://schemas.microsoft.com/office/drawing/2014/main" id="{AD4D43A8-64C6-A14E-AB36-9FE7A523053D}"/>
              </a:ext>
            </a:extLst>
          </p:cNvPr>
          <p:cNvSpPr>
            <a:spLocks noGrp="1"/>
          </p:cNvSpPr>
          <p:nvPr>
            <p:ph idx="1"/>
          </p:nvPr>
        </p:nvSpPr>
        <p:spPr>
          <a:xfrm>
            <a:off x="838200" y="2054033"/>
            <a:ext cx="4220564" cy="543446"/>
          </a:xfrm>
        </p:spPr>
        <p:txBody>
          <a:bodyPr>
            <a:noAutofit/>
          </a:bodyPr>
          <a:lstStyle/>
          <a:p>
            <a:pPr marL="0" indent="0">
              <a:buNone/>
            </a:pPr>
            <a:r>
              <a:rPr lang="en-US" sz="3600" b="1" dirty="0"/>
              <a:t>LOCATION</a:t>
            </a:r>
            <a:r>
              <a:rPr lang="en-US" sz="3600" dirty="0"/>
              <a:t> </a:t>
            </a:r>
          </a:p>
          <a:p>
            <a:pPr marL="0" indent="0">
              <a:buNone/>
            </a:pPr>
            <a:r>
              <a:rPr lang="en-US" sz="3600" dirty="0"/>
              <a:t>of the ZKC</a:t>
            </a:r>
          </a:p>
        </p:txBody>
      </p:sp>
      <p:grpSp>
        <p:nvGrpSpPr>
          <p:cNvPr id="4" name="Group 3">
            <a:extLst>
              <a:ext uri="{FF2B5EF4-FFF2-40B4-BE49-F238E27FC236}">
                <a16:creationId xmlns:a16="http://schemas.microsoft.com/office/drawing/2014/main" id="{992F74C0-A91E-1F40-90B3-EE33C8A80789}"/>
              </a:ext>
            </a:extLst>
          </p:cNvPr>
          <p:cNvGrpSpPr/>
          <p:nvPr/>
        </p:nvGrpSpPr>
        <p:grpSpPr>
          <a:xfrm>
            <a:off x="1003092" y="4104268"/>
            <a:ext cx="1237682" cy="1170820"/>
            <a:chOff x="1228876" y="3376990"/>
            <a:chExt cx="1494972" cy="1344991"/>
          </a:xfrm>
        </p:grpSpPr>
        <p:sp>
          <p:nvSpPr>
            <p:cNvPr id="5" name="Rectangle 4">
              <a:extLst>
                <a:ext uri="{FF2B5EF4-FFF2-40B4-BE49-F238E27FC236}">
                  <a16:creationId xmlns:a16="http://schemas.microsoft.com/office/drawing/2014/main" id="{2FF2D91D-797A-F043-8BBB-86A53D347C11}"/>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02E8486-F6F2-EC41-BF84-C7E4AA4F47FF}"/>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02ECB6F-5C0E-6348-A070-1FF26548C77F}"/>
              </a:ext>
            </a:extLst>
          </p:cNvPr>
          <p:cNvGrpSpPr/>
          <p:nvPr/>
        </p:nvGrpSpPr>
        <p:grpSpPr>
          <a:xfrm>
            <a:off x="9552638" y="3283704"/>
            <a:ext cx="1098245" cy="3195675"/>
            <a:chOff x="10319656" y="2791582"/>
            <a:chExt cx="936171" cy="3113559"/>
          </a:xfrm>
        </p:grpSpPr>
        <p:grpSp>
          <p:nvGrpSpPr>
            <p:cNvPr id="8" name="Group 7">
              <a:extLst>
                <a:ext uri="{FF2B5EF4-FFF2-40B4-BE49-F238E27FC236}">
                  <a16:creationId xmlns:a16="http://schemas.microsoft.com/office/drawing/2014/main" id="{5C3C71CD-9A3F-1F4B-8B06-375AA4D204F4}"/>
                </a:ext>
              </a:extLst>
            </p:cNvPr>
            <p:cNvGrpSpPr/>
            <p:nvPr/>
          </p:nvGrpSpPr>
          <p:grpSpPr>
            <a:xfrm>
              <a:off x="10319657" y="2791582"/>
              <a:ext cx="304801" cy="972457"/>
              <a:chOff x="4736494" y="3227010"/>
              <a:chExt cx="459620" cy="1630437"/>
            </a:xfrm>
            <a:solidFill>
              <a:schemeClr val="accent2">
                <a:lumMod val="50000"/>
              </a:schemeClr>
            </a:solidFill>
          </p:grpSpPr>
          <p:sp>
            <p:nvSpPr>
              <p:cNvPr id="35" name="Rectangle 34">
                <a:extLst>
                  <a:ext uri="{FF2B5EF4-FFF2-40B4-BE49-F238E27FC236}">
                    <a16:creationId xmlns:a16="http://schemas.microsoft.com/office/drawing/2014/main" id="{B780F62B-BF26-B348-A0CE-08F407BB767F}"/>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E36ED2B-9987-3C4B-B3B6-0CD9EFAD5900}"/>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E54D507-1E8D-2D48-B6CC-F8278093D99D}"/>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171A3884-AE9F-E740-91ED-4970E0421F6C}"/>
                </a:ext>
              </a:extLst>
            </p:cNvPr>
            <p:cNvGrpSpPr/>
            <p:nvPr/>
          </p:nvGrpSpPr>
          <p:grpSpPr>
            <a:xfrm>
              <a:off x="10319656" y="3862133"/>
              <a:ext cx="304801" cy="972457"/>
              <a:chOff x="4736494" y="3227010"/>
              <a:chExt cx="459620" cy="1630437"/>
            </a:xfrm>
            <a:solidFill>
              <a:schemeClr val="accent2">
                <a:lumMod val="50000"/>
              </a:schemeClr>
            </a:solidFill>
          </p:grpSpPr>
          <p:sp>
            <p:nvSpPr>
              <p:cNvPr id="32" name="Rectangle 31">
                <a:extLst>
                  <a:ext uri="{FF2B5EF4-FFF2-40B4-BE49-F238E27FC236}">
                    <a16:creationId xmlns:a16="http://schemas.microsoft.com/office/drawing/2014/main" id="{90098207-FD87-0644-804A-E3F9B7BC4441}"/>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09EE96-55B9-0740-AF16-8BE41F9A2E76}"/>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A9F523-F961-7046-8932-A07C86B40F1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B3D31D6-EC50-6848-B9C2-DDB80A61E12E}"/>
                </a:ext>
              </a:extLst>
            </p:cNvPr>
            <p:cNvGrpSpPr/>
            <p:nvPr/>
          </p:nvGrpSpPr>
          <p:grpSpPr>
            <a:xfrm>
              <a:off x="10319656" y="4932684"/>
              <a:ext cx="304801" cy="972457"/>
              <a:chOff x="4736494" y="3227010"/>
              <a:chExt cx="459620" cy="1630437"/>
            </a:xfrm>
            <a:solidFill>
              <a:schemeClr val="accent2">
                <a:lumMod val="50000"/>
              </a:schemeClr>
            </a:solidFill>
          </p:grpSpPr>
          <p:sp>
            <p:nvSpPr>
              <p:cNvPr id="29" name="Rectangle 28">
                <a:extLst>
                  <a:ext uri="{FF2B5EF4-FFF2-40B4-BE49-F238E27FC236}">
                    <a16:creationId xmlns:a16="http://schemas.microsoft.com/office/drawing/2014/main" id="{19912239-2E61-D04D-922B-A9D363AD8C79}"/>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D414345-5105-BE49-AA7B-19FB1A3C77D5}"/>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D1AA950-B168-3B47-A1D6-58AC3737AACF}"/>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35C0A4AE-FDBF-484D-9015-A37C4610F820}"/>
                </a:ext>
              </a:extLst>
            </p:cNvPr>
            <p:cNvSpPr/>
            <p:nvPr/>
          </p:nvSpPr>
          <p:spPr>
            <a:xfrm>
              <a:off x="10389809" y="2831835"/>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52BCE10-67B3-C948-80B2-87B535B55BFA}"/>
                </a:ext>
              </a:extLst>
            </p:cNvPr>
            <p:cNvSpPr/>
            <p:nvPr/>
          </p:nvSpPr>
          <p:spPr>
            <a:xfrm>
              <a:off x="10388597" y="3535933"/>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F2156C-ACDF-9440-92A7-69750267F69C}"/>
                </a:ext>
              </a:extLst>
            </p:cNvPr>
            <p:cNvSpPr/>
            <p:nvPr/>
          </p:nvSpPr>
          <p:spPr>
            <a:xfrm>
              <a:off x="10388596" y="4599598"/>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6AC9FC1-EE0B-4D46-A2F3-26A6101ED833}"/>
                </a:ext>
              </a:extLst>
            </p:cNvPr>
            <p:cNvGrpSpPr/>
            <p:nvPr/>
          </p:nvGrpSpPr>
          <p:grpSpPr>
            <a:xfrm>
              <a:off x="10951026" y="2791582"/>
              <a:ext cx="304801" cy="972457"/>
              <a:chOff x="4736494" y="3227010"/>
              <a:chExt cx="459620" cy="1630437"/>
            </a:xfrm>
            <a:solidFill>
              <a:schemeClr val="accent5">
                <a:lumMod val="50000"/>
              </a:schemeClr>
            </a:solidFill>
          </p:grpSpPr>
          <p:sp>
            <p:nvSpPr>
              <p:cNvPr id="26" name="Rectangle 25">
                <a:extLst>
                  <a:ext uri="{FF2B5EF4-FFF2-40B4-BE49-F238E27FC236}">
                    <a16:creationId xmlns:a16="http://schemas.microsoft.com/office/drawing/2014/main" id="{C2DBF9ED-9E14-4F4C-83EC-DCE4CA74139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4826D74-1426-C14D-9085-B18FA6153EE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1F2F017-C091-2C47-8B4E-3D5678AEA48A}"/>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1418A34-994B-4447-8EAB-364BC1AC0D6D}"/>
                </a:ext>
              </a:extLst>
            </p:cNvPr>
            <p:cNvGrpSpPr/>
            <p:nvPr/>
          </p:nvGrpSpPr>
          <p:grpSpPr>
            <a:xfrm>
              <a:off x="10951025" y="3862133"/>
              <a:ext cx="304801" cy="972457"/>
              <a:chOff x="4736494" y="3227010"/>
              <a:chExt cx="459620" cy="1630437"/>
            </a:xfrm>
            <a:solidFill>
              <a:schemeClr val="accent5">
                <a:lumMod val="50000"/>
              </a:schemeClr>
            </a:solidFill>
          </p:grpSpPr>
          <p:sp>
            <p:nvSpPr>
              <p:cNvPr id="23" name="Rectangle 22">
                <a:extLst>
                  <a:ext uri="{FF2B5EF4-FFF2-40B4-BE49-F238E27FC236}">
                    <a16:creationId xmlns:a16="http://schemas.microsoft.com/office/drawing/2014/main" id="{709D6AD1-4A13-4040-B00C-2F1DC170EE5A}"/>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3397E2-A6F7-5C49-8EA2-EBEFD97B2D54}"/>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5A873A3-6587-3242-BFCC-B4EAAE83778B}"/>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7B4140C-400E-A446-946E-7B69E2F11368}"/>
                </a:ext>
              </a:extLst>
            </p:cNvPr>
            <p:cNvGrpSpPr/>
            <p:nvPr/>
          </p:nvGrpSpPr>
          <p:grpSpPr>
            <a:xfrm>
              <a:off x="10951025" y="4932684"/>
              <a:ext cx="304801" cy="972457"/>
              <a:chOff x="4736494" y="3227010"/>
              <a:chExt cx="459620" cy="1630437"/>
            </a:xfrm>
            <a:solidFill>
              <a:schemeClr val="accent5">
                <a:lumMod val="50000"/>
              </a:schemeClr>
            </a:solidFill>
          </p:grpSpPr>
          <p:sp>
            <p:nvSpPr>
              <p:cNvPr id="20" name="Rectangle 19">
                <a:extLst>
                  <a:ext uri="{FF2B5EF4-FFF2-40B4-BE49-F238E27FC236}">
                    <a16:creationId xmlns:a16="http://schemas.microsoft.com/office/drawing/2014/main" id="{78A00090-C045-C54F-90CF-11106941D2FB}"/>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CE7AF5-6607-5C4E-A012-7614BA85CC4B}"/>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B03C7C-7E9C-424D-9629-876E8753AC2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Oval 16">
              <a:extLst>
                <a:ext uri="{FF2B5EF4-FFF2-40B4-BE49-F238E27FC236}">
                  <a16:creationId xmlns:a16="http://schemas.microsoft.com/office/drawing/2014/main" id="{0906DD99-9821-9F4E-87A4-B080929BCC93}"/>
                </a:ext>
              </a:extLst>
            </p:cNvPr>
            <p:cNvSpPr/>
            <p:nvPr/>
          </p:nvSpPr>
          <p:spPr>
            <a:xfrm>
              <a:off x="11019965" y="3196773"/>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41EDEF7-6A75-7348-81DE-0E534762E83E}"/>
                </a:ext>
              </a:extLst>
            </p:cNvPr>
            <p:cNvSpPr/>
            <p:nvPr/>
          </p:nvSpPr>
          <p:spPr>
            <a:xfrm>
              <a:off x="11019966" y="5324650"/>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B6C0263-8E12-8645-BF59-AB3F0CB291EE}"/>
                </a:ext>
              </a:extLst>
            </p:cNvPr>
            <p:cNvSpPr/>
            <p:nvPr/>
          </p:nvSpPr>
          <p:spPr>
            <a:xfrm>
              <a:off x="11019966" y="4619699"/>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Content Placeholder 2">
            <a:extLst>
              <a:ext uri="{FF2B5EF4-FFF2-40B4-BE49-F238E27FC236}">
                <a16:creationId xmlns:a16="http://schemas.microsoft.com/office/drawing/2014/main" id="{0F7C9303-C0A6-7449-A476-BFC68A7C917B}"/>
              </a:ext>
            </a:extLst>
          </p:cNvPr>
          <p:cNvSpPr txBox="1">
            <a:spLocks/>
          </p:cNvSpPr>
          <p:nvPr/>
        </p:nvSpPr>
        <p:spPr>
          <a:xfrm>
            <a:off x="8688733" y="1969488"/>
            <a:ext cx="3638446" cy="6420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Index</a:t>
            </a:r>
            <a:r>
              <a:rPr lang="en-US" sz="3600" dirty="0"/>
              <a:t> of the </a:t>
            </a:r>
          </a:p>
          <a:p>
            <a:pPr marL="0" indent="0">
              <a:buFont typeface="Arial" panose="020B0604020202020204" pitchFamily="34" charset="0"/>
              <a:buNone/>
            </a:pPr>
            <a:r>
              <a:rPr lang="en-US" sz="3600" dirty="0"/>
              <a:t>ZKC pair</a:t>
            </a:r>
          </a:p>
        </p:txBody>
      </p:sp>
      <p:sp>
        <p:nvSpPr>
          <p:cNvPr id="40" name="Right Arrow 39"/>
          <p:cNvSpPr/>
          <p:nvPr/>
        </p:nvSpPr>
        <p:spPr>
          <a:xfrm>
            <a:off x="4100768" y="2132530"/>
            <a:ext cx="3990463" cy="1212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Reduces</a:t>
            </a:r>
          </a:p>
        </p:txBody>
      </p:sp>
      <p:sp>
        <p:nvSpPr>
          <p:cNvPr id="41" name="Oval 40"/>
          <p:cNvSpPr/>
          <p:nvPr/>
        </p:nvSpPr>
        <p:spPr>
          <a:xfrm>
            <a:off x="1089764" y="4376226"/>
            <a:ext cx="425885" cy="433769"/>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450888" y="5061282"/>
            <a:ext cx="1290180" cy="3568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10821943" y="4958055"/>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77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animBg="1"/>
      <p:bldP spid="43" grpId="0" animBg="1"/>
      <p:bldP spid="4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FC14-FB5C-4742-921F-F88A941EAFFE}"/>
              </a:ext>
            </a:extLst>
          </p:cNvPr>
          <p:cNvSpPr>
            <a:spLocks noGrp="1"/>
          </p:cNvSpPr>
          <p:nvPr>
            <p:ph type="title"/>
          </p:nvPr>
        </p:nvSpPr>
        <p:spPr>
          <a:xfrm>
            <a:off x="838200" y="365125"/>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err="1">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ZkC</a:t>
            </a: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 Properties</a:t>
            </a:r>
            <a:endParaRPr lang="en-US" dirty="0"/>
          </a:p>
        </p:txBody>
      </p:sp>
      <p:sp>
        <p:nvSpPr>
          <p:cNvPr id="102" name="Cloud 101">
            <a:extLst>
              <a:ext uri="{FF2B5EF4-FFF2-40B4-BE49-F238E27FC236}">
                <a16:creationId xmlns:a16="http://schemas.microsoft.com/office/drawing/2014/main" id="{18BABEEA-9127-E740-B0B2-4C4F91AFE5B4}"/>
              </a:ext>
            </a:extLst>
          </p:cNvPr>
          <p:cNvSpPr/>
          <p:nvPr/>
        </p:nvSpPr>
        <p:spPr>
          <a:xfrm>
            <a:off x="3594100" y="1893888"/>
            <a:ext cx="5450742" cy="1693862"/>
          </a:xfrm>
          <a:prstGeom prst="cloud">
            <a:avLst/>
          </a:prstGeom>
          <a:solidFill>
            <a:schemeClr val="bg1"/>
          </a:solidFill>
          <a:effectLst>
            <a:glow rad="1079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Three Properties</a:t>
            </a:r>
            <a:endParaRPr lang="en-US" sz="3200" i="1" dirty="0">
              <a:solidFill>
                <a:schemeClr val="tx1"/>
              </a:solidFill>
            </a:endParaRPr>
          </a:p>
        </p:txBody>
      </p:sp>
      <p:sp>
        <p:nvSpPr>
          <p:cNvPr id="97" name="TextBox 96"/>
          <p:cNvSpPr txBox="1"/>
          <p:nvPr/>
        </p:nvSpPr>
        <p:spPr>
          <a:xfrm>
            <a:off x="5426283" y="3964082"/>
            <a:ext cx="2950065" cy="707886"/>
          </a:xfrm>
          <a:prstGeom prst="rect">
            <a:avLst/>
          </a:prstGeom>
          <a:noFill/>
        </p:spPr>
        <p:txBody>
          <a:bodyPr wrap="square" rtlCol="0">
            <a:spAutoFit/>
          </a:bodyPr>
          <a:lstStyle/>
          <a:p>
            <a:r>
              <a:rPr lang="en-US" sz="4000" dirty="0" err="1"/>
              <a:t>Splittable</a:t>
            </a:r>
            <a:endParaRPr lang="en-US" sz="4000" dirty="0"/>
          </a:p>
        </p:txBody>
      </p:sp>
      <p:sp>
        <p:nvSpPr>
          <p:cNvPr id="136" name="TextBox 135"/>
          <p:cNvSpPr txBox="1"/>
          <p:nvPr/>
        </p:nvSpPr>
        <p:spPr>
          <a:xfrm>
            <a:off x="1497116" y="3964082"/>
            <a:ext cx="2950065" cy="707886"/>
          </a:xfrm>
          <a:prstGeom prst="rect">
            <a:avLst/>
          </a:prstGeom>
          <a:noFill/>
        </p:spPr>
        <p:txBody>
          <a:bodyPr wrap="square" rtlCol="0">
            <a:spAutoFit/>
          </a:bodyPr>
          <a:lstStyle/>
          <a:p>
            <a:r>
              <a:rPr lang="en-US" sz="4000" dirty="0"/>
              <a:t>List Hard</a:t>
            </a:r>
          </a:p>
        </p:txBody>
      </p:sp>
      <p:sp>
        <p:nvSpPr>
          <p:cNvPr id="137" name="TextBox 136"/>
          <p:cNvSpPr txBox="1"/>
          <p:nvPr/>
        </p:nvSpPr>
        <p:spPr>
          <a:xfrm>
            <a:off x="9139919" y="3969306"/>
            <a:ext cx="2950065" cy="707886"/>
          </a:xfrm>
          <a:prstGeom prst="rect">
            <a:avLst/>
          </a:prstGeom>
          <a:noFill/>
        </p:spPr>
        <p:txBody>
          <a:bodyPr wrap="square" rtlCol="0">
            <a:spAutoFit/>
          </a:bodyPr>
          <a:lstStyle/>
          <a:p>
            <a:r>
              <a:rPr lang="en-US" sz="4000" dirty="0" err="1"/>
              <a:t>Plantable</a:t>
            </a:r>
            <a:endParaRPr lang="en-US" sz="4000" dirty="0"/>
          </a:p>
        </p:txBody>
      </p:sp>
      <p:pic>
        <p:nvPicPr>
          <p:cNvPr id="139" name="Picture 4" descr="Cartoon Plant Clip Art -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773" y="4626843"/>
            <a:ext cx="1477757" cy="1784003"/>
          </a:xfrm>
          <a:prstGeom prst="rect">
            <a:avLst/>
          </a:prstGeom>
          <a:noFill/>
          <a:extLst>
            <a:ext uri="{909E8E84-426E-40DD-AFC4-6F175D3DCCD1}">
              <a14:hiddenFill xmlns:a14="http://schemas.microsoft.com/office/drawing/2010/main">
                <a:solidFill>
                  <a:srgbClr val="FFFFFF"/>
                </a:solidFill>
              </a14:hiddenFill>
            </a:ext>
          </a:extLst>
        </p:spPr>
      </p:pic>
      <p:grpSp>
        <p:nvGrpSpPr>
          <p:cNvPr id="140" name="Group 139"/>
          <p:cNvGrpSpPr/>
          <p:nvPr/>
        </p:nvGrpSpPr>
        <p:grpSpPr>
          <a:xfrm>
            <a:off x="823054" y="4887287"/>
            <a:ext cx="2897770" cy="1040786"/>
            <a:chOff x="708490" y="4483221"/>
            <a:chExt cx="3854237" cy="1394834"/>
          </a:xfrm>
        </p:grpSpPr>
        <p:grpSp>
          <p:nvGrpSpPr>
            <p:cNvPr id="141" name="Group 140"/>
            <p:cNvGrpSpPr/>
            <p:nvPr/>
          </p:nvGrpSpPr>
          <p:grpSpPr>
            <a:xfrm>
              <a:off x="3175033" y="4483222"/>
              <a:ext cx="1387694" cy="1394833"/>
              <a:chOff x="1058993" y="4232749"/>
              <a:chExt cx="1387692" cy="1394832"/>
            </a:xfrm>
          </p:grpSpPr>
          <p:sp>
            <p:nvSpPr>
              <p:cNvPr id="147" name="Rectangle 146">
                <a:extLst>
                  <a:ext uri="{FF2B5EF4-FFF2-40B4-BE49-F238E27FC236}">
                    <a16:creationId xmlns:a16="http://schemas.microsoft.com/office/drawing/2014/main" id="{2FF2D91D-797A-F043-8BBB-86A53D347C11}"/>
                  </a:ext>
                </a:extLst>
              </p:cNvPr>
              <p:cNvSpPr/>
              <p:nvPr/>
            </p:nvSpPr>
            <p:spPr>
              <a:xfrm>
                <a:off x="1058993"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2FF2D91D-797A-F043-8BBB-86A53D347C11}"/>
                  </a:ext>
                </a:extLst>
              </p:cNvPr>
              <p:cNvSpPr/>
              <p:nvPr/>
            </p:nvSpPr>
            <p:spPr>
              <a:xfrm>
                <a:off x="1537910"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2FF2D91D-797A-F043-8BBB-86A53D347C11}"/>
                  </a:ext>
                </a:extLst>
              </p:cNvPr>
              <p:cNvSpPr/>
              <p:nvPr/>
            </p:nvSpPr>
            <p:spPr>
              <a:xfrm>
                <a:off x="2015456" y="42327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FF2D91D-797A-F043-8BBB-86A53D347C11}"/>
                  </a:ext>
                </a:extLst>
              </p:cNvPr>
              <p:cNvSpPr/>
              <p:nvPr/>
            </p:nvSpPr>
            <p:spPr>
              <a:xfrm>
                <a:off x="1058993"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2FF2D91D-797A-F043-8BBB-86A53D347C11}"/>
                  </a:ext>
                </a:extLst>
              </p:cNvPr>
              <p:cNvSpPr/>
              <p:nvPr/>
            </p:nvSpPr>
            <p:spPr>
              <a:xfrm>
                <a:off x="1537910"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2FF2D91D-797A-F043-8BBB-86A53D347C11}"/>
                  </a:ext>
                </a:extLst>
              </p:cNvPr>
              <p:cNvSpPr/>
              <p:nvPr/>
            </p:nvSpPr>
            <p:spPr>
              <a:xfrm>
                <a:off x="2015456" y="470899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2FF2D91D-797A-F043-8BBB-86A53D347C11}"/>
                  </a:ext>
                </a:extLst>
              </p:cNvPr>
              <p:cNvSpPr/>
              <p:nvPr/>
            </p:nvSpPr>
            <p:spPr>
              <a:xfrm>
                <a:off x="1058993"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2FF2D91D-797A-F043-8BBB-86A53D347C11}"/>
                  </a:ext>
                </a:extLst>
              </p:cNvPr>
              <p:cNvSpPr/>
              <p:nvPr/>
            </p:nvSpPr>
            <p:spPr>
              <a:xfrm>
                <a:off x="1537910"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2FF2D91D-797A-F043-8BBB-86A53D347C11}"/>
                  </a:ext>
                </a:extLst>
              </p:cNvPr>
              <p:cNvSpPr/>
              <p:nvPr/>
            </p:nvSpPr>
            <p:spPr>
              <a:xfrm>
                <a:off x="2015456" y="5193101"/>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24526DFA-80C1-B546-BF7E-5697F2FB3933}"/>
                </a:ext>
              </a:extLst>
            </p:cNvPr>
            <p:cNvGrpSpPr/>
            <p:nvPr/>
          </p:nvGrpSpPr>
          <p:grpSpPr>
            <a:xfrm>
              <a:off x="708490" y="4483221"/>
              <a:ext cx="1387694" cy="1394833"/>
              <a:chOff x="1228876" y="3376990"/>
              <a:chExt cx="1494972" cy="1344991"/>
            </a:xfrm>
          </p:grpSpPr>
          <p:sp>
            <p:nvSpPr>
              <p:cNvPr id="145" name="Rectangle 144">
                <a:extLst>
                  <a:ext uri="{FF2B5EF4-FFF2-40B4-BE49-F238E27FC236}">
                    <a16:creationId xmlns:a16="http://schemas.microsoft.com/office/drawing/2014/main" id="{DCF88D0C-570B-594E-BA95-E869C7E6BD35}"/>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D4692BD-EA22-9647-95D7-24C546F9DF4F}"/>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Right Arrow 142">
              <a:extLst>
                <a:ext uri="{FF2B5EF4-FFF2-40B4-BE49-F238E27FC236}">
                  <a16:creationId xmlns:a16="http://schemas.microsoft.com/office/drawing/2014/main" id="{A2137F0D-D164-EE49-BC89-7FFD304DD170}"/>
                </a:ext>
              </a:extLst>
            </p:cNvPr>
            <p:cNvSpPr/>
            <p:nvPr/>
          </p:nvSpPr>
          <p:spPr>
            <a:xfrm>
              <a:off x="2276072" y="4808874"/>
              <a:ext cx="765580" cy="743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4D4692BD-EA22-9647-95D7-24C546F9DF4F}"/>
                </a:ext>
              </a:extLst>
            </p:cNvPr>
            <p:cNvSpPr/>
            <p:nvPr/>
          </p:nvSpPr>
          <p:spPr>
            <a:xfrm>
              <a:off x="3244279" y="5018953"/>
              <a:ext cx="303607" cy="3106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5251054" y="4648200"/>
            <a:ext cx="2228850" cy="1549400"/>
            <a:chOff x="5251054" y="4648200"/>
            <a:chExt cx="2228850" cy="1549400"/>
          </a:xfrm>
        </p:grpSpPr>
        <p:sp>
          <p:nvSpPr>
            <p:cNvPr id="157" name="Rectangle 156"/>
            <p:cNvSpPr/>
            <p:nvPr/>
          </p:nvSpPr>
          <p:spPr>
            <a:xfrm>
              <a:off x="5251054" y="5040610"/>
              <a:ext cx="2228850" cy="8450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01011101</a:t>
              </a:r>
            </a:p>
          </p:txBody>
        </p:sp>
        <p:cxnSp>
          <p:nvCxnSpPr>
            <p:cNvPr id="158" name="Straight Connector 157"/>
            <p:cNvCxnSpPr/>
            <p:nvPr/>
          </p:nvCxnSpPr>
          <p:spPr>
            <a:xfrm>
              <a:off x="6365479" y="4648200"/>
              <a:ext cx="0" cy="154940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1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136" grpId="0"/>
      <p:bldP spid="13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Security reduction</a:t>
            </a:r>
            <a:endParaRPr lang="en-US" dirty="0"/>
          </a:p>
        </p:txBody>
      </p:sp>
      <p:grpSp>
        <p:nvGrpSpPr>
          <p:cNvPr id="4" name="Group 3">
            <a:extLst>
              <a:ext uri="{FF2B5EF4-FFF2-40B4-BE49-F238E27FC236}">
                <a16:creationId xmlns:a16="http://schemas.microsoft.com/office/drawing/2014/main" id="{24526DFA-80C1-B546-BF7E-5697F2FB3933}"/>
              </a:ext>
            </a:extLst>
          </p:cNvPr>
          <p:cNvGrpSpPr/>
          <p:nvPr/>
        </p:nvGrpSpPr>
        <p:grpSpPr>
          <a:xfrm>
            <a:off x="838200" y="3381829"/>
            <a:ext cx="1237682" cy="1170820"/>
            <a:chOff x="1228876" y="3376990"/>
            <a:chExt cx="1494972" cy="1344991"/>
          </a:xfrm>
        </p:grpSpPr>
        <p:sp>
          <p:nvSpPr>
            <p:cNvPr id="5" name="Rectangle 4">
              <a:extLst>
                <a:ext uri="{FF2B5EF4-FFF2-40B4-BE49-F238E27FC236}">
                  <a16:creationId xmlns:a16="http://schemas.microsoft.com/office/drawing/2014/main" id="{DCF88D0C-570B-594E-BA95-E869C7E6BD35}"/>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D4692BD-EA22-9647-95D7-24C546F9DF4F}"/>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ight Arrow 6">
            <a:extLst>
              <a:ext uri="{FF2B5EF4-FFF2-40B4-BE49-F238E27FC236}">
                <a16:creationId xmlns:a16="http://schemas.microsoft.com/office/drawing/2014/main" id="{A2137F0D-D164-EE49-BC89-7FFD304DD170}"/>
              </a:ext>
            </a:extLst>
          </p:cNvPr>
          <p:cNvSpPr/>
          <p:nvPr/>
        </p:nvSpPr>
        <p:spPr>
          <a:xfrm>
            <a:off x="2728780" y="3449535"/>
            <a:ext cx="1001485" cy="106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2B00A5A-EAD7-6141-83DD-B08BD617389F}"/>
              </a:ext>
            </a:extLst>
          </p:cNvPr>
          <p:cNvGrpSpPr/>
          <p:nvPr/>
        </p:nvGrpSpPr>
        <p:grpSpPr>
          <a:xfrm>
            <a:off x="9729749" y="2240188"/>
            <a:ext cx="1098247" cy="4184801"/>
            <a:chOff x="10319656" y="2791582"/>
            <a:chExt cx="936171" cy="3113559"/>
          </a:xfrm>
        </p:grpSpPr>
        <p:grpSp>
          <p:nvGrpSpPr>
            <p:cNvPr id="9" name="Group 8">
              <a:extLst>
                <a:ext uri="{FF2B5EF4-FFF2-40B4-BE49-F238E27FC236}">
                  <a16:creationId xmlns:a16="http://schemas.microsoft.com/office/drawing/2014/main" id="{E3D39F6B-F67E-D841-9249-918E26474A87}"/>
                </a:ext>
              </a:extLst>
            </p:cNvPr>
            <p:cNvGrpSpPr/>
            <p:nvPr/>
          </p:nvGrpSpPr>
          <p:grpSpPr>
            <a:xfrm>
              <a:off x="10319657" y="2791582"/>
              <a:ext cx="304801" cy="972457"/>
              <a:chOff x="4736494" y="3227010"/>
              <a:chExt cx="459620" cy="1630437"/>
            </a:xfrm>
            <a:solidFill>
              <a:schemeClr val="accent2">
                <a:lumMod val="50000"/>
              </a:schemeClr>
            </a:solidFill>
          </p:grpSpPr>
          <p:sp>
            <p:nvSpPr>
              <p:cNvPr id="36" name="Rectangle 35">
                <a:extLst>
                  <a:ext uri="{FF2B5EF4-FFF2-40B4-BE49-F238E27FC236}">
                    <a16:creationId xmlns:a16="http://schemas.microsoft.com/office/drawing/2014/main" id="{0A0FE2B8-CF6E-CB45-868B-41EF4C64736E}"/>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96A0DE-73D9-C04D-A604-982E98EB6C8A}"/>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8CE3DDF-A025-024A-BE93-E910988FE2AB}"/>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B53E700-521D-8C46-872F-09DB257695B6}"/>
                </a:ext>
              </a:extLst>
            </p:cNvPr>
            <p:cNvGrpSpPr/>
            <p:nvPr/>
          </p:nvGrpSpPr>
          <p:grpSpPr>
            <a:xfrm>
              <a:off x="10319656" y="3862133"/>
              <a:ext cx="304801" cy="972457"/>
              <a:chOff x="4736494" y="3227010"/>
              <a:chExt cx="459620" cy="1630437"/>
            </a:xfrm>
            <a:solidFill>
              <a:schemeClr val="accent2">
                <a:lumMod val="50000"/>
              </a:schemeClr>
            </a:solidFill>
          </p:grpSpPr>
          <p:sp>
            <p:nvSpPr>
              <p:cNvPr id="33" name="Rectangle 32">
                <a:extLst>
                  <a:ext uri="{FF2B5EF4-FFF2-40B4-BE49-F238E27FC236}">
                    <a16:creationId xmlns:a16="http://schemas.microsoft.com/office/drawing/2014/main" id="{EB26581C-FC6B-4440-AA0A-235F22E8935C}"/>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5D24AC9-1F5B-EB44-858A-0D9D0EEFE76B}"/>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CE62401-08A2-B040-9D8C-5DE03067239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AD38B5-175B-F443-9A5B-0177D15D1E76}"/>
                </a:ext>
              </a:extLst>
            </p:cNvPr>
            <p:cNvGrpSpPr/>
            <p:nvPr/>
          </p:nvGrpSpPr>
          <p:grpSpPr>
            <a:xfrm>
              <a:off x="10319656" y="4932684"/>
              <a:ext cx="304801" cy="972457"/>
              <a:chOff x="4736494" y="3227010"/>
              <a:chExt cx="459620" cy="1630437"/>
            </a:xfrm>
            <a:solidFill>
              <a:schemeClr val="accent2">
                <a:lumMod val="50000"/>
              </a:schemeClr>
            </a:solidFill>
          </p:grpSpPr>
          <p:sp>
            <p:nvSpPr>
              <p:cNvPr id="30" name="Rectangle 29">
                <a:extLst>
                  <a:ext uri="{FF2B5EF4-FFF2-40B4-BE49-F238E27FC236}">
                    <a16:creationId xmlns:a16="http://schemas.microsoft.com/office/drawing/2014/main" id="{B447A7C5-55F0-CF47-892E-298519FBC917}"/>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46AA60-7E38-D14F-B483-8B87C1B19C9B}"/>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8BC35-FE37-F44D-9F2E-333143043ED3}"/>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437ECA-239D-4148-B96D-E3209D83B0B2}"/>
                </a:ext>
              </a:extLst>
            </p:cNvPr>
            <p:cNvSpPr/>
            <p:nvPr/>
          </p:nvSpPr>
          <p:spPr>
            <a:xfrm>
              <a:off x="10389809" y="2831835"/>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5CC41E4-336D-164D-8A96-074759C0D329}"/>
                </a:ext>
              </a:extLst>
            </p:cNvPr>
            <p:cNvSpPr/>
            <p:nvPr/>
          </p:nvSpPr>
          <p:spPr>
            <a:xfrm>
              <a:off x="10388597" y="3535933"/>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7EE44E-9075-E741-A17D-414C97451935}"/>
                </a:ext>
              </a:extLst>
            </p:cNvPr>
            <p:cNvSpPr/>
            <p:nvPr/>
          </p:nvSpPr>
          <p:spPr>
            <a:xfrm>
              <a:off x="10388596" y="4599598"/>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4ABDA2A-303D-C141-B461-803C62BB6DB8}"/>
                </a:ext>
              </a:extLst>
            </p:cNvPr>
            <p:cNvGrpSpPr/>
            <p:nvPr/>
          </p:nvGrpSpPr>
          <p:grpSpPr>
            <a:xfrm>
              <a:off x="10951026" y="2791582"/>
              <a:ext cx="304801" cy="972457"/>
              <a:chOff x="4736494" y="3227010"/>
              <a:chExt cx="459620" cy="1630437"/>
            </a:xfrm>
            <a:solidFill>
              <a:schemeClr val="accent5">
                <a:lumMod val="50000"/>
              </a:schemeClr>
            </a:solidFill>
          </p:grpSpPr>
          <p:sp>
            <p:nvSpPr>
              <p:cNvPr id="27" name="Rectangle 26">
                <a:extLst>
                  <a:ext uri="{FF2B5EF4-FFF2-40B4-BE49-F238E27FC236}">
                    <a16:creationId xmlns:a16="http://schemas.microsoft.com/office/drawing/2014/main" id="{30F0E5FF-985F-E142-BA06-CBF11ECBDC2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154B9D1-740F-654A-8FA8-575F8D82393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DD9BCE-FF7D-BE40-9EA6-9C961515CA0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56FAC7A-D7C3-AC41-9A94-09FCBA0346A4}"/>
                </a:ext>
              </a:extLst>
            </p:cNvPr>
            <p:cNvGrpSpPr/>
            <p:nvPr/>
          </p:nvGrpSpPr>
          <p:grpSpPr>
            <a:xfrm>
              <a:off x="10951025" y="3862133"/>
              <a:ext cx="304801" cy="972457"/>
              <a:chOff x="4736494" y="3227010"/>
              <a:chExt cx="459620" cy="1630437"/>
            </a:xfrm>
            <a:solidFill>
              <a:schemeClr val="accent5">
                <a:lumMod val="50000"/>
              </a:schemeClr>
            </a:solidFill>
          </p:grpSpPr>
          <p:sp>
            <p:nvSpPr>
              <p:cNvPr id="24" name="Rectangle 23">
                <a:extLst>
                  <a:ext uri="{FF2B5EF4-FFF2-40B4-BE49-F238E27FC236}">
                    <a16:creationId xmlns:a16="http://schemas.microsoft.com/office/drawing/2014/main" id="{660CFF9E-5181-E14C-BCD2-110D193EB42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E25BEE-2EE2-C246-B927-56E83CB35B26}"/>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F16CD20-0891-A94A-BB19-6D0CFCEABAE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769B10C-3711-5F4B-9FD1-711C3E542911}"/>
                </a:ext>
              </a:extLst>
            </p:cNvPr>
            <p:cNvGrpSpPr/>
            <p:nvPr/>
          </p:nvGrpSpPr>
          <p:grpSpPr>
            <a:xfrm>
              <a:off x="10951025" y="4932684"/>
              <a:ext cx="304801" cy="972457"/>
              <a:chOff x="4736494" y="3227010"/>
              <a:chExt cx="459620" cy="1630437"/>
            </a:xfrm>
            <a:solidFill>
              <a:schemeClr val="accent5">
                <a:lumMod val="50000"/>
              </a:schemeClr>
            </a:solidFill>
          </p:grpSpPr>
          <p:sp>
            <p:nvSpPr>
              <p:cNvPr id="21" name="Rectangle 20">
                <a:extLst>
                  <a:ext uri="{FF2B5EF4-FFF2-40B4-BE49-F238E27FC236}">
                    <a16:creationId xmlns:a16="http://schemas.microsoft.com/office/drawing/2014/main" id="{360FAF23-3A66-A04B-94A7-3D919FFFE461}"/>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3C023C-6511-B743-99A6-E2C936173C6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1C079-0C93-0F4B-AFC2-88D8E2677D4F}"/>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a:extLst>
                <a:ext uri="{FF2B5EF4-FFF2-40B4-BE49-F238E27FC236}">
                  <a16:creationId xmlns:a16="http://schemas.microsoft.com/office/drawing/2014/main" id="{06073604-4BD7-E747-A011-7E3BE58233B5}"/>
                </a:ext>
              </a:extLst>
            </p:cNvPr>
            <p:cNvSpPr/>
            <p:nvPr/>
          </p:nvSpPr>
          <p:spPr>
            <a:xfrm>
              <a:off x="11019965" y="3196773"/>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2F3269-DD4D-DE43-A04F-8EA9D6F521A9}"/>
                </a:ext>
              </a:extLst>
            </p:cNvPr>
            <p:cNvSpPr/>
            <p:nvPr/>
          </p:nvSpPr>
          <p:spPr>
            <a:xfrm>
              <a:off x="11019966" y="5324650"/>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BCD164-C62C-4644-97B7-B503684AAA37}"/>
                </a:ext>
              </a:extLst>
            </p:cNvPr>
            <p:cNvSpPr/>
            <p:nvPr/>
          </p:nvSpPr>
          <p:spPr>
            <a:xfrm>
              <a:off x="11019966" y="4619699"/>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7521F227-178F-DF4D-BDE0-674430CDB154}"/>
              </a:ext>
            </a:extLst>
          </p:cNvPr>
          <p:cNvGrpSpPr/>
          <p:nvPr/>
        </p:nvGrpSpPr>
        <p:grpSpPr>
          <a:xfrm>
            <a:off x="6445722" y="2240187"/>
            <a:ext cx="1145183" cy="4184802"/>
            <a:chOff x="8101389" y="2829795"/>
            <a:chExt cx="936171" cy="3113559"/>
          </a:xfrm>
        </p:grpSpPr>
        <p:grpSp>
          <p:nvGrpSpPr>
            <p:cNvPr id="40" name="Group 39">
              <a:extLst>
                <a:ext uri="{FF2B5EF4-FFF2-40B4-BE49-F238E27FC236}">
                  <a16:creationId xmlns:a16="http://schemas.microsoft.com/office/drawing/2014/main" id="{E50C5ECA-5417-B544-B746-BD080CD631D2}"/>
                </a:ext>
              </a:extLst>
            </p:cNvPr>
            <p:cNvGrpSpPr/>
            <p:nvPr/>
          </p:nvGrpSpPr>
          <p:grpSpPr>
            <a:xfrm>
              <a:off x="8101390" y="2829795"/>
              <a:ext cx="304801" cy="972457"/>
              <a:chOff x="4736494" y="3227010"/>
              <a:chExt cx="459620" cy="1630437"/>
            </a:xfrm>
            <a:solidFill>
              <a:schemeClr val="accent2">
                <a:lumMod val="50000"/>
              </a:schemeClr>
            </a:solidFill>
          </p:grpSpPr>
          <p:sp>
            <p:nvSpPr>
              <p:cNvPr id="63" name="Rectangle 62">
                <a:extLst>
                  <a:ext uri="{FF2B5EF4-FFF2-40B4-BE49-F238E27FC236}">
                    <a16:creationId xmlns:a16="http://schemas.microsoft.com/office/drawing/2014/main" id="{D1232CA0-780F-4442-B2CC-8553D0DBD36D}"/>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320D2A9-BBE9-C04F-A6F5-431E4768B714}"/>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D042957-F63F-9B41-9886-91E07B5E8D2E}"/>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08B233D7-D478-4F45-8D63-25896D218A4E}"/>
                </a:ext>
              </a:extLst>
            </p:cNvPr>
            <p:cNvGrpSpPr/>
            <p:nvPr/>
          </p:nvGrpSpPr>
          <p:grpSpPr>
            <a:xfrm>
              <a:off x="8101389" y="3900346"/>
              <a:ext cx="304801" cy="972457"/>
              <a:chOff x="4736494" y="3227010"/>
              <a:chExt cx="459620" cy="1630437"/>
            </a:xfrm>
            <a:solidFill>
              <a:schemeClr val="accent2">
                <a:lumMod val="50000"/>
              </a:schemeClr>
            </a:solidFill>
          </p:grpSpPr>
          <p:sp>
            <p:nvSpPr>
              <p:cNvPr id="60" name="Rectangle 59">
                <a:extLst>
                  <a:ext uri="{FF2B5EF4-FFF2-40B4-BE49-F238E27FC236}">
                    <a16:creationId xmlns:a16="http://schemas.microsoft.com/office/drawing/2014/main" id="{A35B3B91-AF7E-F74C-8AE3-DDD84769C227}"/>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4BE9C11-C625-D247-89AE-3054A2A89457}"/>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AB0B979-A1DE-1E44-9E44-CEFFC46A765B}"/>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A8E13D0-A4BD-574B-B431-7675A649B7A9}"/>
                </a:ext>
              </a:extLst>
            </p:cNvPr>
            <p:cNvGrpSpPr/>
            <p:nvPr/>
          </p:nvGrpSpPr>
          <p:grpSpPr>
            <a:xfrm>
              <a:off x="8101389" y="4970897"/>
              <a:ext cx="304801" cy="972457"/>
              <a:chOff x="4736494" y="3227010"/>
              <a:chExt cx="459620" cy="1630437"/>
            </a:xfrm>
            <a:solidFill>
              <a:schemeClr val="accent2">
                <a:lumMod val="50000"/>
              </a:schemeClr>
            </a:solidFill>
          </p:grpSpPr>
          <p:sp>
            <p:nvSpPr>
              <p:cNvPr id="57" name="Rectangle 56">
                <a:extLst>
                  <a:ext uri="{FF2B5EF4-FFF2-40B4-BE49-F238E27FC236}">
                    <a16:creationId xmlns:a16="http://schemas.microsoft.com/office/drawing/2014/main" id="{19516208-5E45-EC4D-82A0-1D5DF35CA935}"/>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DE59E42-90BA-7D42-A215-D8373047BB1A}"/>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C02C6A-10C0-D541-A405-E9E0F3B8133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70499E9C-E1B6-9B43-B29A-AFC7708C23DE}"/>
                </a:ext>
              </a:extLst>
            </p:cNvPr>
            <p:cNvSpPr/>
            <p:nvPr/>
          </p:nvSpPr>
          <p:spPr>
            <a:xfrm>
              <a:off x="8170329" y="463781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9BD5DA6-BF2D-0C48-8AD7-C3A2911C54FF}"/>
                </a:ext>
              </a:extLst>
            </p:cNvPr>
            <p:cNvGrpSpPr/>
            <p:nvPr/>
          </p:nvGrpSpPr>
          <p:grpSpPr>
            <a:xfrm>
              <a:off x="8732759" y="2829795"/>
              <a:ext cx="304801" cy="972457"/>
              <a:chOff x="4736494" y="3227010"/>
              <a:chExt cx="459620" cy="1630437"/>
            </a:xfrm>
            <a:solidFill>
              <a:schemeClr val="accent5">
                <a:lumMod val="50000"/>
              </a:schemeClr>
            </a:solidFill>
          </p:grpSpPr>
          <p:sp>
            <p:nvSpPr>
              <p:cNvPr id="54" name="Rectangle 53">
                <a:extLst>
                  <a:ext uri="{FF2B5EF4-FFF2-40B4-BE49-F238E27FC236}">
                    <a16:creationId xmlns:a16="http://schemas.microsoft.com/office/drawing/2014/main" id="{5DEC8B3C-6FA4-EA41-B7F0-17C7E905577B}"/>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6360A15-3025-1D40-BEF8-4E9678C2133D}"/>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ECDEF92-507F-3B46-92DC-339196F4D1A9}"/>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1817350-876C-5F4D-8052-AE98EB34A381}"/>
                </a:ext>
              </a:extLst>
            </p:cNvPr>
            <p:cNvGrpSpPr/>
            <p:nvPr/>
          </p:nvGrpSpPr>
          <p:grpSpPr>
            <a:xfrm>
              <a:off x="8732758" y="3900346"/>
              <a:ext cx="304801" cy="972457"/>
              <a:chOff x="4736494" y="3227010"/>
              <a:chExt cx="459620" cy="1630437"/>
            </a:xfrm>
            <a:solidFill>
              <a:schemeClr val="accent5">
                <a:lumMod val="50000"/>
              </a:schemeClr>
            </a:solidFill>
          </p:grpSpPr>
          <p:sp>
            <p:nvSpPr>
              <p:cNvPr id="51" name="Rectangle 50">
                <a:extLst>
                  <a:ext uri="{FF2B5EF4-FFF2-40B4-BE49-F238E27FC236}">
                    <a16:creationId xmlns:a16="http://schemas.microsoft.com/office/drawing/2014/main" id="{39E98C0B-9BE5-AC47-92FD-3C984D4E101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A943BB-F686-464B-9910-41270B949D74}"/>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2B12442-197F-3347-95D9-BC4D3EC6BEE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358276C-37C2-7040-98B2-43F3BF6EB686}"/>
                </a:ext>
              </a:extLst>
            </p:cNvPr>
            <p:cNvGrpSpPr/>
            <p:nvPr/>
          </p:nvGrpSpPr>
          <p:grpSpPr>
            <a:xfrm>
              <a:off x="8732758" y="4970897"/>
              <a:ext cx="304801" cy="972457"/>
              <a:chOff x="4736494" y="3227010"/>
              <a:chExt cx="459620" cy="1630437"/>
            </a:xfrm>
            <a:solidFill>
              <a:schemeClr val="accent5">
                <a:lumMod val="50000"/>
              </a:schemeClr>
            </a:solidFill>
          </p:grpSpPr>
          <p:sp>
            <p:nvSpPr>
              <p:cNvPr id="48" name="Rectangle 47">
                <a:extLst>
                  <a:ext uri="{FF2B5EF4-FFF2-40B4-BE49-F238E27FC236}">
                    <a16:creationId xmlns:a16="http://schemas.microsoft.com/office/drawing/2014/main" id="{EB3B5AB1-5167-884C-B104-113942F36CA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12FEB32-65B0-A345-BEC8-7DFDD2F95EB5}"/>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245F7A-A617-A447-B401-233F74E8AF2A}"/>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F1FBBF6C-D2F0-F54A-81DB-7FF33D0126D5}"/>
                </a:ext>
              </a:extLst>
            </p:cNvPr>
            <p:cNvSpPr/>
            <p:nvPr/>
          </p:nvSpPr>
          <p:spPr>
            <a:xfrm>
              <a:off x="8801699" y="465791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F1B79985-1687-524C-8861-773999B64ADC}"/>
              </a:ext>
            </a:extLst>
          </p:cNvPr>
          <p:cNvGrpSpPr/>
          <p:nvPr/>
        </p:nvGrpSpPr>
        <p:grpSpPr>
          <a:xfrm>
            <a:off x="4024664" y="2240188"/>
            <a:ext cx="383180" cy="4184802"/>
            <a:chOff x="3651791" y="2809819"/>
            <a:chExt cx="304802" cy="3113559"/>
          </a:xfrm>
          <a:solidFill>
            <a:schemeClr val="tx1"/>
          </a:solidFill>
        </p:grpSpPr>
        <p:grpSp>
          <p:nvGrpSpPr>
            <p:cNvPr id="67" name="Group 66">
              <a:extLst>
                <a:ext uri="{FF2B5EF4-FFF2-40B4-BE49-F238E27FC236}">
                  <a16:creationId xmlns:a16="http://schemas.microsoft.com/office/drawing/2014/main" id="{3391C60E-F8DB-454F-8778-EC0DA5AF3042}"/>
                </a:ext>
              </a:extLst>
            </p:cNvPr>
            <p:cNvGrpSpPr/>
            <p:nvPr/>
          </p:nvGrpSpPr>
          <p:grpSpPr>
            <a:xfrm>
              <a:off x="3651792" y="2809819"/>
              <a:ext cx="304801" cy="972457"/>
              <a:chOff x="4736494" y="3227010"/>
              <a:chExt cx="459620" cy="1630437"/>
            </a:xfrm>
            <a:grpFill/>
          </p:grpSpPr>
          <p:sp>
            <p:nvSpPr>
              <p:cNvPr id="77" name="Rectangle 76">
                <a:extLst>
                  <a:ext uri="{FF2B5EF4-FFF2-40B4-BE49-F238E27FC236}">
                    <a16:creationId xmlns:a16="http://schemas.microsoft.com/office/drawing/2014/main" id="{944827BA-A397-844E-BC41-88809E34C6FE}"/>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567852B-18F0-8941-B27C-2CEFE2A134A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25128E5-1D3A-2248-9ECF-3B1A7595D49A}"/>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CC59265A-8904-B64E-9FFB-DDC195F716D1}"/>
                </a:ext>
              </a:extLst>
            </p:cNvPr>
            <p:cNvGrpSpPr/>
            <p:nvPr/>
          </p:nvGrpSpPr>
          <p:grpSpPr>
            <a:xfrm>
              <a:off x="3651791" y="3880370"/>
              <a:ext cx="304801" cy="972457"/>
              <a:chOff x="4736494" y="3227010"/>
              <a:chExt cx="459620" cy="1630437"/>
            </a:xfrm>
            <a:grpFill/>
          </p:grpSpPr>
          <p:sp>
            <p:nvSpPr>
              <p:cNvPr id="74" name="Rectangle 73">
                <a:extLst>
                  <a:ext uri="{FF2B5EF4-FFF2-40B4-BE49-F238E27FC236}">
                    <a16:creationId xmlns:a16="http://schemas.microsoft.com/office/drawing/2014/main" id="{7A69F312-949D-B448-B64B-4B805D0D43FD}"/>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A864F1D-3916-B540-9EF2-F4A849CDCAC7}"/>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02E3764-0C0A-1141-9F94-9E34A87A3920}"/>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436ED6CD-F1B6-CD4D-B423-78316CB930D9}"/>
                </a:ext>
              </a:extLst>
            </p:cNvPr>
            <p:cNvGrpSpPr/>
            <p:nvPr/>
          </p:nvGrpSpPr>
          <p:grpSpPr>
            <a:xfrm>
              <a:off x="3651791" y="4950921"/>
              <a:ext cx="304801" cy="972457"/>
              <a:chOff x="4736494" y="3227010"/>
              <a:chExt cx="459620" cy="1630437"/>
            </a:xfrm>
            <a:grpFill/>
          </p:grpSpPr>
          <p:sp>
            <p:nvSpPr>
              <p:cNvPr id="71" name="Rectangle 70">
                <a:extLst>
                  <a:ext uri="{FF2B5EF4-FFF2-40B4-BE49-F238E27FC236}">
                    <a16:creationId xmlns:a16="http://schemas.microsoft.com/office/drawing/2014/main" id="{FBAC7660-40B6-CE47-98F7-2943BA5A79AD}"/>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84FCAC-1B39-B647-B86B-D2F619A8A4BC}"/>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5B1C10-5838-4849-A6F2-4940D2FB0ECF}"/>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6373839C-6B96-BA48-A5C0-EBE6FC76AF17}"/>
                </a:ext>
              </a:extLst>
            </p:cNvPr>
            <p:cNvSpPr/>
            <p:nvPr/>
          </p:nvSpPr>
          <p:spPr>
            <a:xfrm>
              <a:off x="3720731" y="4617835"/>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ight Arrow 79">
            <a:extLst>
              <a:ext uri="{FF2B5EF4-FFF2-40B4-BE49-F238E27FC236}">
                <a16:creationId xmlns:a16="http://schemas.microsoft.com/office/drawing/2014/main" id="{53F2CD25-D4C9-E049-8072-8DE61841E7BE}"/>
              </a:ext>
            </a:extLst>
          </p:cNvPr>
          <p:cNvSpPr/>
          <p:nvPr/>
        </p:nvSpPr>
        <p:spPr>
          <a:xfrm>
            <a:off x="4842316" y="3483430"/>
            <a:ext cx="1001485" cy="106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CDA3A2DD-7E2F-B545-B1AC-1B4BBBF1267C}"/>
              </a:ext>
            </a:extLst>
          </p:cNvPr>
          <p:cNvSpPr/>
          <p:nvPr/>
        </p:nvSpPr>
        <p:spPr>
          <a:xfrm>
            <a:off x="8081374" y="3483430"/>
            <a:ext cx="1001485" cy="106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915328" y="3658674"/>
            <a:ext cx="425885" cy="433769"/>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663830" y="4565439"/>
            <a:ext cx="1290180" cy="4574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364190" y="4565439"/>
            <a:ext cx="1290180" cy="4574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3958225" y="4580044"/>
            <a:ext cx="519830" cy="4574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001290" y="4528778"/>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sp>
        <p:nvSpPr>
          <p:cNvPr id="87" name="TextBox 86"/>
          <p:cNvSpPr txBox="1"/>
          <p:nvPr/>
        </p:nvSpPr>
        <p:spPr>
          <a:xfrm>
            <a:off x="7764199" y="4518754"/>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sp>
        <p:nvSpPr>
          <p:cNvPr id="88" name="TextBox 87"/>
          <p:cNvSpPr txBox="1"/>
          <p:nvPr/>
        </p:nvSpPr>
        <p:spPr>
          <a:xfrm>
            <a:off x="4548903" y="4538331"/>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grpSp>
        <p:nvGrpSpPr>
          <p:cNvPr id="115" name="Group 114"/>
          <p:cNvGrpSpPr/>
          <p:nvPr/>
        </p:nvGrpSpPr>
        <p:grpSpPr>
          <a:xfrm>
            <a:off x="7863017" y="1846390"/>
            <a:ext cx="1566734" cy="1637039"/>
            <a:chOff x="7863017" y="1846390"/>
            <a:chExt cx="1566734" cy="1637039"/>
          </a:xfrm>
        </p:grpSpPr>
        <p:sp>
          <p:nvSpPr>
            <p:cNvPr id="112" name="Flowchart: Alternate Process 111"/>
            <p:cNvSpPr/>
            <p:nvPr/>
          </p:nvSpPr>
          <p:spPr>
            <a:xfrm>
              <a:off x="7863017" y="1846390"/>
              <a:ext cx="1566734" cy="1637039"/>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4" descr="Cartoon Plant Clip Art - Clipart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374" y="2024653"/>
              <a:ext cx="1187370" cy="14334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p:cNvGrpSpPr/>
          <p:nvPr/>
        </p:nvGrpSpPr>
        <p:grpSpPr>
          <a:xfrm>
            <a:off x="1986785" y="2177541"/>
            <a:ext cx="1971440" cy="1127660"/>
            <a:chOff x="1986785" y="2177541"/>
            <a:chExt cx="1971440" cy="1127660"/>
          </a:xfrm>
        </p:grpSpPr>
        <p:sp>
          <p:nvSpPr>
            <p:cNvPr id="110" name="Flowchart: Alternate Process 109"/>
            <p:cNvSpPr/>
            <p:nvPr/>
          </p:nvSpPr>
          <p:spPr>
            <a:xfrm>
              <a:off x="1986785" y="2177541"/>
              <a:ext cx="1971440" cy="112766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p:cNvGrpSpPr/>
            <p:nvPr/>
          </p:nvGrpSpPr>
          <p:grpSpPr>
            <a:xfrm>
              <a:off x="2193330" y="2453697"/>
              <a:ext cx="1622579" cy="580637"/>
              <a:chOff x="708490" y="4483219"/>
              <a:chExt cx="3854233" cy="1394832"/>
            </a:xfrm>
          </p:grpSpPr>
          <p:grpSp>
            <p:nvGrpSpPr>
              <p:cNvPr id="92" name="Group 91"/>
              <p:cNvGrpSpPr/>
              <p:nvPr/>
            </p:nvGrpSpPr>
            <p:grpSpPr>
              <a:xfrm>
                <a:off x="3175031" y="4483219"/>
                <a:ext cx="1387692" cy="1394832"/>
                <a:chOff x="1058993" y="4232749"/>
                <a:chExt cx="1387692" cy="1394832"/>
              </a:xfrm>
            </p:grpSpPr>
            <p:sp>
              <p:nvSpPr>
                <p:cNvPr id="98" name="Rectangle 97">
                  <a:extLst>
                    <a:ext uri="{FF2B5EF4-FFF2-40B4-BE49-F238E27FC236}">
                      <a16:creationId xmlns:a16="http://schemas.microsoft.com/office/drawing/2014/main" id="{2FF2D91D-797A-F043-8BBB-86A53D347C11}"/>
                    </a:ext>
                  </a:extLst>
                </p:cNvPr>
                <p:cNvSpPr/>
                <p:nvPr/>
              </p:nvSpPr>
              <p:spPr>
                <a:xfrm>
                  <a:off x="1058993"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FF2D91D-797A-F043-8BBB-86A53D347C11}"/>
                    </a:ext>
                  </a:extLst>
                </p:cNvPr>
                <p:cNvSpPr/>
                <p:nvPr/>
              </p:nvSpPr>
              <p:spPr>
                <a:xfrm>
                  <a:off x="1537910"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FF2D91D-797A-F043-8BBB-86A53D347C11}"/>
                    </a:ext>
                  </a:extLst>
                </p:cNvPr>
                <p:cNvSpPr/>
                <p:nvPr/>
              </p:nvSpPr>
              <p:spPr>
                <a:xfrm>
                  <a:off x="2015456" y="42327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FF2D91D-797A-F043-8BBB-86A53D347C11}"/>
                    </a:ext>
                  </a:extLst>
                </p:cNvPr>
                <p:cNvSpPr/>
                <p:nvPr/>
              </p:nvSpPr>
              <p:spPr>
                <a:xfrm>
                  <a:off x="1058993"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FF2D91D-797A-F043-8BBB-86A53D347C11}"/>
                    </a:ext>
                  </a:extLst>
                </p:cNvPr>
                <p:cNvSpPr/>
                <p:nvPr/>
              </p:nvSpPr>
              <p:spPr>
                <a:xfrm>
                  <a:off x="1537910"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FF2D91D-797A-F043-8BBB-86A53D347C11}"/>
                    </a:ext>
                  </a:extLst>
                </p:cNvPr>
                <p:cNvSpPr/>
                <p:nvPr/>
              </p:nvSpPr>
              <p:spPr>
                <a:xfrm>
                  <a:off x="2015456" y="470899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FF2D91D-797A-F043-8BBB-86A53D347C11}"/>
                    </a:ext>
                  </a:extLst>
                </p:cNvPr>
                <p:cNvSpPr/>
                <p:nvPr/>
              </p:nvSpPr>
              <p:spPr>
                <a:xfrm>
                  <a:off x="1058993"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2FF2D91D-797A-F043-8BBB-86A53D347C11}"/>
                    </a:ext>
                  </a:extLst>
                </p:cNvPr>
                <p:cNvSpPr/>
                <p:nvPr/>
              </p:nvSpPr>
              <p:spPr>
                <a:xfrm>
                  <a:off x="1537910"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2FF2D91D-797A-F043-8BBB-86A53D347C11}"/>
                    </a:ext>
                  </a:extLst>
                </p:cNvPr>
                <p:cNvSpPr/>
                <p:nvPr/>
              </p:nvSpPr>
              <p:spPr>
                <a:xfrm>
                  <a:off x="2015456" y="5193101"/>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24526DFA-80C1-B546-BF7E-5697F2FB3933}"/>
                  </a:ext>
                </a:extLst>
              </p:cNvPr>
              <p:cNvGrpSpPr/>
              <p:nvPr/>
            </p:nvGrpSpPr>
            <p:grpSpPr>
              <a:xfrm>
                <a:off x="708490" y="4483219"/>
                <a:ext cx="1387692" cy="1394832"/>
                <a:chOff x="1228876" y="3376990"/>
                <a:chExt cx="1494972" cy="1344991"/>
              </a:xfrm>
            </p:grpSpPr>
            <p:sp>
              <p:nvSpPr>
                <p:cNvPr id="96" name="Rectangle 95">
                  <a:extLst>
                    <a:ext uri="{FF2B5EF4-FFF2-40B4-BE49-F238E27FC236}">
                      <a16:creationId xmlns:a16="http://schemas.microsoft.com/office/drawing/2014/main" id="{DCF88D0C-570B-594E-BA95-E869C7E6BD35}"/>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D4692BD-EA22-9647-95D7-24C546F9DF4F}"/>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ight Arrow 93">
                <a:extLst>
                  <a:ext uri="{FF2B5EF4-FFF2-40B4-BE49-F238E27FC236}">
                    <a16:creationId xmlns:a16="http://schemas.microsoft.com/office/drawing/2014/main" id="{A2137F0D-D164-EE49-BC89-7FFD304DD170}"/>
                  </a:ext>
                </a:extLst>
              </p:cNvPr>
              <p:cNvSpPr/>
              <p:nvPr/>
            </p:nvSpPr>
            <p:spPr>
              <a:xfrm>
                <a:off x="2276070" y="4808872"/>
                <a:ext cx="765580" cy="743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D4692BD-EA22-9647-95D7-24C546F9DF4F}"/>
                  </a:ext>
                </a:extLst>
              </p:cNvPr>
              <p:cNvSpPr/>
              <p:nvPr/>
            </p:nvSpPr>
            <p:spPr>
              <a:xfrm>
                <a:off x="3244279" y="5018953"/>
                <a:ext cx="303607" cy="3106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4" name="Group 113"/>
          <p:cNvGrpSpPr/>
          <p:nvPr/>
        </p:nvGrpSpPr>
        <p:grpSpPr>
          <a:xfrm>
            <a:off x="4548903" y="2177541"/>
            <a:ext cx="1866733" cy="1127660"/>
            <a:chOff x="4548903" y="2177541"/>
            <a:chExt cx="1866733" cy="1127660"/>
          </a:xfrm>
        </p:grpSpPr>
        <p:sp>
          <p:nvSpPr>
            <p:cNvPr id="111" name="Flowchart: Alternate Process 110"/>
            <p:cNvSpPr/>
            <p:nvPr/>
          </p:nvSpPr>
          <p:spPr>
            <a:xfrm>
              <a:off x="4548903" y="2177542"/>
              <a:ext cx="1866733" cy="110692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p:cNvGrpSpPr/>
            <p:nvPr/>
          </p:nvGrpSpPr>
          <p:grpSpPr>
            <a:xfrm>
              <a:off x="4774710" y="2177541"/>
              <a:ext cx="1389062" cy="1127660"/>
              <a:chOff x="5251054" y="4648201"/>
              <a:chExt cx="2228850" cy="1549400"/>
            </a:xfrm>
          </p:grpSpPr>
          <p:sp>
            <p:nvSpPr>
              <p:cNvPr id="108" name="Rectangle 107"/>
              <p:cNvSpPr/>
              <p:nvPr/>
            </p:nvSpPr>
            <p:spPr>
              <a:xfrm>
                <a:off x="5251054" y="5040610"/>
                <a:ext cx="2228850" cy="8450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01011101</a:t>
                </a:r>
              </a:p>
            </p:txBody>
          </p:sp>
          <p:cxnSp>
            <p:nvCxnSpPr>
              <p:cNvPr id="109" name="Straight Connector 108"/>
              <p:cNvCxnSpPr/>
              <p:nvPr/>
            </p:nvCxnSpPr>
            <p:spPr>
              <a:xfrm>
                <a:off x="6365479" y="4648201"/>
                <a:ext cx="0" cy="154940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51124719-931E-734D-9C2D-B2F851344AF0}"/>
              </a:ext>
            </a:extLst>
          </p:cNvPr>
          <p:cNvGrpSpPr/>
          <p:nvPr/>
        </p:nvGrpSpPr>
        <p:grpSpPr>
          <a:xfrm>
            <a:off x="11103892" y="2240187"/>
            <a:ext cx="1088108" cy="4182496"/>
            <a:chOff x="4823678" y="1731200"/>
            <a:chExt cx="1663110" cy="4182496"/>
          </a:xfrm>
        </p:grpSpPr>
        <p:sp>
          <p:nvSpPr>
            <p:cNvPr id="117" name="Left Brace 116">
              <a:extLst>
                <a:ext uri="{FF2B5EF4-FFF2-40B4-BE49-F238E27FC236}">
                  <a16:creationId xmlns:a16="http://schemas.microsoft.com/office/drawing/2014/main" id="{188C3AAB-9722-C845-BC60-FF3DE9D40B99}"/>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594888C6-77F3-5E48-9C0C-D269E8242C3A}"/>
                    </a:ext>
                  </a:extLst>
                </p:cNvPr>
                <p:cNvSpPr txBox="1"/>
                <p:nvPr/>
              </p:nvSpPr>
              <p:spPr>
                <a:xfrm>
                  <a:off x="5290677" y="3455101"/>
                  <a:ext cx="119611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400" b="0" i="1" dirty="0" smtClean="0">
                            <a:latin typeface="Cambria Math" panose="02040503050406030204" pitchFamily="18" charset="0"/>
                            <a:ea typeface="Cambria Math" panose="02040503050406030204" pitchFamily="18" charset="0"/>
                          </a:rPr>
                          <m:t>ℓ</m:t>
                        </m:r>
                      </m:oMath>
                    </m:oMathPara>
                  </a14:m>
                  <a:endParaRPr lang="en-US" sz="4400" dirty="0"/>
                </a:p>
              </p:txBody>
            </p:sp>
          </mc:Choice>
          <mc:Fallback xmlns="">
            <p:sp>
              <p:nvSpPr>
                <p:cNvPr id="118" name="TextBox 117">
                  <a:extLst>
                    <a:ext uri="{FF2B5EF4-FFF2-40B4-BE49-F238E27FC236}">
                      <a16:creationId xmlns:a16="http://schemas.microsoft.com/office/drawing/2014/main" id="{594888C6-77F3-5E48-9C0C-D269E8242C3A}"/>
                    </a:ext>
                  </a:extLst>
                </p:cNvPr>
                <p:cNvSpPr txBox="1">
                  <a:spLocks noRot="1" noChangeAspect="1" noMove="1" noResize="1" noEditPoints="1" noAdjustHandles="1" noChangeArrowheads="1" noChangeShapeType="1" noTextEdit="1"/>
                </p:cNvSpPr>
                <p:nvPr/>
              </p:nvSpPr>
              <p:spPr>
                <a:xfrm>
                  <a:off x="5290677" y="3455101"/>
                  <a:ext cx="1196111" cy="769441"/>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0" name="Flowchart: Alternate Process 119"/>
              <p:cNvSpPr/>
              <p:nvPr/>
            </p:nvSpPr>
            <p:spPr>
              <a:xfrm>
                <a:off x="124865" y="4637240"/>
                <a:ext cx="1144564" cy="1127660"/>
              </a:xfrm>
              <a:prstGeom prst="flowChartAlternate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4000" b="1" i="1" smtClean="0">
                              <a:solidFill>
                                <a:schemeClr val="tx1"/>
                              </a:solidFill>
                              <a:latin typeface="Cambria Math" panose="02040503050406030204" pitchFamily="18" charset="0"/>
                            </a:rPr>
                          </m:ctrlPr>
                        </m:sSupPr>
                        <m:e>
                          <m:r>
                            <a:rPr lang="en-US" sz="4000" b="1" i="1" smtClean="0">
                              <a:solidFill>
                                <a:schemeClr val="tx1"/>
                              </a:solidFill>
                              <a:latin typeface="Cambria Math" panose="02040503050406030204" pitchFamily="18" charset="0"/>
                            </a:rPr>
                            <m:t>𝒏</m:t>
                          </m:r>
                        </m:e>
                        <m:sup>
                          <m:r>
                            <a:rPr lang="en-US" sz="4000" b="1" i="1" smtClean="0">
                              <a:solidFill>
                                <a:schemeClr val="tx1"/>
                              </a:solidFill>
                              <a:latin typeface="Cambria Math" panose="02040503050406030204" pitchFamily="18" charset="0"/>
                            </a:rPr>
                            <m:t>𝒌</m:t>
                          </m:r>
                        </m:sup>
                      </m:sSup>
                    </m:oMath>
                  </m:oMathPara>
                </a14:m>
                <a:endParaRPr lang="en-US" b="1" dirty="0"/>
              </a:p>
            </p:txBody>
          </p:sp>
        </mc:Choice>
        <mc:Fallback xmlns="">
          <p:sp>
            <p:nvSpPr>
              <p:cNvPr id="120" name="Flowchart: Alternate Process 119"/>
              <p:cNvSpPr>
                <a:spLocks noRot="1" noChangeAspect="1" noMove="1" noResize="1" noEditPoints="1" noAdjustHandles="1" noChangeArrowheads="1" noChangeShapeType="1" noTextEdit="1"/>
              </p:cNvSpPr>
              <p:nvPr/>
            </p:nvSpPr>
            <p:spPr>
              <a:xfrm>
                <a:off x="124865" y="4637240"/>
                <a:ext cx="1144564" cy="1127660"/>
              </a:xfrm>
              <a:prstGeom prst="flowChartAlternateProcess">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7" name="Flowchart: Alternate Process 136"/>
              <p:cNvSpPr/>
              <p:nvPr/>
            </p:nvSpPr>
            <p:spPr>
              <a:xfrm>
                <a:off x="4884698" y="5552622"/>
                <a:ext cx="1471650" cy="1127660"/>
              </a:xfrm>
              <a:prstGeom prst="flowChartAlternate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4000" b="1" i="1" smtClean="0">
                              <a:solidFill>
                                <a:schemeClr val="tx1"/>
                              </a:solidFill>
                              <a:latin typeface="Cambria Math" panose="02040503050406030204" pitchFamily="18" charset="0"/>
                            </a:rPr>
                          </m:ctrlPr>
                        </m:sSupPr>
                        <m:e>
                          <m:r>
                            <a:rPr lang="en-US" sz="4000" b="1" i="1" smtClean="0">
                              <a:solidFill>
                                <a:schemeClr val="tx1"/>
                              </a:solidFill>
                              <a:latin typeface="Cambria Math" panose="02040503050406030204" pitchFamily="18" charset="0"/>
                            </a:rPr>
                            <m:t>ℓ</m:t>
                          </m:r>
                          <m:r>
                            <a:rPr lang="en-US" sz="4000" b="1" i="1" smtClean="0">
                              <a:solidFill>
                                <a:schemeClr val="tx1"/>
                              </a:solidFill>
                              <a:latin typeface="Cambria Math" panose="02040503050406030204" pitchFamily="18" charset="0"/>
                            </a:rPr>
                            <m:t>𝒏</m:t>
                          </m:r>
                        </m:e>
                        <m:sup>
                          <m:r>
                            <a:rPr lang="en-US" sz="4000" b="1" i="1" smtClean="0">
                              <a:solidFill>
                                <a:schemeClr val="tx1"/>
                              </a:solidFill>
                              <a:latin typeface="Cambria Math" panose="02040503050406030204" pitchFamily="18" charset="0"/>
                            </a:rPr>
                            <m:t>𝒌</m:t>
                          </m:r>
                        </m:sup>
                      </m:sSup>
                    </m:oMath>
                  </m:oMathPara>
                </a14:m>
                <a:endParaRPr lang="en-US" b="1" dirty="0"/>
              </a:p>
            </p:txBody>
          </p:sp>
        </mc:Choice>
        <mc:Fallback xmlns="">
          <p:sp>
            <p:nvSpPr>
              <p:cNvPr id="137" name="Flowchart: Alternate Process 136"/>
              <p:cNvSpPr>
                <a:spLocks noRot="1" noChangeAspect="1" noMove="1" noResize="1" noEditPoints="1" noAdjustHandles="1" noChangeArrowheads="1" noChangeShapeType="1" noTextEdit="1"/>
              </p:cNvSpPr>
              <p:nvPr/>
            </p:nvSpPr>
            <p:spPr>
              <a:xfrm>
                <a:off x="4884698" y="5552622"/>
                <a:ext cx="1471650" cy="1127660"/>
              </a:xfrm>
              <a:prstGeom prst="flowChartAlternateProcess">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Flowchart: Alternate Process 137"/>
              <p:cNvSpPr/>
              <p:nvPr/>
            </p:nvSpPr>
            <p:spPr>
              <a:xfrm>
                <a:off x="8103781" y="5542137"/>
                <a:ext cx="1471650" cy="1127660"/>
              </a:xfrm>
              <a:prstGeom prst="flowChartAlternate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4000" b="1" i="1" smtClean="0">
                              <a:solidFill>
                                <a:schemeClr val="tx1"/>
                              </a:solidFill>
                              <a:latin typeface="Cambria Math" panose="02040503050406030204" pitchFamily="18" charset="0"/>
                            </a:rPr>
                          </m:ctrlPr>
                        </m:sSupPr>
                        <m:e>
                          <m:r>
                            <a:rPr lang="en-US" sz="4000" b="1" i="1" smtClean="0">
                              <a:solidFill>
                                <a:schemeClr val="tx1"/>
                              </a:solidFill>
                              <a:latin typeface="Cambria Math" panose="02040503050406030204" pitchFamily="18" charset="0"/>
                            </a:rPr>
                            <m:t>ℓ</m:t>
                          </m:r>
                          <m:r>
                            <a:rPr lang="en-US" sz="4000" b="1" i="1" smtClean="0">
                              <a:solidFill>
                                <a:schemeClr val="tx1"/>
                              </a:solidFill>
                              <a:latin typeface="Cambria Math" panose="02040503050406030204" pitchFamily="18" charset="0"/>
                            </a:rPr>
                            <m:t>𝒏</m:t>
                          </m:r>
                        </m:e>
                        <m:sup>
                          <m:r>
                            <a:rPr lang="en-US" sz="4000" b="1" i="1" smtClean="0">
                              <a:solidFill>
                                <a:schemeClr val="tx1"/>
                              </a:solidFill>
                              <a:latin typeface="Cambria Math" panose="02040503050406030204" pitchFamily="18" charset="0"/>
                            </a:rPr>
                            <m:t>𝒌</m:t>
                          </m:r>
                        </m:sup>
                      </m:sSup>
                    </m:oMath>
                  </m:oMathPara>
                </a14:m>
                <a:endParaRPr lang="en-US" b="1" dirty="0"/>
              </a:p>
            </p:txBody>
          </p:sp>
        </mc:Choice>
        <mc:Fallback xmlns="">
          <p:sp>
            <p:nvSpPr>
              <p:cNvPr id="138" name="Flowchart: Alternate Process 137"/>
              <p:cNvSpPr>
                <a:spLocks noRot="1" noChangeAspect="1" noMove="1" noResize="1" noEditPoints="1" noAdjustHandles="1" noChangeArrowheads="1" noChangeShapeType="1" noTextEdit="1"/>
              </p:cNvSpPr>
              <p:nvPr/>
            </p:nvSpPr>
            <p:spPr>
              <a:xfrm>
                <a:off x="8103781" y="5542137"/>
                <a:ext cx="1471650" cy="1127660"/>
              </a:xfrm>
              <a:prstGeom prst="flowChartAlternateProcess">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Flowchart: Alternate Process 138"/>
              <p:cNvSpPr/>
              <p:nvPr/>
            </p:nvSpPr>
            <p:spPr>
              <a:xfrm>
                <a:off x="2456806" y="5552622"/>
                <a:ext cx="1471650" cy="1127660"/>
              </a:xfrm>
              <a:prstGeom prst="flowChartAlternate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4000" b="1" i="1" smtClean="0">
                              <a:solidFill>
                                <a:schemeClr val="tx1"/>
                              </a:solidFill>
                              <a:latin typeface="Cambria Math" panose="02040503050406030204" pitchFamily="18" charset="0"/>
                            </a:rPr>
                          </m:ctrlPr>
                        </m:sSupPr>
                        <m:e>
                          <m:r>
                            <a:rPr lang="en-US" sz="4000" b="1" i="1" smtClean="0">
                              <a:solidFill>
                                <a:schemeClr val="tx1"/>
                              </a:solidFill>
                              <a:latin typeface="Cambria Math" panose="02040503050406030204" pitchFamily="18" charset="0"/>
                            </a:rPr>
                            <m:t>ℓ</m:t>
                          </m:r>
                          <m:r>
                            <a:rPr lang="en-US" sz="4000" b="1" i="1" smtClean="0">
                              <a:solidFill>
                                <a:schemeClr val="tx1"/>
                              </a:solidFill>
                              <a:latin typeface="Cambria Math" panose="02040503050406030204" pitchFamily="18" charset="0"/>
                            </a:rPr>
                            <m:t>𝒏</m:t>
                          </m:r>
                        </m:e>
                        <m:sup>
                          <m:r>
                            <a:rPr lang="en-US" sz="4000" b="1" i="1" smtClean="0">
                              <a:solidFill>
                                <a:schemeClr val="tx1"/>
                              </a:solidFill>
                              <a:latin typeface="Cambria Math" panose="02040503050406030204" pitchFamily="18" charset="0"/>
                            </a:rPr>
                            <m:t>𝒌</m:t>
                          </m:r>
                        </m:sup>
                      </m:sSup>
                    </m:oMath>
                  </m:oMathPara>
                </a14:m>
                <a:endParaRPr lang="en-US" b="1" dirty="0"/>
              </a:p>
            </p:txBody>
          </p:sp>
        </mc:Choice>
        <mc:Fallback xmlns="">
          <p:sp>
            <p:nvSpPr>
              <p:cNvPr id="139" name="Flowchart: Alternate Process 138"/>
              <p:cNvSpPr>
                <a:spLocks noRot="1" noChangeAspect="1" noMove="1" noResize="1" noEditPoints="1" noAdjustHandles="1" noChangeArrowheads="1" noChangeShapeType="1" noTextEdit="1"/>
              </p:cNvSpPr>
              <p:nvPr/>
            </p:nvSpPr>
            <p:spPr>
              <a:xfrm>
                <a:off x="2456806" y="5552622"/>
                <a:ext cx="1471650" cy="1127660"/>
              </a:xfrm>
              <a:prstGeom prst="flowChartAlternateProcess">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246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8" name="Rounded Rectangle 17">
            <a:extLst>
              <a:ext uri="{FF2B5EF4-FFF2-40B4-BE49-F238E27FC236}">
                <a16:creationId xmlns:a16="http://schemas.microsoft.com/office/drawing/2014/main" id="{A46674FF-A51B-274D-8F02-D22E81037BBB}"/>
              </a:ext>
            </a:extLst>
          </p:cNvPr>
          <p:cNvSpPr/>
          <p:nvPr/>
        </p:nvSpPr>
        <p:spPr>
          <a:xfrm>
            <a:off x="4400150" y="247357"/>
            <a:ext cx="289849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Encryption</a:t>
            </a:r>
          </a:p>
        </p:txBody>
      </p:sp>
    </p:spTree>
    <p:extLst>
      <p:ext uri="{BB962C8B-B14F-4D97-AF65-F5344CB8AC3E}">
        <p14:creationId xmlns:p14="http://schemas.microsoft.com/office/powerpoint/2010/main" val="17158748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List Hard</a:t>
            </a:r>
            <a:endParaRPr lang="en-US" dirty="0"/>
          </a:p>
        </p:txBody>
      </p:sp>
      <p:grpSp>
        <p:nvGrpSpPr>
          <p:cNvPr id="122" name="Group 121">
            <a:extLst>
              <a:ext uri="{FF2B5EF4-FFF2-40B4-BE49-F238E27FC236}">
                <a16:creationId xmlns:a16="http://schemas.microsoft.com/office/drawing/2014/main" id="{A58CE132-C1C1-7547-9343-4617C1F903E9}"/>
              </a:ext>
            </a:extLst>
          </p:cNvPr>
          <p:cNvGrpSpPr/>
          <p:nvPr/>
        </p:nvGrpSpPr>
        <p:grpSpPr>
          <a:xfrm>
            <a:off x="1268843" y="1721683"/>
            <a:ext cx="1360206" cy="2868692"/>
            <a:chOff x="4026335" y="1721683"/>
            <a:chExt cx="1360206" cy="2868692"/>
          </a:xfrm>
        </p:grpSpPr>
        <p:sp>
          <p:nvSpPr>
            <p:cNvPr id="123" name="Oval 122">
              <a:extLst>
                <a:ext uri="{FF2B5EF4-FFF2-40B4-BE49-F238E27FC236}">
                  <a16:creationId xmlns:a16="http://schemas.microsoft.com/office/drawing/2014/main" id="{FFEA0C8F-837A-AB43-8D4C-F1DCC912FC41}"/>
                </a:ext>
              </a:extLst>
            </p:cNvPr>
            <p:cNvSpPr/>
            <p:nvPr/>
          </p:nvSpPr>
          <p:spPr>
            <a:xfrm rot="18414348">
              <a:off x="3230313" y="2847762"/>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6967555-D6F0-694D-8793-5ECCD0B41CD7}"/>
                </a:ext>
              </a:extLst>
            </p:cNvPr>
            <p:cNvSpPr/>
            <p:nvPr/>
          </p:nvSpPr>
          <p:spPr>
            <a:xfrm>
              <a:off x="4026335" y="382836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261DE895-F34D-F04F-A832-C31DFF09E43D}"/>
                </a:ext>
              </a:extLst>
            </p:cNvPr>
            <p:cNvSpPr/>
            <p:nvPr/>
          </p:nvSpPr>
          <p:spPr>
            <a:xfrm>
              <a:off x="4217906" y="352909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5E61E3A-2784-C94A-8DDD-6CB1350F2168}"/>
                </a:ext>
              </a:extLst>
            </p:cNvPr>
            <p:cNvSpPr/>
            <p:nvPr/>
          </p:nvSpPr>
          <p:spPr>
            <a:xfrm>
              <a:off x="4573219" y="3130289"/>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20A214B7-A341-2846-BABD-AA7E2DCFE2A8}"/>
                </a:ext>
              </a:extLst>
            </p:cNvPr>
            <p:cNvSpPr/>
            <p:nvPr/>
          </p:nvSpPr>
          <p:spPr>
            <a:xfrm>
              <a:off x="4756099" y="284978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F7A45CF-772C-F34D-8756-26A85F2AC202}"/>
                </a:ext>
              </a:extLst>
            </p:cNvPr>
            <p:cNvSpPr/>
            <p:nvPr/>
          </p:nvSpPr>
          <p:spPr>
            <a:xfrm>
              <a:off x="501180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767B056-F084-4945-AC33-1BA2DECC08BF}"/>
                </a:ext>
              </a:extLst>
            </p:cNvPr>
            <p:cNvSpPr/>
            <p:nvPr/>
          </p:nvSpPr>
          <p:spPr>
            <a:xfrm>
              <a:off x="5203661" y="221549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3890D1E7-958B-214A-B94F-398583E2C721}"/>
              </a:ext>
            </a:extLst>
          </p:cNvPr>
          <p:cNvGrpSpPr/>
          <p:nvPr/>
        </p:nvGrpSpPr>
        <p:grpSpPr>
          <a:xfrm>
            <a:off x="4184436" y="1812784"/>
            <a:ext cx="1223737" cy="2868692"/>
            <a:chOff x="6941928" y="1812784"/>
            <a:chExt cx="1223737" cy="2868692"/>
          </a:xfrm>
        </p:grpSpPr>
        <p:sp>
          <p:nvSpPr>
            <p:cNvPr id="131" name="Oval 130">
              <a:extLst>
                <a:ext uri="{FF2B5EF4-FFF2-40B4-BE49-F238E27FC236}">
                  <a16:creationId xmlns:a16="http://schemas.microsoft.com/office/drawing/2014/main" id="{42BDDD95-DC77-D146-A59B-14BFDBD5DBFD}"/>
                </a:ext>
              </a:extLst>
            </p:cNvPr>
            <p:cNvSpPr/>
            <p:nvPr/>
          </p:nvSpPr>
          <p:spPr>
            <a:xfrm rot="3698781">
              <a:off x="6097892" y="2908371"/>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DE004F1-2CBA-0C44-A032-67124236CD67}"/>
                </a:ext>
              </a:extLst>
            </p:cNvPr>
            <p:cNvSpPr/>
            <p:nvPr/>
          </p:nvSpPr>
          <p:spPr>
            <a:xfrm>
              <a:off x="6941928" y="2205115"/>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B6B1CC1-F90B-1C43-8957-BAB88D18B398}"/>
                </a:ext>
              </a:extLst>
            </p:cNvPr>
            <p:cNvSpPr/>
            <p:nvPr/>
          </p:nvSpPr>
          <p:spPr>
            <a:xfrm>
              <a:off x="713601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CAA6968-ED6D-404D-9219-4D37DD49695F}"/>
                </a:ext>
              </a:extLst>
            </p:cNvPr>
            <p:cNvSpPr/>
            <p:nvPr/>
          </p:nvSpPr>
          <p:spPr>
            <a:xfrm>
              <a:off x="7334861" y="292412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E6B7AE1-721A-DB46-98AA-E7CBFB8A065E}"/>
                </a:ext>
              </a:extLst>
            </p:cNvPr>
            <p:cNvSpPr/>
            <p:nvPr/>
          </p:nvSpPr>
          <p:spPr>
            <a:xfrm>
              <a:off x="7532238" y="32136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F1479F1-89B7-6A4F-B3DB-39FD56F2345C}"/>
                </a:ext>
              </a:extLst>
            </p:cNvPr>
            <p:cNvSpPr/>
            <p:nvPr/>
          </p:nvSpPr>
          <p:spPr>
            <a:xfrm>
              <a:off x="7799905" y="377801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E386206-0123-3341-B1F5-C847F07FBE7F}"/>
                </a:ext>
              </a:extLst>
            </p:cNvPr>
            <p:cNvSpPr/>
            <p:nvPr/>
          </p:nvSpPr>
          <p:spPr>
            <a:xfrm>
              <a:off x="7982785" y="40772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5CA7007-0F2F-134B-9946-EA11B7B174F4}"/>
              </a:ext>
            </a:extLst>
          </p:cNvPr>
          <p:cNvGrpSpPr/>
          <p:nvPr/>
        </p:nvGrpSpPr>
        <p:grpSpPr>
          <a:xfrm>
            <a:off x="1845237" y="5164405"/>
            <a:ext cx="2868692" cy="629477"/>
            <a:chOff x="4602729" y="5164405"/>
            <a:chExt cx="2868692" cy="629477"/>
          </a:xfrm>
        </p:grpSpPr>
        <p:sp>
          <p:nvSpPr>
            <p:cNvPr id="139" name="Oval 138">
              <a:extLst>
                <a:ext uri="{FF2B5EF4-FFF2-40B4-BE49-F238E27FC236}">
                  <a16:creationId xmlns:a16="http://schemas.microsoft.com/office/drawing/2014/main" id="{8A354E6E-EA48-2344-B140-FC3DAF60226A}"/>
                </a:ext>
              </a:extLst>
            </p:cNvPr>
            <p:cNvSpPr/>
            <p:nvPr/>
          </p:nvSpPr>
          <p:spPr>
            <a:xfrm>
              <a:off x="4602729" y="5164405"/>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18C5104-2B0F-CB42-B963-E444C0E57E72}"/>
                </a:ext>
              </a:extLst>
            </p:cNvPr>
            <p:cNvSpPr/>
            <p:nvPr/>
          </p:nvSpPr>
          <p:spPr>
            <a:xfrm>
              <a:off x="4791941"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25E0A8-7D9D-E94D-8D4F-6797184A7FDA}"/>
                </a:ext>
              </a:extLst>
            </p:cNvPr>
            <p:cNvSpPr/>
            <p:nvPr/>
          </p:nvSpPr>
          <p:spPr>
            <a:xfrm>
              <a:off x="514518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BDAB7A8-368E-1A4B-8CF7-DBE9BF06AB2C}"/>
                </a:ext>
              </a:extLst>
            </p:cNvPr>
            <p:cNvSpPr/>
            <p:nvPr/>
          </p:nvSpPr>
          <p:spPr>
            <a:xfrm>
              <a:off x="5759453"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4DAEFE-7337-D344-8F0C-12750C0C6B80}"/>
                </a:ext>
              </a:extLst>
            </p:cNvPr>
            <p:cNvSpPr/>
            <p:nvPr/>
          </p:nvSpPr>
          <p:spPr>
            <a:xfrm>
              <a:off x="6128444" y="537732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90F58DC-7C69-894C-AE2F-E1576C6784DF}"/>
                </a:ext>
              </a:extLst>
            </p:cNvPr>
            <p:cNvSpPr/>
            <p:nvPr/>
          </p:nvSpPr>
          <p:spPr>
            <a:xfrm>
              <a:off x="6663732"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AA79FAF-35BC-974F-A9E7-2AED6A37F31E}"/>
                </a:ext>
              </a:extLst>
            </p:cNvPr>
            <p:cNvSpPr/>
            <p:nvPr/>
          </p:nvSpPr>
          <p:spPr>
            <a:xfrm>
              <a:off x="698072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C9686295-97A0-9645-B5F0-A4EB3C041F78}"/>
              </a:ext>
            </a:extLst>
          </p:cNvPr>
          <p:cNvGrpSpPr/>
          <p:nvPr/>
        </p:nvGrpSpPr>
        <p:grpSpPr>
          <a:xfrm>
            <a:off x="1424941" y="2301635"/>
            <a:ext cx="3800352" cy="3182365"/>
            <a:chOff x="1424941" y="2301635"/>
            <a:chExt cx="3800352" cy="3182365"/>
          </a:xfrm>
        </p:grpSpPr>
        <p:grpSp>
          <p:nvGrpSpPr>
            <p:cNvPr id="147" name="Group 146">
              <a:extLst>
                <a:ext uri="{FF2B5EF4-FFF2-40B4-BE49-F238E27FC236}">
                  <a16:creationId xmlns:a16="http://schemas.microsoft.com/office/drawing/2014/main" id="{E08A7F1F-1EE3-F54E-A927-ED46AD485121}"/>
                </a:ext>
              </a:extLst>
            </p:cNvPr>
            <p:cNvGrpSpPr/>
            <p:nvPr/>
          </p:nvGrpSpPr>
          <p:grpSpPr>
            <a:xfrm>
              <a:off x="1424941" y="2301635"/>
              <a:ext cx="3800352" cy="3182365"/>
              <a:chOff x="1424941" y="2301635"/>
              <a:chExt cx="3800352" cy="3182365"/>
            </a:xfrm>
          </p:grpSpPr>
          <p:cxnSp>
            <p:nvCxnSpPr>
              <p:cNvPr id="152" name="Straight Connector 151">
                <a:extLst>
                  <a:ext uri="{FF2B5EF4-FFF2-40B4-BE49-F238E27FC236}">
                    <a16:creationId xmlns:a16="http://schemas.microsoft.com/office/drawing/2014/main" id="{11ACBD7C-BE5E-D44E-9794-BB79499EB4CE}"/>
                  </a:ext>
                </a:extLst>
              </p:cNvPr>
              <p:cNvCxnSpPr/>
              <p:nvPr/>
            </p:nvCxnSpPr>
            <p:spPr>
              <a:xfrm flipV="1">
                <a:off x="2602267" y="2301635"/>
                <a:ext cx="1582169" cy="78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3493A0C-922B-DD40-AD2B-70E1D1FB16FF}"/>
                  </a:ext>
                </a:extLst>
              </p:cNvPr>
              <p:cNvCxnSpPr/>
              <p:nvPr/>
            </p:nvCxnSpPr>
            <p:spPr>
              <a:xfrm>
                <a:off x="2410414" y="2673352"/>
                <a:ext cx="2166955" cy="34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C8244A-DBB5-C940-B6D9-173BB83AF47F}"/>
                  </a:ext>
                </a:extLst>
              </p:cNvPr>
              <p:cNvCxnSpPr/>
              <p:nvPr/>
            </p:nvCxnSpPr>
            <p:spPr>
              <a:xfrm flipV="1">
                <a:off x="2154705" y="2673352"/>
                <a:ext cx="2250603" cy="341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2C06CF-5B8E-4446-956A-DCB7F12EF463}"/>
                  </a:ext>
                </a:extLst>
              </p:cNvPr>
              <p:cNvCxnSpPr/>
              <p:nvPr/>
            </p:nvCxnSpPr>
            <p:spPr>
              <a:xfrm>
                <a:off x="1998607" y="3226809"/>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E5E26D2-060D-334C-B028-7E9D87104075}"/>
                  </a:ext>
                </a:extLst>
              </p:cNvPr>
              <p:cNvCxnSpPr/>
              <p:nvPr/>
            </p:nvCxnSpPr>
            <p:spPr>
              <a:xfrm>
                <a:off x="2602267" y="2380267"/>
                <a:ext cx="171240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3522FD-8B49-E945-9AA4-212CDE1B151E}"/>
                  </a:ext>
                </a:extLst>
              </p:cNvPr>
              <p:cNvCxnSpPr/>
              <p:nvPr/>
            </p:nvCxnSpPr>
            <p:spPr>
              <a:xfrm>
                <a:off x="2410414" y="2673352"/>
                <a:ext cx="1587266" cy="2714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276FCE-F780-AA44-815B-199F317CF8F9}"/>
                  </a:ext>
                </a:extLst>
              </p:cNvPr>
              <p:cNvCxnSpPr/>
              <p:nvPr/>
            </p:nvCxnSpPr>
            <p:spPr>
              <a:xfrm>
                <a:off x="2154705" y="3014554"/>
                <a:ext cx="1307687" cy="23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DCE525-30E6-5E44-9FE6-A42819CBC04A}"/>
                  </a:ext>
                </a:extLst>
              </p:cNvPr>
              <p:cNvCxnSpPr/>
              <p:nvPr/>
            </p:nvCxnSpPr>
            <p:spPr>
              <a:xfrm>
                <a:off x="1998607" y="3226809"/>
                <a:ext cx="1094794" cy="2160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BC293A-9F78-6A49-944E-54D86F61DF24}"/>
                  </a:ext>
                </a:extLst>
              </p:cNvPr>
              <p:cNvCxnSpPr/>
              <p:nvPr/>
            </p:nvCxnSpPr>
            <p:spPr>
              <a:xfrm>
                <a:off x="1616512" y="3693862"/>
                <a:ext cx="86262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DC2FF4B-FC93-6041-BDFF-3232A4ED8E1F}"/>
                  </a:ext>
                </a:extLst>
              </p:cNvPr>
              <p:cNvCxnSpPr/>
              <p:nvPr/>
            </p:nvCxnSpPr>
            <p:spPr>
              <a:xfrm>
                <a:off x="1424941" y="3993136"/>
                <a:ext cx="700948"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0E5B2C-A357-5649-B86E-53DA3ABA1BA3}"/>
                  </a:ext>
                </a:extLst>
              </p:cNvPr>
              <p:cNvCxnSpPr/>
              <p:nvPr/>
            </p:nvCxnSpPr>
            <p:spPr>
              <a:xfrm>
                <a:off x="1616512" y="3693862"/>
                <a:ext cx="509377"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FA297CE-5FD5-DE4D-BE12-62B5025C68CD}"/>
                  </a:ext>
                </a:extLst>
              </p:cNvPr>
              <p:cNvCxnSpPr/>
              <p:nvPr/>
            </p:nvCxnSpPr>
            <p:spPr>
              <a:xfrm>
                <a:off x="1424941" y="3993136"/>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93DC296-CC34-B845-86BF-D61E9443F73E}"/>
                  </a:ext>
                </a:extLst>
              </p:cNvPr>
              <p:cNvCxnSpPr/>
              <p:nvPr/>
            </p:nvCxnSpPr>
            <p:spPr>
              <a:xfrm>
                <a:off x="1971825" y="3295059"/>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BF7461-64AF-2944-8BF5-9562B8E79FE5}"/>
                  </a:ext>
                </a:extLst>
              </p:cNvPr>
              <p:cNvCxnSpPr/>
              <p:nvPr/>
            </p:nvCxnSpPr>
            <p:spPr>
              <a:xfrm>
                <a:off x="1616512" y="3693862"/>
                <a:ext cx="1910538" cy="171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992341E-31AC-3646-B0F3-8200C7CDBB0A}"/>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671C0C0-D2C2-B04B-995F-46C53C8383E2}"/>
                  </a:ext>
                </a:extLst>
              </p:cNvPr>
              <p:cNvCxnSpPr/>
              <p:nvPr/>
            </p:nvCxnSpPr>
            <p:spPr>
              <a:xfrm flipH="1">
                <a:off x="2125889" y="2380267"/>
                <a:ext cx="47637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1385467-31F8-4E41-9830-D6D9C11C2150}"/>
                  </a:ext>
                </a:extLst>
              </p:cNvPr>
              <p:cNvCxnSpPr/>
              <p:nvPr/>
            </p:nvCxnSpPr>
            <p:spPr>
              <a:xfrm>
                <a:off x="1616512" y="3693862"/>
                <a:ext cx="2445826" cy="172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52D922E-DE9D-374F-B35B-8CEAB124D2B0}"/>
                  </a:ext>
                </a:extLst>
              </p:cNvPr>
              <p:cNvCxnSpPr/>
              <p:nvPr/>
            </p:nvCxnSpPr>
            <p:spPr>
              <a:xfrm>
                <a:off x="1616512" y="3693862"/>
                <a:ext cx="269816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1FF7D2-EC8E-C642-A48F-4EB2C321E9AB}"/>
                  </a:ext>
                </a:extLst>
              </p:cNvPr>
              <p:cNvCxnSpPr/>
              <p:nvPr/>
            </p:nvCxnSpPr>
            <p:spPr>
              <a:xfrm>
                <a:off x="1971825" y="3295059"/>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7DF4B36-931D-AA4C-9792-F6D6AC443BFD}"/>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E883BD3-6B55-1948-A30D-2CC233A6289A}"/>
                  </a:ext>
                </a:extLst>
              </p:cNvPr>
              <p:cNvCxnSpPr/>
              <p:nvPr/>
            </p:nvCxnSpPr>
            <p:spPr>
              <a:xfrm flipH="1" flipV="1">
                <a:off x="2629049" y="2312017"/>
                <a:ext cx="464352" cy="3075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42E4094-E757-324D-9B1A-C352FFBF876A}"/>
                  </a:ext>
                </a:extLst>
              </p:cNvPr>
              <p:cNvCxnSpPr/>
              <p:nvPr/>
            </p:nvCxnSpPr>
            <p:spPr>
              <a:xfrm flipH="1" flipV="1">
                <a:off x="1424941" y="3993136"/>
                <a:ext cx="1668460" cy="1394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AA2A85D-3934-3F4C-A535-16F3638CD8D5}"/>
                  </a:ext>
                </a:extLst>
              </p:cNvPr>
              <p:cNvCxnSpPr/>
              <p:nvPr/>
            </p:nvCxnSpPr>
            <p:spPr>
              <a:xfrm flipH="1" flipV="1">
                <a:off x="1424941" y="3993136"/>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476145-4588-2F4A-9FBF-94417B9715B7}"/>
                  </a:ext>
                </a:extLst>
              </p:cNvPr>
              <p:cNvCxnSpPr/>
              <p:nvPr/>
            </p:nvCxnSpPr>
            <p:spPr>
              <a:xfrm flipH="1" flipV="1">
                <a:off x="2181487" y="2946304"/>
                <a:ext cx="2068530" cy="2464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5984713-C26C-D44F-9F1D-ECBA056FADE9}"/>
                  </a:ext>
                </a:extLst>
              </p:cNvPr>
              <p:cNvCxnSpPr/>
              <p:nvPr/>
            </p:nvCxnSpPr>
            <p:spPr>
              <a:xfrm flipV="1">
                <a:off x="2190547" y="3241956"/>
                <a:ext cx="2740297" cy="216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E986074-08D7-8A42-B59D-4CD3BED5F1C1}"/>
                  </a:ext>
                </a:extLst>
              </p:cNvPr>
              <p:cNvCxnSpPr/>
              <p:nvPr/>
            </p:nvCxnSpPr>
            <p:spPr>
              <a:xfrm flipV="1">
                <a:off x="2543793" y="3806282"/>
                <a:ext cx="2525402" cy="1604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8FFC5F2-5C93-754B-B8B1-9F8CB1DD7EB4}"/>
                  </a:ext>
                </a:extLst>
              </p:cNvPr>
              <p:cNvCxnSpPr/>
              <p:nvPr/>
            </p:nvCxnSpPr>
            <p:spPr>
              <a:xfrm flipV="1">
                <a:off x="3093401" y="3942782"/>
                <a:ext cx="1975794" cy="144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4AAAF32-87B3-1048-B0F3-C085D1C9501E}"/>
                  </a:ext>
                </a:extLst>
              </p:cNvPr>
              <p:cNvCxnSpPr/>
              <p:nvPr/>
            </p:nvCxnSpPr>
            <p:spPr>
              <a:xfrm flipV="1">
                <a:off x="3184841" y="2673352"/>
                <a:ext cx="1220467" cy="2810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15CC983-5AB8-264A-82BE-195EE8B00671}"/>
                  </a:ext>
                </a:extLst>
              </p:cNvPr>
              <p:cNvCxnSpPr/>
              <p:nvPr/>
            </p:nvCxnSpPr>
            <p:spPr>
              <a:xfrm flipV="1">
                <a:off x="4379333" y="3088896"/>
                <a:ext cx="224818" cy="232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52688AD-AC4A-4841-B4BB-8BCB8A48D938}"/>
                  </a:ext>
                </a:extLst>
              </p:cNvPr>
              <p:cNvCxnSpPr/>
              <p:nvPr/>
            </p:nvCxnSpPr>
            <p:spPr>
              <a:xfrm>
                <a:off x="2602267" y="2380267"/>
                <a:ext cx="1803041" cy="293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BB5278-1CB8-BD47-8E79-7D307B839B4A}"/>
                  </a:ext>
                </a:extLst>
              </p:cNvPr>
              <p:cNvCxnSpPr/>
              <p:nvPr/>
            </p:nvCxnSpPr>
            <p:spPr>
              <a:xfrm>
                <a:off x="1998607" y="3226809"/>
                <a:ext cx="3070588" cy="579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FAD62ED-2ED5-8E4C-BF54-4598B4C34C4C}"/>
                  </a:ext>
                </a:extLst>
              </p:cNvPr>
              <p:cNvCxnSpPr/>
              <p:nvPr/>
            </p:nvCxnSpPr>
            <p:spPr>
              <a:xfrm>
                <a:off x="1616512" y="3693862"/>
                <a:ext cx="3608781" cy="47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DBF28AC-D907-B04D-B110-BFFD6269885A}"/>
                  </a:ext>
                </a:extLst>
              </p:cNvPr>
              <p:cNvCxnSpPr/>
              <p:nvPr/>
            </p:nvCxnSpPr>
            <p:spPr>
              <a:xfrm>
                <a:off x="1472418" y="4097932"/>
                <a:ext cx="3752875" cy="75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172A10E-9847-C143-A4D0-7B62A93A47A8}"/>
                  </a:ext>
                </a:extLst>
              </p:cNvPr>
              <p:cNvCxnSpPr/>
              <p:nvPr/>
            </p:nvCxnSpPr>
            <p:spPr>
              <a:xfrm flipV="1">
                <a:off x="1424941" y="2301635"/>
                <a:ext cx="2759495" cy="169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384FF43-FC12-0242-829C-8272231FF824}"/>
                  </a:ext>
                </a:extLst>
              </p:cNvPr>
              <p:cNvCxnSpPr/>
              <p:nvPr/>
            </p:nvCxnSpPr>
            <p:spPr>
              <a:xfrm flipV="1">
                <a:off x="1424941" y="3020646"/>
                <a:ext cx="3152428" cy="972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7F853E9-DC4D-B341-A54F-4DC5A4394DAD}"/>
                  </a:ext>
                </a:extLst>
              </p:cNvPr>
              <p:cNvCxnSpPr/>
              <p:nvPr/>
            </p:nvCxnSpPr>
            <p:spPr>
              <a:xfrm flipV="1">
                <a:off x="1998607" y="2673352"/>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A4AC6A0-07ED-314A-A67F-E291C3F26E61}"/>
                  </a:ext>
                </a:extLst>
              </p:cNvPr>
              <p:cNvCxnSpPr/>
              <p:nvPr/>
            </p:nvCxnSpPr>
            <p:spPr>
              <a:xfrm>
                <a:off x="2181487" y="2946304"/>
                <a:ext cx="2395882" cy="74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D9C03BC-A160-0543-B283-B4B635F6B519}"/>
                  </a:ext>
                </a:extLst>
              </p:cNvPr>
              <p:cNvCxnSpPr/>
              <p:nvPr/>
            </p:nvCxnSpPr>
            <p:spPr>
              <a:xfrm>
                <a:off x="2602267" y="2380267"/>
                <a:ext cx="1889475" cy="612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D1FE262-C052-2D4E-93FF-761A32528977}"/>
                  </a:ext>
                </a:extLst>
              </p:cNvPr>
              <p:cNvCxnSpPr/>
              <p:nvPr/>
            </p:nvCxnSpPr>
            <p:spPr>
              <a:xfrm>
                <a:off x="2629049" y="2312017"/>
                <a:ext cx="2145697" cy="998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D2820AA-806B-9047-A868-F6BD8F753F21}"/>
                  </a:ext>
                </a:extLst>
              </p:cNvPr>
              <p:cNvCxnSpPr/>
              <p:nvPr/>
            </p:nvCxnSpPr>
            <p:spPr>
              <a:xfrm>
                <a:off x="2629049" y="2312017"/>
                <a:ext cx="2413364" cy="1562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7716504-2F83-FB48-AACB-8F599604FD21}"/>
                  </a:ext>
                </a:extLst>
              </p:cNvPr>
              <p:cNvCxnSpPr/>
              <p:nvPr/>
            </p:nvCxnSpPr>
            <p:spPr>
              <a:xfrm>
                <a:off x="2629049" y="2312017"/>
                <a:ext cx="2596244" cy="1861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E4381A8-1CF5-6C4B-B0CC-14594CB4CE3F}"/>
                  </a:ext>
                </a:extLst>
              </p:cNvPr>
              <p:cNvCxnSpPr/>
              <p:nvPr/>
            </p:nvCxnSpPr>
            <p:spPr>
              <a:xfrm flipV="1">
                <a:off x="4406115" y="3942782"/>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6FCA5CD-0DB2-0147-BACD-A9FA34EF75F6}"/>
                  </a:ext>
                </a:extLst>
              </p:cNvPr>
              <p:cNvCxnSpPr/>
              <p:nvPr/>
            </p:nvCxnSpPr>
            <p:spPr>
              <a:xfrm flipV="1">
                <a:off x="4406115" y="3117166"/>
                <a:ext cx="262694" cy="2361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C7C0997-D094-5A4F-8B50-036F0D63F3AA}"/>
                  </a:ext>
                </a:extLst>
              </p:cNvPr>
              <p:cNvCxnSpPr/>
              <p:nvPr/>
            </p:nvCxnSpPr>
            <p:spPr>
              <a:xfrm flipH="1" flipV="1">
                <a:off x="4405308" y="2673352"/>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BEBCBEC-75AC-224F-9E1C-80DA7EDB3A4B}"/>
                  </a:ext>
                </a:extLst>
              </p:cNvPr>
              <p:cNvCxnSpPr/>
              <p:nvPr/>
            </p:nvCxnSpPr>
            <p:spPr>
              <a:xfrm flipH="1" flipV="1">
                <a:off x="4211218" y="2369885"/>
                <a:ext cx="194897" cy="31092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FE8EBBF7-4B98-3745-8D50-90D42A2C3B2B}"/>
                </a:ext>
              </a:extLst>
            </p:cNvPr>
            <p:cNvGrpSpPr/>
            <p:nvPr/>
          </p:nvGrpSpPr>
          <p:grpSpPr>
            <a:xfrm>
              <a:off x="1616512" y="3310206"/>
              <a:ext cx="3185016" cy="2105544"/>
              <a:chOff x="1616512" y="3310206"/>
              <a:chExt cx="3185016" cy="2105544"/>
            </a:xfrm>
          </p:grpSpPr>
          <p:cxnSp>
            <p:nvCxnSpPr>
              <p:cNvPr id="149" name="Straight Connector 148">
                <a:extLst>
                  <a:ext uri="{FF2B5EF4-FFF2-40B4-BE49-F238E27FC236}">
                    <a16:creationId xmlns:a16="http://schemas.microsoft.com/office/drawing/2014/main" id="{22F6096E-F603-DB4A-834C-FA99AE06C837}"/>
                  </a:ext>
                </a:extLst>
              </p:cNvPr>
              <p:cNvCxnSpPr>
                <a:cxnSpLocks/>
              </p:cNvCxnSpPr>
              <p:nvPr/>
            </p:nvCxnSpPr>
            <p:spPr>
              <a:xfrm flipH="1" flipV="1">
                <a:off x="1616512" y="3693862"/>
                <a:ext cx="2381168" cy="169361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006484A-717D-BE43-910A-7E6B1A7A3EB2}"/>
                  </a:ext>
                </a:extLst>
              </p:cNvPr>
              <p:cNvCxnSpPr>
                <a:cxnSpLocks/>
              </p:cNvCxnSpPr>
              <p:nvPr/>
            </p:nvCxnSpPr>
            <p:spPr>
              <a:xfrm flipV="1">
                <a:off x="4062338" y="3378456"/>
                <a:ext cx="739190" cy="20372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B53F6F9-7C1B-D847-BD0F-EA1C914E74E2}"/>
                  </a:ext>
                </a:extLst>
              </p:cNvPr>
              <p:cNvCxnSpPr>
                <a:cxnSpLocks/>
              </p:cNvCxnSpPr>
              <p:nvPr/>
            </p:nvCxnSpPr>
            <p:spPr>
              <a:xfrm flipV="1">
                <a:off x="1616512" y="3310206"/>
                <a:ext cx="3158234" cy="3836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97" name="Group 196">
            <a:extLst>
              <a:ext uri="{FF2B5EF4-FFF2-40B4-BE49-F238E27FC236}">
                <a16:creationId xmlns:a16="http://schemas.microsoft.com/office/drawing/2014/main" id="{785C9AE4-4EDB-C349-B43C-9B341DA189ED}"/>
              </a:ext>
            </a:extLst>
          </p:cNvPr>
          <p:cNvGrpSpPr/>
          <p:nvPr/>
        </p:nvGrpSpPr>
        <p:grpSpPr>
          <a:xfrm>
            <a:off x="1611539" y="3333949"/>
            <a:ext cx="3185016" cy="2105544"/>
            <a:chOff x="2359467" y="3310206"/>
            <a:chExt cx="3185016" cy="2105544"/>
          </a:xfrm>
        </p:grpSpPr>
        <p:cxnSp>
          <p:nvCxnSpPr>
            <p:cNvPr id="198" name="Straight Connector 197">
              <a:extLst>
                <a:ext uri="{FF2B5EF4-FFF2-40B4-BE49-F238E27FC236}">
                  <a16:creationId xmlns:a16="http://schemas.microsoft.com/office/drawing/2014/main" id="{CA7B6F64-CB3D-EA45-B452-08D8ED3215C4}"/>
                </a:ext>
              </a:extLst>
            </p:cNvPr>
            <p:cNvCxnSpPr>
              <a:cxnSpLocks/>
            </p:cNvCxnSpPr>
            <p:nvPr/>
          </p:nvCxnSpPr>
          <p:spPr>
            <a:xfrm flipH="1" flipV="1">
              <a:off x="2359467" y="3693862"/>
              <a:ext cx="2381168" cy="16936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7E065E9-A9F7-4443-87A8-064DEC79BD3C}"/>
                </a:ext>
              </a:extLst>
            </p:cNvPr>
            <p:cNvCxnSpPr>
              <a:cxnSpLocks/>
            </p:cNvCxnSpPr>
            <p:nvPr/>
          </p:nvCxnSpPr>
          <p:spPr>
            <a:xfrm flipV="1">
              <a:off x="4805293" y="3378456"/>
              <a:ext cx="739190" cy="20372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3C857D0-953B-6144-B93C-C9745EBEAFD9}"/>
                </a:ext>
              </a:extLst>
            </p:cNvPr>
            <p:cNvCxnSpPr>
              <a:cxnSpLocks/>
            </p:cNvCxnSpPr>
            <p:nvPr/>
          </p:nvCxnSpPr>
          <p:spPr>
            <a:xfrm flipV="1">
              <a:off x="2359467" y="3310206"/>
              <a:ext cx="3158234" cy="3836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5EFDE4B7-4A5C-A241-AF00-DA883DC0A8A6}"/>
              </a:ext>
            </a:extLst>
          </p:cNvPr>
          <p:cNvGrpSpPr/>
          <p:nvPr/>
        </p:nvGrpSpPr>
        <p:grpSpPr>
          <a:xfrm>
            <a:off x="1301003" y="3061055"/>
            <a:ext cx="3656905" cy="2831831"/>
            <a:chOff x="1301003" y="3061055"/>
            <a:chExt cx="3656905" cy="2831831"/>
          </a:xfrm>
        </p:grpSpPr>
        <p:sp>
          <p:nvSpPr>
            <p:cNvPr id="206" name="TextBox 205">
              <a:extLst>
                <a:ext uri="{FF2B5EF4-FFF2-40B4-BE49-F238E27FC236}">
                  <a16:creationId xmlns:a16="http://schemas.microsoft.com/office/drawing/2014/main" id="{F53CABD3-E5DE-F349-A1CB-3F18E03FBEA3}"/>
                </a:ext>
              </a:extLst>
            </p:cNvPr>
            <p:cNvSpPr txBox="1"/>
            <p:nvPr/>
          </p:nvSpPr>
          <p:spPr>
            <a:xfrm>
              <a:off x="1301003" y="3061055"/>
              <a:ext cx="520271" cy="584775"/>
            </a:xfrm>
            <a:prstGeom prst="rect">
              <a:avLst/>
            </a:prstGeom>
            <a:noFill/>
            <a:effectLst>
              <a:glow rad="25400">
                <a:schemeClr val="bg1">
                  <a:alpha val="40000"/>
                </a:schemeClr>
              </a:glow>
            </a:effectLst>
          </p:spPr>
          <p:txBody>
            <a:bodyPr wrap="square" rtlCol="0">
              <a:spAutoFit/>
            </a:bodyPr>
            <a:lstStyle/>
            <a:p>
              <a:endParaRPr lang="en-US" sz="3200" dirty="0"/>
            </a:p>
          </p:txBody>
        </p:sp>
        <p:sp>
          <p:nvSpPr>
            <p:cNvPr id="208" name="TextBox 207">
              <a:extLst>
                <a:ext uri="{FF2B5EF4-FFF2-40B4-BE49-F238E27FC236}">
                  <a16:creationId xmlns:a16="http://schemas.microsoft.com/office/drawing/2014/main" id="{FB1B7A2E-4C48-A940-98D2-8E2D586145FD}"/>
                </a:ext>
              </a:extLst>
            </p:cNvPr>
            <p:cNvSpPr txBox="1"/>
            <p:nvPr/>
          </p:nvSpPr>
          <p:spPr>
            <a:xfrm>
              <a:off x="3547660" y="5308111"/>
              <a:ext cx="520271" cy="584775"/>
            </a:xfrm>
            <a:prstGeom prst="rect">
              <a:avLst/>
            </a:prstGeom>
            <a:noFill/>
            <a:effectLst>
              <a:glow rad="25400">
                <a:schemeClr val="bg1">
                  <a:alpha val="40000"/>
                </a:schemeClr>
              </a:glow>
            </a:effectLst>
          </p:spPr>
          <p:txBody>
            <a:bodyPr wrap="square" rtlCol="0">
              <a:spAutoFit/>
            </a:bodyPr>
            <a:lstStyle/>
            <a:p>
              <a:endParaRPr lang="en-US" sz="3200" dirty="0"/>
            </a:p>
          </p:txBody>
        </p:sp>
        <p:grpSp>
          <p:nvGrpSpPr>
            <p:cNvPr id="209" name="Group 208">
              <a:extLst>
                <a:ext uri="{FF2B5EF4-FFF2-40B4-BE49-F238E27FC236}">
                  <a16:creationId xmlns:a16="http://schemas.microsoft.com/office/drawing/2014/main" id="{F371D237-D01B-3547-92BB-702418A29F44}"/>
                </a:ext>
              </a:extLst>
            </p:cNvPr>
            <p:cNvGrpSpPr/>
            <p:nvPr/>
          </p:nvGrpSpPr>
          <p:grpSpPr>
            <a:xfrm>
              <a:off x="1460414" y="3212374"/>
              <a:ext cx="3497494" cy="2364404"/>
              <a:chOff x="1460414" y="3212374"/>
              <a:chExt cx="3497494" cy="2364404"/>
            </a:xfrm>
            <a:solidFill>
              <a:srgbClr val="C00000"/>
            </a:solidFill>
          </p:grpSpPr>
          <p:sp>
            <p:nvSpPr>
              <p:cNvPr id="210" name="Oval 209">
                <a:extLst>
                  <a:ext uri="{FF2B5EF4-FFF2-40B4-BE49-F238E27FC236}">
                    <a16:creationId xmlns:a16="http://schemas.microsoft.com/office/drawing/2014/main" id="{2EBAE4B4-1145-684E-94ED-C6F2FF9CCEC6}"/>
                  </a:ext>
                </a:extLst>
              </p:cNvPr>
              <p:cNvSpPr/>
              <p:nvPr/>
            </p:nvSpPr>
            <p:spPr>
              <a:xfrm>
                <a:off x="1460414" y="3523789"/>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7DAC60B3-C135-4549-B1F1-6FF553F9CDD8}"/>
                  </a:ext>
                </a:extLst>
              </p:cNvPr>
              <p:cNvSpPr/>
              <p:nvPr/>
            </p:nvSpPr>
            <p:spPr>
              <a:xfrm>
                <a:off x="4775028" y="3212374"/>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B45FC87C-1304-DB4D-9C66-77A59DCD4FA9}"/>
                  </a:ext>
                </a:extLst>
              </p:cNvPr>
              <p:cNvSpPr/>
              <p:nvPr/>
            </p:nvSpPr>
            <p:spPr>
              <a:xfrm>
                <a:off x="3911026" y="5383738"/>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4" name="Straight Connector 3"/>
          <p:cNvCxnSpPr/>
          <p:nvPr/>
        </p:nvCxnSpPr>
        <p:spPr>
          <a:xfrm>
            <a:off x="1372300" y="2673352"/>
            <a:ext cx="1271906" cy="859432"/>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4246044" y="2879720"/>
            <a:ext cx="1069882" cy="56108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3279583" y="4702014"/>
            <a:ext cx="0" cy="165970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52" name="TextBox 451"/>
          <p:cNvSpPr txBox="1"/>
          <p:nvPr/>
        </p:nvSpPr>
        <p:spPr>
          <a:xfrm>
            <a:off x="8328617" y="5149551"/>
            <a:ext cx="2615838" cy="1862048"/>
          </a:xfrm>
          <a:prstGeom prst="rect">
            <a:avLst/>
          </a:prstGeom>
          <a:noFill/>
        </p:spPr>
        <p:txBody>
          <a:bodyPr wrap="square" rtlCol="0">
            <a:spAutoFit/>
          </a:bodyPr>
          <a:lstStyle/>
          <a:p>
            <a:r>
              <a:rPr lang="en-US" sz="11500" dirty="0"/>
              <a:t>…</a:t>
            </a:r>
            <a:endParaRPr lang="en-US" sz="3600" dirty="0"/>
          </a:p>
        </p:txBody>
      </p:sp>
      <p:sp>
        <p:nvSpPr>
          <p:cNvPr id="455" name="5-Point Star 454"/>
          <p:cNvSpPr/>
          <p:nvPr/>
        </p:nvSpPr>
        <p:spPr>
          <a:xfrm>
            <a:off x="4690901" y="2002816"/>
            <a:ext cx="802780" cy="699026"/>
          </a:xfrm>
          <a:prstGeom prst="star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5-Point Star 455"/>
          <p:cNvSpPr/>
          <p:nvPr/>
        </p:nvSpPr>
        <p:spPr>
          <a:xfrm>
            <a:off x="5319661" y="3172860"/>
            <a:ext cx="802780" cy="699026"/>
          </a:xfrm>
          <a:prstGeom prst="star5">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Sun 456"/>
          <p:cNvSpPr/>
          <p:nvPr/>
        </p:nvSpPr>
        <p:spPr>
          <a:xfrm>
            <a:off x="2254316" y="5892886"/>
            <a:ext cx="760676" cy="734560"/>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Sun 457"/>
          <p:cNvSpPr/>
          <p:nvPr/>
        </p:nvSpPr>
        <p:spPr>
          <a:xfrm>
            <a:off x="3569862" y="5901884"/>
            <a:ext cx="760676" cy="734560"/>
          </a:xfrm>
          <a:prstGeom prst="su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Moon 458"/>
          <p:cNvSpPr/>
          <p:nvPr/>
        </p:nvSpPr>
        <p:spPr>
          <a:xfrm>
            <a:off x="1393767" y="1862105"/>
            <a:ext cx="534100" cy="637563"/>
          </a:xfrm>
          <a:prstGeom prst="mo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Moon 459"/>
          <p:cNvSpPr/>
          <p:nvPr/>
        </p:nvSpPr>
        <p:spPr>
          <a:xfrm>
            <a:off x="567708" y="2914131"/>
            <a:ext cx="534100" cy="637563"/>
          </a:xfrm>
          <a:prstGeom prst="mo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5275AE9-7553-8949-9534-6065C3C3BE09}"/>
              </a:ext>
            </a:extLst>
          </p:cNvPr>
          <p:cNvGrpSpPr/>
          <p:nvPr/>
        </p:nvGrpSpPr>
        <p:grpSpPr>
          <a:xfrm>
            <a:off x="9299439" y="4312135"/>
            <a:ext cx="2291833" cy="2037174"/>
            <a:chOff x="9299439" y="4312135"/>
            <a:chExt cx="2291833" cy="2037174"/>
          </a:xfrm>
        </p:grpSpPr>
        <p:grpSp>
          <p:nvGrpSpPr>
            <p:cNvPr id="221" name="Group 220">
              <a:extLst>
                <a:ext uri="{FF2B5EF4-FFF2-40B4-BE49-F238E27FC236}">
                  <a16:creationId xmlns:a16="http://schemas.microsoft.com/office/drawing/2014/main" id="{02EC45EC-9F78-C344-BA13-0223FB67907A}"/>
                </a:ext>
              </a:extLst>
            </p:cNvPr>
            <p:cNvGrpSpPr/>
            <p:nvPr/>
          </p:nvGrpSpPr>
          <p:grpSpPr>
            <a:xfrm>
              <a:off x="9638514" y="4312135"/>
              <a:ext cx="1467361" cy="1433421"/>
              <a:chOff x="1646340" y="2495814"/>
              <a:chExt cx="4096505" cy="4072199"/>
            </a:xfrm>
          </p:grpSpPr>
          <p:sp>
            <p:nvSpPr>
              <p:cNvPr id="222" name="Oval 221">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a:extLst>
                  <a:ext uri="{FF2B5EF4-FFF2-40B4-BE49-F238E27FC236}">
                    <a16:creationId xmlns:a16="http://schemas.microsoft.com/office/drawing/2014/main" id="{150C41DE-A46C-984B-A077-9DC8E708B359}"/>
                  </a:ext>
                </a:extLst>
              </p:cNvPr>
              <p:cNvCxnSpPr>
                <a:cxnSpLocks/>
                <a:endCxn id="228"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7DCD87A-CADB-9F4B-9846-9A99A964DCAA}"/>
                  </a:ext>
                </a:extLst>
              </p:cNvPr>
              <p:cNvCxnSpPr>
                <a:cxnSpLocks/>
                <a:endCxn id="229"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F1DC7BAA-FD8D-7C42-AA3C-A3915B2B1BBE}"/>
                  </a:ext>
                </a:extLst>
              </p:cNvPr>
              <p:cNvCxnSpPr>
                <a:cxnSpLocks/>
                <a:endCxn id="229"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38AD992A-2065-B44B-B1B1-15540D986DF5}"/>
                  </a:ext>
                </a:extLst>
              </p:cNvPr>
              <p:cNvCxnSpPr>
                <a:cxnSpLocks/>
                <a:endCxn id="230"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2001A64-59BF-F045-8392-744C214DC58F}"/>
                  </a:ext>
                </a:extLst>
              </p:cNvPr>
              <p:cNvCxnSpPr>
                <a:cxnSpLocks/>
                <a:stCxn id="225" idx="5"/>
                <a:endCxn id="229"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EC37857-FFB9-4544-8014-C10B01006001}"/>
                  </a:ext>
                </a:extLst>
              </p:cNvPr>
              <p:cNvCxnSpPr>
                <a:cxnSpLocks/>
                <a:endCxn id="230"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5D25BD6-62AA-9243-8639-14A49F5D622E}"/>
                  </a:ext>
                </a:extLst>
              </p:cNvPr>
              <p:cNvCxnSpPr>
                <a:cxnSpLocks/>
                <a:stCxn id="225" idx="5"/>
                <a:endCxn id="229"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18BB8B1-7DA7-6543-A69E-3CDB49FF1115}"/>
                  </a:ext>
                </a:extLst>
              </p:cNvPr>
              <p:cNvCxnSpPr>
                <a:cxnSpLocks/>
                <a:stCxn id="231" idx="0"/>
              </p:cNvCxnSpPr>
              <p:nvPr/>
            </p:nvCxnSpPr>
            <p:spPr>
              <a:xfrm flipH="1" flipV="1">
                <a:off x="2372235" y="4069190"/>
                <a:ext cx="2342850" cy="2087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B9956320-0A91-FD4A-930E-8F5B82DE776B}"/>
                  </a:ext>
                </a:extLst>
              </p:cNvPr>
              <p:cNvCxnSpPr>
                <a:cxnSpLocks/>
                <a:stCxn id="231"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DB9FFC7F-7249-764D-A5CB-959A4A20C4AE}"/>
                  </a:ext>
                </a:extLst>
              </p:cNvPr>
              <p:cNvCxnSpPr>
                <a:cxnSpLocks/>
                <a:stCxn id="231" idx="1"/>
                <a:endCxn id="227" idx="3"/>
              </p:cNvCxnSpPr>
              <p:nvPr/>
            </p:nvCxnSpPr>
            <p:spPr>
              <a:xfrm flipV="1">
                <a:off x="4650427" y="4152587"/>
                <a:ext cx="551511" cy="20324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774A659D-F471-504F-AE5F-90D4DF1E4E11}"/>
                  </a:ext>
                </a:extLst>
              </p:cNvPr>
              <p:cNvCxnSpPr>
                <a:cxnSpLocks/>
                <a:endCxn id="227" idx="2"/>
              </p:cNvCxnSpPr>
              <p:nvPr/>
            </p:nvCxnSpPr>
            <p:spPr>
              <a:xfrm>
                <a:off x="2399017" y="4000940"/>
                <a:ext cx="2776139" cy="833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3CE9FBA-88CD-4B4D-8069-C9254C014FFE}"/>
                  </a:ext>
                </a:extLst>
              </p:cNvPr>
              <p:cNvCxnSpPr>
                <a:cxnSpLocks/>
                <a:endCxn id="226"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31017A3C-7071-A648-B51E-4BDF78E285DB}"/>
                  </a:ext>
                </a:extLst>
              </p:cNvPr>
              <p:cNvCxnSpPr>
                <a:stCxn id="231" idx="6"/>
                <a:endCxn id="228"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FAFED8E-AA5D-ED48-BDB4-3901AA308076}"/>
                  </a:ext>
                </a:extLst>
              </p:cNvPr>
              <p:cNvCxnSpPr>
                <a:stCxn id="231" idx="6"/>
                <a:endCxn id="226"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6FCF3E3-22D3-6A4B-93D7-C676267A457F}"/>
                  </a:ext>
                </a:extLst>
              </p:cNvPr>
              <p:cNvCxnSpPr>
                <a:cxnSpLocks/>
                <a:stCxn id="225" idx="4"/>
                <a:endCxn id="230"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D28EBD3-7A36-404C-84CD-BB1ED4C9AB88}"/>
                  </a:ext>
                </a:extLst>
              </p:cNvPr>
              <p:cNvCxnSpPr>
                <a:cxnSpLocks/>
                <a:stCxn id="226"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5EEA254-2B35-FC41-BA24-CB1C818E079C}"/>
                  </a:ext>
                </a:extLst>
              </p:cNvPr>
              <p:cNvCxnSpPr>
                <a:cxnSpLocks/>
                <a:stCxn id="228"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430CAE9-71FF-ED4A-8E27-1DC75BFD3B7D}"/>
                  </a:ext>
                </a:extLst>
              </p:cNvPr>
              <p:cNvCxnSpPr>
                <a:cxnSpLocks/>
                <a:endCxn id="231"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8DC3E8E-10AA-9C48-A61B-0608FFBF41CC}"/>
                  </a:ext>
                </a:extLst>
              </p:cNvPr>
              <p:cNvCxnSpPr>
                <a:cxnSpLocks/>
                <a:stCxn id="226" idx="3"/>
                <a:endCxn id="229"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4" name="Moon 463"/>
            <p:cNvSpPr/>
            <p:nvPr/>
          </p:nvSpPr>
          <p:spPr>
            <a:xfrm>
              <a:off x="9299439" y="4441145"/>
              <a:ext cx="384769" cy="394111"/>
            </a:xfrm>
            <a:prstGeom prst="mo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5-Point Star 468"/>
            <p:cNvSpPr/>
            <p:nvPr/>
          </p:nvSpPr>
          <p:spPr>
            <a:xfrm>
              <a:off x="11048555" y="4365492"/>
              <a:ext cx="542717" cy="467845"/>
            </a:xfrm>
            <a:prstGeom prst="star5">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Sun 469"/>
            <p:cNvSpPr/>
            <p:nvPr/>
          </p:nvSpPr>
          <p:spPr>
            <a:xfrm>
              <a:off x="10068376" y="5821797"/>
              <a:ext cx="588217" cy="527512"/>
            </a:xfrm>
            <a:prstGeom prst="su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09D42AE-7CDF-F449-86A3-F5584CAD4A55}"/>
              </a:ext>
            </a:extLst>
          </p:cNvPr>
          <p:cNvGrpSpPr/>
          <p:nvPr/>
        </p:nvGrpSpPr>
        <p:grpSpPr>
          <a:xfrm>
            <a:off x="6431966" y="4250209"/>
            <a:ext cx="2204778" cy="2109103"/>
            <a:chOff x="6431966" y="4250209"/>
            <a:chExt cx="2204778" cy="2109103"/>
          </a:xfrm>
        </p:grpSpPr>
        <p:grpSp>
          <p:nvGrpSpPr>
            <p:cNvPr id="373" name="Group 372">
              <a:extLst>
                <a:ext uri="{FF2B5EF4-FFF2-40B4-BE49-F238E27FC236}">
                  <a16:creationId xmlns:a16="http://schemas.microsoft.com/office/drawing/2014/main" id="{02EC45EC-9F78-C344-BA13-0223FB67907A}"/>
                </a:ext>
              </a:extLst>
            </p:cNvPr>
            <p:cNvGrpSpPr/>
            <p:nvPr/>
          </p:nvGrpSpPr>
          <p:grpSpPr>
            <a:xfrm>
              <a:off x="6815440" y="4250209"/>
              <a:ext cx="1371568" cy="1499774"/>
              <a:chOff x="1646340" y="2495814"/>
              <a:chExt cx="4096505" cy="4072199"/>
            </a:xfrm>
          </p:grpSpPr>
          <p:sp>
            <p:nvSpPr>
              <p:cNvPr id="374" name="Oval 373">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4" name="Straight Connector 383">
                <a:extLst>
                  <a:ext uri="{FF2B5EF4-FFF2-40B4-BE49-F238E27FC236}">
                    <a16:creationId xmlns:a16="http://schemas.microsoft.com/office/drawing/2014/main" id="{150C41DE-A46C-984B-A077-9DC8E708B359}"/>
                  </a:ext>
                </a:extLst>
              </p:cNvPr>
              <p:cNvCxnSpPr>
                <a:cxnSpLocks/>
                <a:endCxn id="380"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F7DCD87A-CADB-9F4B-9846-9A99A964DCAA}"/>
                  </a:ext>
                </a:extLst>
              </p:cNvPr>
              <p:cNvCxnSpPr>
                <a:cxnSpLocks/>
                <a:endCxn id="381"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F1DC7BAA-FD8D-7C42-AA3C-A3915B2B1BBE}"/>
                  </a:ext>
                </a:extLst>
              </p:cNvPr>
              <p:cNvCxnSpPr>
                <a:cxnSpLocks/>
                <a:endCxn id="381"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38AD992A-2065-B44B-B1B1-15540D986DF5}"/>
                  </a:ext>
                </a:extLst>
              </p:cNvPr>
              <p:cNvCxnSpPr>
                <a:cxnSpLocks/>
                <a:endCxn id="382"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82001A64-59BF-F045-8392-744C214DC58F}"/>
                  </a:ext>
                </a:extLst>
              </p:cNvPr>
              <p:cNvCxnSpPr>
                <a:cxnSpLocks/>
                <a:stCxn id="377" idx="5"/>
                <a:endCxn id="381"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0EC37857-FFB9-4544-8014-C10B01006001}"/>
                  </a:ext>
                </a:extLst>
              </p:cNvPr>
              <p:cNvCxnSpPr>
                <a:cxnSpLocks/>
                <a:endCxn id="382"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F5D25BD6-62AA-9243-8639-14A49F5D622E}"/>
                  </a:ext>
                </a:extLst>
              </p:cNvPr>
              <p:cNvCxnSpPr>
                <a:cxnSpLocks/>
                <a:stCxn id="377" idx="5"/>
                <a:endCxn id="381"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518BB8B1-7DA7-6543-A69E-3CDB49FF1115}"/>
                  </a:ext>
                </a:extLst>
              </p:cNvPr>
              <p:cNvCxnSpPr>
                <a:cxnSpLocks/>
                <a:stCxn id="383"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B9956320-0A91-FD4A-930E-8F5B82DE776B}"/>
                  </a:ext>
                </a:extLst>
              </p:cNvPr>
              <p:cNvCxnSpPr>
                <a:cxnSpLocks/>
                <a:stCxn id="383"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DB9FFC7F-7249-764D-A5CB-959A4A20C4AE}"/>
                  </a:ext>
                </a:extLst>
              </p:cNvPr>
              <p:cNvCxnSpPr>
                <a:cxnSpLocks/>
                <a:stCxn id="383" idx="1"/>
                <a:endCxn id="379"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774A659D-F471-504F-AE5F-90D4DF1E4E11}"/>
                  </a:ext>
                </a:extLst>
              </p:cNvPr>
              <p:cNvCxnSpPr>
                <a:cxnSpLocks/>
                <a:endCxn id="379"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D3CE9FBA-88CD-4B4D-8069-C9254C014FFE}"/>
                  </a:ext>
                </a:extLst>
              </p:cNvPr>
              <p:cNvCxnSpPr>
                <a:cxnSpLocks/>
                <a:endCxn id="378"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31017A3C-7071-A648-B51E-4BDF78E285DB}"/>
                  </a:ext>
                </a:extLst>
              </p:cNvPr>
              <p:cNvCxnSpPr>
                <a:stCxn id="383" idx="6"/>
                <a:endCxn id="380"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3FAFED8E-AA5D-ED48-BDB4-3901AA308076}"/>
                  </a:ext>
                </a:extLst>
              </p:cNvPr>
              <p:cNvCxnSpPr>
                <a:stCxn id="383" idx="6"/>
                <a:endCxn id="378"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B6FCF3E3-22D3-6A4B-93D7-C676267A457F}"/>
                  </a:ext>
                </a:extLst>
              </p:cNvPr>
              <p:cNvCxnSpPr>
                <a:cxnSpLocks/>
                <a:stCxn id="377" idx="4"/>
                <a:endCxn id="382"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BD28EBD3-7A36-404C-84CD-BB1ED4C9AB88}"/>
                  </a:ext>
                </a:extLst>
              </p:cNvPr>
              <p:cNvCxnSpPr>
                <a:cxnSpLocks/>
                <a:stCxn id="378"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75EEA254-2B35-FC41-BA24-CB1C818E079C}"/>
                  </a:ext>
                </a:extLst>
              </p:cNvPr>
              <p:cNvCxnSpPr>
                <a:cxnSpLocks/>
                <a:stCxn id="380"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0430CAE9-71FF-ED4A-8E27-1DC75BFD3B7D}"/>
                  </a:ext>
                </a:extLst>
              </p:cNvPr>
              <p:cNvCxnSpPr>
                <a:cxnSpLocks/>
                <a:endCxn id="383"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88DC3E8E-10AA-9C48-A61B-0608FFBF41CC}"/>
                  </a:ext>
                </a:extLst>
              </p:cNvPr>
              <p:cNvCxnSpPr>
                <a:cxnSpLocks/>
                <a:stCxn id="378" idx="3"/>
                <a:endCxn id="381"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403" name="Oval 402">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2" name="Moon 461"/>
            <p:cNvSpPr/>
            <p:nvPr/>
          </p:nvSpPr>
          <p:spPr>
            <a:xfrm>
              <a:off x="6431966" y="4340925"/>
              <a:ext cx="384769" cy="394111"/>
            </a:xfrm>
            <a:prstGeom prst="mo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5-Point Star 467"/>
            <p:cNvSpPr/>
            <p:nvPr/>
          </p:nvSpPr>
          <p:spPr>
            <a:xfrm>
              <a:off x="8094027" y="4321599"/>
              <a:ext cx="542717" cy="467845"/>
            </a:xfrm>
            <a:prstGeom prst="star5">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Sun 470"/>
            <p:cNvSpPr/>
            <p:nvPr/>
          </p:nvSpPr>
          <p:spPr>
            <a:xfrm>
              <a:off x="7173131" y="5831800"/>
              <a:ext cx="588217" cy="527512"/>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8CF32827-8919-F341-A3A0-983C1938E784}"/>
              </a:ext>
            </a:extLst>
          </p:cNvPr>
          <p:cNvGrpSpPr/>
          <p:nvPr/>
        </p:nvGrpSpPr>
        <p:grpSpPr>
          <a:xfrm>
            <a:off x="6516807" y="2152343"/>
            <a:ext cx="2074191" cy="2060280"/>
            <a:chOff x="6516807" y="2152343"/>
            <a:chExt cx="2074191" cy="2060280"/>
          </a:xfrm>
        </p:grpSpPr>
        <p:grpSp>
          <p:nvGrpSpPr>
            <p:cNvPr id="411" name="Group 410">
              <a:extLst>
                <a:ext uri="{FF2B5EF4-FFF2-40B4-BE49-F238E27FC236}">
                  <a16:creationId xmlns:a16="http://schemas.microsoft.com/office/drawing/2014/main" id="{02EC45EC-9F78-C344-BA13-0223FB67907A}"/>
                </a:ext>
              </a:extLst>
            </p:cNvPr>
            <p:cNvGrpSpPr/>
            <p:nvPr/>
          </p:nvGrpSpPr>
          <p:grpSpPr>
            <a:xfrm>
              <a:off x="6811394" y="2152343"/>
              <a:ext cx="1371568" cy="1499774"/>
              <a:chOff x="1646340" y="2495814"/>
              <a:chExt cx="4096505" cy="4072199"/>
            </a:xfrm>
          </p:grpSpPr>
          <p:sp>
            <p:nvSpPr>
              <p:cNvPr id="412" name="Oval 411">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2" name="Straight Connector 421">
                <a:extLst>
                  <a:ext uri="{FF2B5EF4-FFF2-40B4-BE49-F238E27FC236}">
                    <a16:creationId xmlns:a16="http://schemas.microsoft.com/office/drawing/2014/main" id="{150C41DE-A46C-984B-A077-9DC8E708B359}"/>
                  </a:ext>
                </a:extLst>
              </p:cNvPr>
              <p:cNvCxnSpPr>
                <a:cxnSpLocks/>
                <a:endCxn id="418"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F7DCD87A-CADB-9F4B-9846-9A99A964DCAA}"/>
                  </a:ext>
                </a:extLst>
              </p:cNvPr>
              <p:cNvCxnSpPr>
                <a:cxnSpLocks/>
                <a:endCxn id="419"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F1DC7BAA-FD8D-7C42-AA3C-A3915B2B1BBE}"/>
                  </a:ext>
                </a:extLst>
              </p:cNvPr>
              <p:cNvCxnSpPr>
                <a:cxnSpLocks/>
                <a:endCxn id="419"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38AD992A-2065-B44B-B1B1-15540D986DF5}"/>
                  </a:ext>
                </a:extLst>
              </p:cNvPr>
              <p:cNvCxnSpPr>
                <a:cxnSpLocks/>
                <a:endCxn id="420"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82001A64-59BF-F045-8392-744C214DC58F}"/>
                  </a:ext>
                </a:extLst>
              </p:cNvPr>
              <p:cNvCxnSpPr>
                <a:cxnSpLocks/>
                <a:stCxn id="415" idx="5"/>
                <a:endCxn id="419"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0EC37857-FFB9-4544-8014-C10B01006001}"/>
                  </a:ext>
                </a:extLst>
              </p:cNvPr>
              <p:cNvCxnSpPr>
                <a:cxnSpLocks/>
                <a:endCxn id="420"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F5D25BD6-62AA-9243-8639-14A49F5D622E}"/>
                  </a:ext>
                </a:extLst>
              </p:cNvPr>
              <p:cNvCxnSpPr>
                <a:cxnSpLocks/>
                <a:stCxn id="415" idx="5"/>
                <a:endCxn id="419"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518BB8B1-7DA7-6543-A69E-3CDB49FF1115}"/>
                  </a:ext>
                </a:extLst>
              </p:cNvPr>
              <p:cNvCxnSpPr>
                <a:cxnSpLocks/>
                <a:stCxn id="421"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B9956320-0A91-FD4A-930E-8F5B82DE776B}"/>
                  </a:ext>
                </a:extLst>
              </p:cNvPr>
              <p:cNvCxnSpPr>
                <a:cxnSpLocks/>
                <a:stCxn id="421"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DB9FFC7F-7249-764D-A5CB-959A4A20C4AE}"/>
                  </a:ext>
                </a:extLst>
              </p:cNvPr>
              <p:cNvCxnSpPr>
                <a:cxnSpLocks/>
                <a:stCxn id="421" idx="1"/>
                <a:endCxn id="417"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774A659D-F471-504F-AE5F-90D4DF1E4E11}"/>
                  </a:ext>
                </a:extLst>
              </p:cNvPr>
              <p:cNvCxnSpPr>
                <a:cxnSpLocks/>
                <a:endCxn id="417"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D3CE9FBA-88CD-4B4D-8069-C9254C014FFE}"/>
                  </a:ext>
                </a:extLst>
              </p:cNvPr>
              <p:cNvCxnSpPr>
                <a:cxnSpLocks/>
                <a:endCxn id="416"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31017A3C-7071-A648-B51E-4BDF78E285DB}"/>
                  </a:ext>
                </a:extLst>
              </p:cNvPr>
              <p:cNvCxnSpPr>
                <a:stCxn id="421" idx="6"/>
                <a:endCxn id="418"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3FAFED8E-AA5D-ED48-BDB4-3901AA308076}"/>
                  </a:ext>
                </a:extLst>
              </p:cNvPr>
              <p:cNvCxnSpPr>
                <a:stCxn id="421" idx="6"/>
                <a:endCxn id="416"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B6FCF3E3-22D3-6A4B-93D7-C676267A457F}"/>
                  </a:ext>
                </a:extLst>
              </p:cNvPr>
              <p:cNvCxnSpPr>
                <a:cxnSpLocks/>
                <a:stCxn id="415" idx="4"/>
                <a:endCxn id="420"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BD28EBD3-7A36-404C-84CD-BB1ED4C9AB88}"/>
                  </a:ext>
                </a:extLst>
              </p:cNvPr>
              <p:cNvCxnSpPr>
                <a:cxnSpLocks/>
                <a:stCxn id="416"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75EEA254-2B35-FC41-BA24-CB1C818E079C}"/>
                  </a:ext>
                </a:extLst>
              </p:cNvPr>
              <p:cNvCxnSpPr>
                <a:cxnSpLocks/>
                <a:stCxn id="418"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0430CAE9-71FF-ED4A-8E27-1DC75BFD3B7D}"/>
                  </a:ext>
                </a:extLst>
              </p:cNvPr>
              <p:cNvCxnSpPr>
                <a:cxnSpLocks/>
                <a:endCxn id="421"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88DC3E8E-10AA-9C48-A61B-0608FFBF41CC}"/>
                  </a:ext>
                </a:extLst>
              </p:cNvPr>
              <p:cNvCxnSpPr>
                <a:cxnSpLocks/>
                <a:stCxn id="416" idx="3"/>
                <a:endCxn id="419"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441" name="Oval 440">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1" name="Moon 460"/>
            <p:cNvSpPr/>
            <p:nvPr/>
          </p:nvSpPr>
          <p:spPr>
            <a:xfrm>
              <a:off x="6516807" y="2259145"/>
              <a:ext cx="384769" cy="394111"/>
            </a:xfrm>
            <a:prstGeom prst="moo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5-Point Star 464"/>
            <p:cNvSpPr/>
            <p:nvPr/>
          </p:nvSpPr>
          <p:spPr>
            <a:xfrm>
              <a:off x="8048281" y="2217759"/>
              <a:ext cx="542717" cy="467845"/>
            </a:xfrm>
            <a:prstGeom prst="star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Sun 471"/>
            <p:cNvSpPr/>
            <p:nvPr/>
          </p:nvSpPr>
          <p:spPr>
            <a:xfrm>
              <a:off x="7185606" y="3685111"/>
              <a:ext cx="588217" cy="527512"/>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4F21EEBF-D289-5D4D-874D-7C021532E49A}"/>
              </a:ext>
            </a:extLst>
          </p:cNvPr>
          <p:cNvGrpSpPr/>
          <p:nvPr/>
        </p:nvGrpSpPr>
        <p:grpSpPr>
          <a:xfrm>
            <a:off x="9240929" y="1967938"/>
            <a:ext cx="2292820" cy="2076740"/>
            <a:chOff x="9240929" y="1967938"/>
            <a:chExt cx="2292820" cy="2076740"/>
          </a:xfrm>
        </p:grpSpPr>
        <p:grpSp>
          <p:nvGrpSpPr>
            <p:cNvPr id="297" name="Group 296">
              <a:extLst>
                <a:ext uri="{FF2B5EF4-FFF2-40B4-BE49-F238E27FC236}">
                  <a16:creationId xmlns:a16="http://schemas.microsoft.com/office/drawing/2014/main" id="{02EC45EC-9F78-C344-BA13-0223FB67907A}"/>
                </a:ext>
              </a:extLst>
            </p:cNvPr>
            <p:cNvGrpSpPr/>
            <p:nvPr/>
          </p:nvGrpSpPr>
          <p:grpSpPr>
            <a:xfrm>
              <a:off x="9623334" y="1967938"/>
              <a:ext cx="1371568" cy="1499774"/>
              <a:chOff x="1646340" y="2495814"/>
              <a:chExt cx="4096505" cy="4072199"/>
            </a:xfrm>
          </p:grpSpPr>
          <p:sp>
            <p:nvSpPr>
              <p:cNvPr id="298" name="Oval 297">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a:extLst>
                  <a:ext uri="{FF2B5EF4-FFF2-40B4-BE49-F238E27FC236}">
                    <a16:creationId xmlns:a16="http://schemas.microsoft.com/office/drawing/2014/main" id="{150C41DE-A46C-984B-A077-9DC8E708B359}"/>
                  </a:ext>
                </a:extLst>
              </p:cNvPr>
              <p:cNvCxnSpPr>
                <a:cxnSpLocks/>
                <a:endCxn id="304"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7DCD87A-CADB-9F4B-9846-9A99A964DCAA}"/>
                  </a:ext>
                </a:extLst>
              </p:cNvPr>
              <p:cNvCxnSpPr>
                <a:cxnSpLocks/>
                <a:endCxn id="305"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F1DC7BAA-FD8D-7C42-AA3C-A3915B2B1BBE}"/>
                  </a:ext>
                </a:extLst>
              </p:cNvPr>
              <p:cNvCxnSpPr>
                <a:cxnSpLocks/>
                <a:endCxn id="305"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38AD992A-2065-B44B-B1B1-15540D986DF5}"/>
                  </a:ext>
                </a:extLst>
              </p:cNvPr>
              <p:cNvCxnSpPr>
                <a:cxnSpLocks/>
                <a:endCxn id="306"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82001A64-59BF-F045-8392-744C214DC58F}"/>
                  </a:ext>
                </a:extLst>
              </p:cNvPr>
              <p:cNvCxnSpPr>
                <a:cxnSpLocks/>
                <a:stCxn id="301" idx="5"/>
                <a:endCxn id="305"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0EC37857-FFB9-4544-8014-C10B01006001}"/>
                  </a:ext>
                </a:extLst>
              </p:cNvPr>
              <p:cNvCxnSpPr>
                <a:cxnSpLocks/>
                <a:endCxn id="306"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F5D25BD6-62AA-9243-8639-14A49F5D622E}"/>
                  </a:ext>
                </a:extLst>
              </p:cNvPr>
              <p:cNvCxnSpPr>
                <a:cxnSpLocks/>
                <a:stCxn id="301" idx="5"/>
                <a:endCxn id="305"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18BB8B1-7DA7-6543-A69E-3CDB49FF1115}"/>
                  </a:ext>
                </a:extLst>
              </p:cNvPr>
              <p:cNvCxnSpPr>
                <a:cxnSpLocks/>
                <a:stCxn id="307"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B9956320-0A91-FD4A-930E-8F5B82DE776B}"/>
                  </a:ext>
                </a:extLst>
              </p:cNvPr>
              <p:cNvCxnSpPr>
                <a:cxnSpLocks/>
                <a:stCxn id="307"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DB9FFC7F-7249-764D-A5CB-959A4A20C4AE}"/>
                  </a:ext>
                </a:extLst>
              </p:cNvPr>
              <p:cNvCxnSpPr>
                <a:cxnSpLocks/>
                <a:stCxn id="307" idx="1"/>
                <a:endCxn id="303"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774A659D-F471-504F-AE5F-90D4DF1E4E11}"/>
                  </a:ext>
                </a:extLst>
              </p:cNvPr>
              <p:cNvCxnSpPr>
                <a:cxnSpLocks/>
                <a:endCxn id="303"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3CE9FBA-88CD-4B4D-8069-C9254C014FFE}"/>
                  </a:ext>
                </a:extLst>
              </p:cNvPr>
              <p:cNvCxnSpPr>
                <a:cxnSpLocks/>
                <a:endCxn id="302"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31017A3C-7071-A648-B51E-4BDF78E285DB}"/>
                  </a:ext>
                </a:extLst>
              </p:cNvPr>
              <p:cNvCxnSpPr>
                <a:stCxn id="307" idx="6"/>
                <a:endCxn id="304"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3FAFED8E-AA5D-ED48-BDB4-3901AA308076}"/>
                  </a:ext>
                </a:extLst>
              </p:cNvPr>
              <p:cNvCxnSpPr>
                <a:stCxn id="307" idx="6"/>
                <a:endCxn id="302"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B6FCF3E3-22D3-6A4B-93D7-C676267A457F}"/>
                  </a:ext>
                </a:extLst>
              </p:cNvPr>
              <p:cNvCxnSpPr>
                <a:cxnSpLocks/>
                <a:stCxn id="301" idx="4"/>
                <a:endCxn id="306"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D28EBD3-7A36-404C-84CD-BB1ED4C9AB88}"/>
                  </a:ext>
                </a:extLst>
              </p:cNvPr>
              <p:cNvCxnSpPr>
                <a:cxnSpLocks/>
                <a:stCxn id="302"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75EEA254-2B35-FC41-BA24-CB1C818E079C}"/>
                  </a:ext>
                </a:extLst>
              </p:cNvPr>
              <p:cNvCxnSpPr>
                <a:cxnSpLocks/>
                <a:stCxn id="304"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430CAE9-71FF-ED4A-8E27-1DC75BFD3B7D}"/>
                  </a:ext>
                </a:extLst>
              </p:cNvPr>
              <p:cNvCxnSpPr>
                <a:cxnSpLocks/>
                <a:endCxn id="307"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8DC3E8E-10AA-9C48-A61B-0608FFBF41CC}"/>
                  </a:ext>
                </a:extLst>
              </p:cNvPr>
              <p:cNvCxnSpPr>
                <a:cxnSpLocks/>
                <a:stCxn id="302" idx="3"/>
                <a:endCxn id="305"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327" name="Oval 326">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3" name="Moon 462"/>
            <p:cNvSpPr/>
            <p:nvPr/>
          </p:nvSpPr>
          <p:spPr>
            <a:xfrm>
              <a:off x="9240929" y="2130396"/>
              <a:ext cx="384769" cy="394111"/>
            </a:xfrm>
            <a:prstGeom prst="moo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5-Point Star 466"/>
            <p:cNvSpPr/>
            <p:nvPr/>
          </p:nvSpPr>
          <p:spPr>
            <a:xfrm>
              <a:off x="10991032" y="2071787"/>
              <a:ext cx="542717" cy="467845"/>
            </a:xfrm>
            <a:prstGeom prst="star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Sun 472"/>
            <p:cNvSpPr/>
            <p:nvPr/>
          </p:nvSpPr>
          <p:spPr>
            <a:xfrm>
              <a:off x="10064575" y="3517166"/>
              <a:ext cx="588217" cy="527512"/>
            </a:xfrm>
            <a:prstGeom prst="su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3" name="Group 262">
            <a:extLst>
              <a:ext uri="{FF2B5EF4-FFF2-40B4-BE49-F238E27FC236}">
                <a16:creationId xmlns:a16="http://schemas.microsoft.com/office/drawing/2014/main" id="{EC9A7E86-7F88-1342-9C09-20742C26D039}"/>
              </a:ext>
            </a:extLst>
          </p:cNvPr>
          <p:cNvGrpSpPr/>
          <p:nvPr/>
        </p:nvGrpSpPr>
        <p:grpSpPr>
          <a:xfrm>
            <a:off x="5214166" y="928549"/>
            <a:ext cx="1971440" cy="1127660"/>
            <a:chOff x="1986785" y="2177541"/>
            <a:chExt cx="1971440" cy="1127660"/>
          </a:xfrm>
        </p:grpSpPr>
        <p:sp>
          <p:nvSpPr>
            <p:cNvPr id="264" name="Flowchart: Alternate Process 109">
              <a:extLst>
                <a:ext uri="{FF2B5EF4-FFF2-40B4-BE49-F238E27FC236}">
                  <a16:creationId xmlns:a16="http://schemas.microsoft.com/office/drawing/2014/main" id="{73D30465-FCF4-4046-A5B7-20F20B49F4F2}"/>
                </a:ext>
              </a:extLst>
            </p:cNvPr>
            <p:cNvSpPr/>
            <p:nvPr/>
          </p:nvSpPr>
          <p:spPr>
            <a:xfrm>
              <a:off x="1986785" y="2177541"/>
              <a:ext cx="1971440" cy="112766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D1165F33-3A1B-3148-8DC7-74FA942CC0A6}"/>
                </a:ext>
              </a:extLst>
            </p:cNvPr>
            <p:cNvGrpSpPr/>
            <p:nvPr/>
          </p:nvGrpSpPr>
          <p:grpSpPr>
            <a:xfrm>
              <a:off x="2193330" y="2453697"/>
              <a:ext cx="1622579" cy="580637"/>
              <a:chOff x="708490" y="4483219"/>
              <a:chExt cx="3854233" cy="1394832"/>
            </a:xfrm>
          </p:grpSpPr>
          <p:grpSp>
            <p:nvGrpSpPr>
              <p:cNvPr id="266" name="Group 265">
                <a:extLst>
                  <a:ext uri="{FF2B5EF4-FFF2-40B4-BE49-F238E27FC236}">
                    <a16:creationId xmlns:a16="http://schemas.microsoft.com/office/drawing/2014/main" id="{757E4DF5-A087-2044-B710-9BE8B2279CFD}"/>
                  </a:ext>
                </a:extLst>
              </p:cNvPr>
              <p:cNvGrpSpPr/>
              <p:nvPr/>
            </p:nvGrpSpPr>
            <p:grpSpPr>
              <a:xfrm>
                <a:off x="3175031" y="4483219"/>
                <a:ext cx="1387692" cy="1394832"/>
                <a:chOff x="1058993" y="4232749"/>
                <a:chExt cx="1387692" cy="1394832"/>
              </a:xfrm>
            </p:grpSpPr>
            <p:sp>
              <p:nvSpPr>
                <p:cNvPr id="272" name="Rectangle 271">
                  <a:extLst>
                    <a:ext uri="{FF2B5EF4-FFF2-40B4-BE49-F238E27FC236}">
                      <a16:creationId xmlns:a16="http://schemas.microsoft.com/office/drawing/2014/main" id="{7F1C11F2-768D-C845-9858-6371696EA6B3}"/>
                    </a:ext>
                  </a:extLst>
                </p:cNvPr>
                <p:cNvSpPr/>
                <p:nvPr/>
              </p:nvSpPr>
              <p:spPr>
                <a:xfrm>
                  <a:off x="1058993"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Rectangle 272">
                  <a:extLst>
                    <a:ext uri="{FF2B5EF4-FFF2-40B4-BE49-F238E27FC236}">
                      <a16:creationId xmlns:a16="http://schemas.microsoft.com/office/drawing/2014/main" id="{BF02B251-3C41-5A4E-B3C8-61583E46CFA5}"/>
                    </a:ext>
                  </a:extLst>
                </p:cNvPr>
                <p:cNvSpPr/>
                <p:nvPr/>
              </p:nvSpPr>
              <p:spPr>
                <a:xfrm>
                  <a:off x="1537910"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81F28FF8-6961-1C46-9B7F-9E341F404A35}"/>
                    </a:ext>
                  </a:extLst>
                </p:cNvPr>
                <p:cNvSpPr/>
                <p:nvPr/>
              </p:nvSpPr>
              <p:spPr>
                <a:xfrm>
                  <a:off x="2015456" y="42327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Rectangle 274">
                  <a:extLst>
                    <a:ext uri="{FF2B5EF4-FFF2-40B4-BE49-F238E27FC236}">
                      <a16:creationId xmlns:a16="http://schemas.microsoft.com/office/drawing/2014/main" id="{F262B09D-8D2D-974D-9BEF-713D8401F1E6}"/>
                    </a:ext>
                  </a:extLst>
                </p:cNvPr>
                <p:cNvSpPr/>
                <p:nvPr/>
              </p:nvSpPr>
              <p:spPr>
                <a:xfrm>
                  <a:off x="1058993"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275">
                  <a:extLst>
                    <a:ext uri="{FF2B5EF4-FFF2-40B4-BE49-F238E27FC236}">
                      <a16:creationId xmlns:a16="http://schemas.microsoft.com/office/drawing/2014/main" id="{52AB5C33-2331-ED4F-917E-B5D3B598AE21}"/>
                    </a:ext>
                  </a:extLst>
                </p:cNvPr>
                <p:cNvSpPr/>
                <p:nvPr/>
              </p:nvSpPr>
              <p:spPr>
                <a:xfrm>
                  <a:off x="1537910"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Rectangle 276">
                  <a:extLst>
                    <a:ext uri="{FF2B5EF4-FFF2-40B4-BE49-F238E27FC236}">
                      <a16:creationId xmlns:a16="http://schemas.microsoft.com/office/drawing/2014/main" id="{842CCB30-D1E5-8245-80B1-0A57FE591D70}"/>
                    </a:ext>
                  </a:extLst>
                </p:cNvPr>
                <p:cNvSpPr/>
                <p:nvPr/>
              </p:nvSpPr>
              <p:spPr>
                <a:xfrm>
                  <a:off x="2015456" y="470899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Rectangle 277">
                  <a:extLst>
                    <a:ext uri="{FF2B5EF4-FFF2-40B4-BE49-F238E27FC236}">
                      <a16:creationId xmlns:a16="http://schemas.microsoft.com/office/drawing/2014/main" id="{7C944EFB-602D-3E49-92B6-D12019ED720D}"/>
                    </a:ext>
                  </a:extLst>
                </p:cNvPr>
                <p:cNvSpPr/>
                <p:nvPr/>
              </p:nvSpPr>
              <p:spPr>
                <a:xfrm>
                  <a:off x="1058993"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Rectangle 278">
                  <a:extLst>
                    <a:ext uri="{FF2B5EF4-FFF2-40B4-BE49-F238E27FC236}">
                      <a16:creationId xmlns:a16="http://schemas.microsoft.com/office/drawing/2014/main" id="{D4E104C8-2867-3949-825B-EA1A21A6E2D1}"/>
                    </a:ext>
                  </a:extLst>
                </p:cNvPr>
                <p:cNvSpPr/>
                <p:nvPr/>
              </p:nvSpPr>
              <p:spPr>
                <a:xfrm>
                  <a:off x="1537910"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DB814C45-EB65-6A48-BE63-DAE0274FA435}"/>
                    </a:ext>
                  </a:extLst>
                </p:cNvPr>
                <p:cNvSpPr/>
                <p:nvPr/>
              </p:nvSpPr>
              <p:spPr>
                <a:xfrm>
                  <a:off x="2015456" y="5193101"/>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7" name="Group 266">
                <a:extLst>
                  <a:ext uri="{FF2B5EF4-FFF2-40B4-BE49-F238E27FC236}">
                    <a16:creationId xmlns:a16="http://schemas.microsoft.com/office/drawing/2014/main" id="{F34EBE25-E0BA-504E-BE3B-7994097D6E79}"/>
                  </a:ext>
                </a:extLst>
              </p:cNvPr>
              <p:cNvGrpSpPr/>
              <p:nvPr/>
            </p:nvGrpSpPr>
            <p:grpSpPr>
              <a:xfrm>
                <a:off x="708490" y="4483219"/>
                <a:ext cx="1387692" cy="1394832"/>
                <a:chOff x="1228876" y="3376990"/>
                <a:chExt cx="1494972" cy="1344991"/>
              </a:xfrm>
            </p:grpSpPr>
            <p:sp>
              <p:nvSpPr>
                <p:cNvPr id="270" name="Rectangle 269">
                  <a:extLst>
                    <a:ext uri="{FF2B5EF4-FFF2-40B4-BE49-F238E27FC236}">
                      <a16:creationId xmlns:a16="http://schemas.microsoft.com/office/drawing/2014/main" id="{C60777C2-6B3F-524B-B629-D4376047DF67}"/>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F82EE7F8-91F1-F24D-B890-51427675E5B8}"/>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8" name="Right Arrow 267">
                <a:extLst>
                  <a:ext uri="{FF2B5EF4-FFF2-40B4-BE49-F238E27FC236}">
                    <a16:creationId xmlns:a16="http://schemas.microsoft.com/office/drawing/2014/main" id="{97DFF85A-9C13-D94F-A16E-03B08E0F0845}"/>
                  </a:ext>
                </a:extLst>
              </p:cNvPr>
              <p:cNvSpPr/>
              <p:nvPr/>
            </p:nvSpPr>
            <p:spPr>
              <a:xfrm>
                <a:off x="2276070" y="4808872"/>
                <a:ext cx="765580" cy="743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0272DE5F-422D-7943-B02B-BAFCCE8F8FFB}"/>
                  </a:ext>
                </a:extLst>
              </p:cNvPr>
              <p:cNvSpPr/>
              <p:nvPr/>
            </p:nvSpPr>
            <p:spPr>
              <a:xfrm>
                <a:off x="3244279" y="5018953"/>
                <a:ext cx="303607" cy="3106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735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p:bldP spid="455" grpId="0" animBg="1"/>
      <p:bldP spid="456" grpId="0" animBg="1"/>
      <p:bldP spid="457" grpId="0" animBg="1"/>
      <p:bldP spid="458" grpId="0" animBg="1"/>
      <p:bldP spid="459" grpId="0" animBg="1"/>
      <p:bldP spid="46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List Hard</a:t>
            </a:r>
            <a:endParaRPr lang="en-US" dirty="0"/>
          </a:p>
        </p:txBody>
      </p:sp>
      <p:grpSp>
        <p:nvGrpSpPr>
          <p:cNvPr id="122" name="Group 121">
            <a:extLst>
              <a:ext uri="{FF2B5EF4-FFF2-40B4-BE49-F238E27FC236}">
                <a16:creationId xmlns:a16="http://schemas.microsoft.com/office/drawing/2014/main" id="{A58CE132-C1C1-7547-9343-4617C1F903E9}"/>
              </a:ext>
            </a:extLst>
          </p:cNvPr>
          <p:cNvGrpSpPr/>
          <p:nvPr/>
        </p:nvGrpSpPr>
        <p:grpSpPr>
          <a:xfrm>
            <a:off x="831181" y="1721683"/>
            <a:ext cx="1360206" cy="2868692"/>
            <a:chOff x="4026335" y="1721683"/>
            <a:chExt cx="1360206" cy="2868692"/>
          </a:xfrm>
        </p:grpSpPr>
        <p:sp>
          <p:nvSpPr>
            <p:cNvPr id="123" name="Oval 122">
              <a:extLst>
                <a:ext uri="{FF2B5EF4-FFF2-40B4-BE49-F238E27FC236}">
                  <a16:creationId xmlns:a16="http://schemas.microsoft.com/office/drawing/2014/main" id="{FFEA0C8F-837A-AB43-8D4C-F1DCC912FC41}"/>
                </a:ext>
              </a:extLst>
            </p:cNvPr>
            <p:cNvSpPr/>
            <p:nvPr/>
          </p:nvSpPr>
          <p:spPr>
            <a:xfrm rot="18414348">
              <a:off x="3230313" y="2847762"/>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6967555-D6F0-694D-8793-5ECCD0B41CD7}"/>
                </a:ext>
              </a:extLst>
            </p:cNvPr>
            <p:cNvSpPr/>
            <p:nvPr/>
          </p:nvSpPr>
          <p:spPr>
            <a:xfrm>
              <a:off x="4026335" y="382836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261DE895-F34D-F04F-A832-C31DFF09E43D}"/>
                </a:ext>
              </a:extLst>
            </p:cNvPr>
            <p:cNvSpPr/>
            <p:nvPr/>
          </p:nvSpPr>
          <p:spPr>
            <a:xfrm>
              <a:off x="4217906" y="352909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5E61E3A-2784-C94A-8DDD-6CB1350F2168}"/>
                </a:ext>
              </a:extLst>
            </p:cNvPr>
            <p:cNvSpPr/>
            <p:nvPr/>
          </p:nvSpPr>
          <p:spPr>
            <a:xfrm>
              <a:off x="4573219" y="3130289"/>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20A214B7-A341-2846-BABD-AA7E2DCFE2A8}"/>
                </a:ext>
              </a:extLst>
            </p:cNvPr>
            <p:cNvSpPr/>
            <p:nvPr/>
          </p:nvSpPr>
          <p:spPr>
            <a:xfrm>
              <a:off x="4756099" y="284978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F7A45CF-772C-F34D-8756-26A85F2AC202}"/>
                </a:ext>
              </a:extLst>
            </p:cNvPr>
            <p:cNvSpPr/>
            <p:nvPr/>
          </p:nvSpPr>
          <p:spPr>
            <a:xfrm>
              <a:off x="501180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767B056-F084-4945-AC33-1BA2DECC08BF}"/>
                </a:ext>
              </a:extLst>
            </p:cNvPr>
            <p:cNvSpPr/>
            <p:nvPr/>
          </p:nvSpPr>
          <p:spPr>
            <a:xfrm>
              <a:off x="5203661" y="221549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3890D1E7-958B-214A-B94F-398583E2C721}"/>
              </a:ext>
            </a:extLst>
          </p:cNvPr>
          <p:cNvGrpSpPr/>
          <p:nvPr/>
        </p:nvGrpSpPr>
        <p:grpSpPr>
          <a:xfrm>
            <a:off x="3746774" y="1812784"/>
            <a:ext cx="1223737" cy="2868692"/>
            <a:chOff x="6941928" y="1812784"/>
            <a:chExt cx="1223737" cy="2868692"/>
          </a:xfrm>
        </p:grpSpPr>
        <p:sp>
          <p:nvSpPr>
            <p:cNvPr id="131" name="Oval 130">
              <a:extLst>
                <a:ext uri="{FF2B5EF4-FFF2-40B4-BE49-F238E27FC236}">
                  <a16:creationId xmlns:a16="http://schemas.microsoft.com/office/drawing/2014/main" id="{42BDDD95-DC77-D146-A59B-14BFDBD5DBFD}"/>
                </a:ext>
              </a:extLst>
            </p:cNvPr>
            <p:cNvSpPr/>
            <p:nvPr/>
          </p:nvSpPr>
          <p:spPr>
            <a:xfrm rot="3698781">
              <a:off x="6097892" y="2908371"/>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DE004F1-2CBA-0C44-A032-67124236CD67}"/>
                </a:ext>
              </a:extLst>
            </p:cNvPr>
            <p:cNvSpPr/>
            <p:nvPr/>
          </p:nvSpPr>
          <p:spPr>
            <a:xfrm>
              <a:off x="6941928" y="2205115"/>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B6B1CC1-F90B-1C43-8957-BAB88D18B398}"/>
                </a:ext>
              </a:extLst>
            </p:cNvPr>
            <p:cNvSpPr/>
            <p:nvPr/>
          </p:nvSpPr>
          <p:spPr>
            <a:xfrm>
              <a:off x="713601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CAA6968-ED6D-404D-9219-4D37DD49695F}"/>
                </a:ext>
              </a:extLst>
            </p:cNvPr>
            <p:cNvSpPr/>
            <p:nvPr/>
          </p:nvSpPr>
          <p:spPr>
            <a:xfrm>
              <a:off x="7334861" y="292412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E6B7AE1-721A-DB46-98AA-E7CBFB8A065E}"/>
                </a:ext>
              </a:extLst>
            </p:cNvPr>
            <p:cNvSpPr/>
            <p:nvPr/>
          </p:nvSpPr>
          <p:spPr>
            <a:xfrm>
              <a:off x="7532238" y="32136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F1479F1-89B7-6A4F-B3DB-39FD56F2345C}"/>
                </a:ext>
              </a:extLst>
            </p:cNvPr>
            <p:cNvSpPr/>
            <p:nvPr/>
          </p:nvSpPr>
          <p:spPr>
            <a:xfrm>
              <a:off x="7799905" y="377801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E386206-0123-3341-B1F5-C847F07FBE7F}"/>
                </a:ext>
              </a:extLst>
            </p:cNvPr>
            <p:cNvSpPr/>
            <p:nvPr/>
          </p:nvSpPr>
          <p:spPr>
            <a:xfrm>
              <a:off x="7982785" y="40772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5CA7007-0F2F-134B-9946-EA11B7B174F4}"/>
              </a:ext>
            </a:extLst>
          </p:cNvPr>
          <p:cNvGrpSpPr/>
          <p:nvPr/>
        </p:nvGrpSpPr>
        <p:grpSpPr>
          <a:xfrm>
            <a:off x="1407575" y="5164405"/>
            <a:ext cx="2868692" cy="629477"/>
            <a:chOff x="4602729" y="5164405"/>
            <a:chExt cx="2868692" cy="629477"/>
          </a:xfrm>
        </p:grpSpPr>
        <p:sp>
          <p:nvSpPr>
            <p:cNvPr id="139" name="Oval 138">
              <a:extLst>
                <a:ext uri="{FF2B5EF4-FFF2-40B4-BE49-F238E27FC236}">
                  <a16:creationId xmlns:a16="http://schemas.microsoft.com/office/drawing/2014/main" id="{8A354E6E-EA48-2344-B140-FC3DAF60226A}"/>
                </a:ext>
              </a:extLst>
            </p:cNvPr>
            <p:cNvSpPr/>
            <p:nvPr/>
          </p:nvSpPr>
          <p:spPr>
            <a:xfrm>
              <a:off x="4602729" y="5164405"/>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18C5104-2B0F-CB42-B963-E444C0E57E72}"/>
                </a:ext>
              </a:extLst>
            </p:cNvPr>
            <p:cNvSpPr/>
            <p:nvPr/>
          </p:nvSpPr>
          <p:spPr>
            <a:xfrm>
              <a:off x="4791941"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25E0A8-7D9D-E94D-8D4F-6797184A7FDA}"/>
                </a:ext>
              </a:extLst>
            </p:cNvPr>
            <p:cNvSpPr/>
            <p:nvPr/>
          </p:nvSpPr>
          <p:spPr>
            <a:xfrm>
              <a:off x="514518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BDAB7A8-368E-1A4B-8CF7-DBE9BF06AB2C}"/>
                </a:ext>
              </a:extLst>
            </p:cNvPr>
            <p:cNvSpPr/>
            <p:nvPr/>
          </p:nvSpPr>
          <p:spPr>
            <a:xfrm>
              <a:off x="5759453"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4DAEFE-7337-D344-8F0C-12750C0C6B80}"/>
                </a:ext>
              </a:extLst>
            </p:cNvPr>
            <p:cNvSpPr/>
            <p:nvPr/>
          </p:nvSpPr>
          <p:spPr>
            <a:xfrm>
              <a:off x="6128444" y="537732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90F58DC-7C69-894C-AE2F-E1576C6784DF}"/>
                </a:ext>
              </a:extLst>
            </p:cNvPr>
            <p:cNvSpPr/>
            <p:nvPr/>
          </p:nvSpPr>
          <p:spPr>
            <a:xfrm>
              <a:off x="6663732"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AA79FAF-35BC-974F-A9E7-2AED6A37F31E}"/>
                </a:ext>
              </a:extLst>
            </p:cNvPr>
            <p:cNvSpPr/>
            <p:nvPr/>
          </p:nvSpPr>
          <p:spPr>
            <a:xfrm>
              <a:off x="698072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C9686295-97A0-9645-B5F0-A4EB3C041F78}"/>
              </a:ext>
            </a:extLst>
          </p:cNvPr>
          <p:cNvGrpSpPr/>
          <p:nvPr/>
        </p:nvGrpSpPr>
        <p:grpSpPr>
          <a:xfrm>
            <a:off x="987279" y="2301635"/>
            <a:ext cx="3800352" cy="3182365"/>
            <a:chOff x="1424941" y="2301635"/>
            <a:chExt cx="3800352" cy="3182365"/>
          </a:xfrm>
        </p:grpSpPr>
        <p:grpSp>
          <p:nvGrpSpPr>
            <p:cNvPr id="147" name="Group 146">
              <a:extLst>
                <a:ext uri="{FF2B5EF4-FFF2-40B4-BE49-F238E27FC236}">
                  <a16:creationId xmlns:a16="http://schemas.microsoft.com/office/drawing/2014/main" id="{E08A7F1F-1EE3-F54E-A927-ED46AD485121}"/>
                </a:ext>
              </a:extLst>
            </p:cNvPr>
            <p:cNvGrpSpPr/>
            <p:nvPr/>
          </p:nvGrpSpPr>
          <p:grpSpPr>
            <a:xfrm>
              <a:off x="1424941" y="2301635"/>
              <a:ext cx="3800352" cy="3182365"/>
              <a:chOff x="1424941" y="2301635"/>
              <a:chExt cx="3800352" cy="3182365"/>
            </a:xfrm>
          </p:grpSpPr>
          <p:cxnSp>
            <p:nvCxnSpPr>
              <p:cNvPr id="152" name="Straight Connector 151">
                <a:extLst>
                  <a:ext uri="{FF2B5EF4-FFF2-40B4-BE49-F238E27FC236}">
                    <a16:creationId xmlns:a16="http://schemas.microsoft.com/office/drawing/2014/main" id="{11ACBD7C-BE5E-D44E-9794-BB79499EB4CE}"/>
                  </a:ext>
                </a:extLst>
              </p:cNvPr>
              <p:cNvCxnSpPr/>
              <p:nvPr/>
            </p:nvCxnSpPr>
            <p:spPr>
              <a:xfrm flipV="1">
                <a:off x="2602267" y="2301635"/>
                <a:ext cx="1582169" cy="78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3493A0C-922B-DD40-AD2B-70E1D1FB16FF}"/>
                  </a:ext>
                </a:extLst>
              </p:cNvPr>
              <p:cNvCxnSpPr/>
              <p:nvPr/>
            </p:nvCxnSpPr>
            <p:spPr>
              <a:xfrm>
                <a:off x="2410414" y="2673352"/>
                <a:ext cx="2166955" cy="34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C8244A-DBB5-C940-B6D9-173BB83AF47F}"/>
                  </a:ext>
                </a:extLst>
              </p:cNvPr>
              <p:cNvCxnSpPr/>
              <p:nvPr/>
            </p:nvCxnSpPr>
            <p:spPr>
              <a:xfrm flipV="1">
                <a:off x="2154705" y="2673352"/>
                <a:ext cx="2250603" cy="341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2C06CF-5B8E-4446-956A-DCB7F12EF463}"/>
                  </a:ext>
                </a:extLst>
              </p:cNvPr>
              <p:cNvCxnSpPr/>
              <p:nvPr/>
            </p:nvCxnSpPr>
            <p:spPr>
              <a:xfrm>
                <a:off x="1998607" y="3226809"/>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E5E26D2-060D-334C-B028-7E9D87104075}"/>
                  </a:ext>
                </a:extLst>
              </p:cNvPr>
              <p:cNvCxnSpPr/>
              <p:nvPr/>
            </p:nvCxnSpPr>
            <p:spPr>
              <a:xfrm>
                <a:off x="2602267" y="2380267"/>
                <a:ext cx="171240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3522FD-8B49-E945-9AA4-212CDE1B151E}"/>
                  </a:ext>
                </a:extLst>
              </p:cNvPr>
              <p:cNvCxnSpPr/>
              <p:nvPr/>
            </p:nvCxnSpPr>
            <p:spPr>
              <a:xfrm>
                <a:off x="2410414" y="2673352"/>
                <a:ext cx="1587266" cy="2714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276FCE-F780-AA44-815B-199F317CF8F9}"/>
                  </a:ext>
                </a:extLst>
              </p:cNvPr>
              <p:cNvCxnSpPr/>
              <p:nvPr/>
            </p:nvCxnSpPr>
            <p:spPr>
              <a:xfrm>
                <a:off x="2154705" y="3014554"/>
                <a:ext cx="1307687" cy="23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DCE525-30E6-5E44-9FE6-A42819CBC04A}"/>
                  </a:ext>
                </a:extLst>
              </p:cNvPr>
              <p:cNvCxnSpPr/>
              <p:nvPr/>
            </p:nvCxnSpPr>
            <p:spPr>
              <a:xfrm>
                <a:off x="1998607" y="3226809"/>
                <a:ext cx="1094794" cy="2160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BC293A-9F78-6A49-944E-54D86F61DF24}"/>
                  </a:ext>
                </a:extLst>
              </p:cNvPr>
              <p:cNvCxnSpPr/>
              <p:nvPr/>
            </p:nvCxnSpPr>
            <p:spPr>
              <a:xfrm>
                <a:off x="1616512" y="3693862"/>
                <a:ext cx="86262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DC2FF4B-FC93-6041-BDFF-3232A4ED8E1F}"/>
                  </a:ext>
                </a:extLst>
              </p:cNvPr>
              <p:cNvCxnSpPr/>
              <p:nvPr/>
            </p:nvCxnSpPr>
            <p:spPr>
              <a:xfrm>
                <a:off x="1424941" y="3993136"/>
                <a:ext cx="700948"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0E5B2C-A357-5649-B86E-53DA3ABA1BA3}"/>
                  </a:ext>
                </a:extLst>
              </p:cNvPr>
              <p:cNvCxnSpPr/>
              <p:nvPr/>
            </p:nvCxnSpPr>
            <p:spPr>
              <a:xfrm>
                <a:off x="1616512" y="3693862"/>
                <a:ext cx="509377"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FA297CE-5FD5-DE4D-BE12-62B5025C68CD}"/>
                  </a:ext>
                </a:extLst>
              </p:cNvPr>
              <p:cNvCxnSpPr/>
              <p:nvPr/>
            </p:nvCxnSpPr>
            <p:spPr>
              <a:xfrm>
                <a:off x="1424941" y="3993136"/>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93DC296-CC34-B845-86BF-D61E9443F73E}"/>
                  </a:ext>
                </a:extLst>
              </p:cNvPr>
              <p:cNvCxnSpPr/>
              <p:nvPr/>
            </p:nvCxnSpPr>
            <p:spPr>
              <a:xfrm>
                <a:off x="1971825" y="3295059"/>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BF7461-64AF-2944-8BF5-9562B8E79FE5}"/>
                  </a:ext>
                </a:extLst>
              </p:cNvPr>
              <p:cNvCxnSpPr/>
              <p:nvPr/>
            </p:nvCxnSpPr>
            <p:spPr>
              <a:xfrm>
                <a:off x="1616512" y="3693862"/>
                <a:ext cx="1910538" cy="171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992341E-31AC-3646-B0F3-8200C7CDBB0A}"/>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671C0C0-D2C2-B04B-995F-46C53C8383E2}"/>
                  </a:ext>
                </a:extLst>
              </p:cNvPr>
              <p:cNvCxnSpPr/>
              <p:nvPr/>
            </p:nvCxnSpPr>
            <p:spPr>
              <a:xfrm flipH="1">
                <a:off x="2125889" y="2380267"/>
                <a:ext cx="47637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1385467-31F8-4E41-9830-D6D9C11C2150}"/>
                  </a:ext>
                </a:extLst>
              </p:cNvPr>
              <p:cNvCxnSpPr/>
              <p:nvPr/>
            </p:nvCxnSpPr>
            <p:spPr>
              <a:xfrm>
                <a:off x="1616512" y="3693862"/>
                <a:ext cx="2445826" cy="172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52D922E-DE9D-374F-B35B-8CEAB124D2B0}"/>
                  </a:ext>
                </a:extLst>
              </p:cNvPr>
              <p:cNvCxnSpPr/>
              <p:nvPr/>
            </p:nvCxnSpPr>
            <p:spPr>
              <a:xfrm>
                <a:off x="1616512" y="3693862"/>
                <a:ext cx="269816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1FF7D2-EC8E-C642-A48F-4EB2C321E9AB}"/>
                  </a:ext>
                </a:extLst>
              </p:cNvPr>
              <p:cNvCxnSpPr/>
              <p:nvPr/>
            </p:nvCxnSpPr>
            <p:spPr>
              <a:xfrm>
                <a:off x="1971825" y="3295059"/>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7DF4B36-931D-AA4C-9792-F6D6AC443BFD}"/>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E883BD3-6B55-1948-A30D-2CC233A6289A}"/>
                  </a:ext>
                </a:extLst>
              </p:cNvPr>
              <p:cNvCxnSpPr/>
              <p:nvPr/>
            </p:nvCxnSpPr>
            <p:spPr>
              <a:xfrm flipH="1" flipV="1">
                <a:off x="2629049" y="2312017"/>
                <a:ext cx="464352" cy="3075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42E4094-E757-324D-9B1A-C352FFBF876A}"/>
                  </a:ext>
                </a:extLst>
              </p:cNvPr>
              <p:cNvCxnSpPr/>
              <p:nvPr/>
            </p:nvCxnSpPr>
            <p:spPr>
              <a:xfrm flipH="1" flipV="1">
                <a:off x="1424941" y="3993136"/>
                <a:ext cx="1668460" cy="1394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AA2A85D-3934-3F4C-A535-16F3638CD8D5}"/>
                  </a:ext>
                </a:extLst>
              </p:cNvPr>
              <p:cNvCxnSpPr/>
              <p:nvPr/>
            </p:nvCxnSpPr>
            <p:spPr>
              <a:xfrm flipH="1" flipV="1">
                <a:off x="1424941" y="3993136"/>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476145-4588-2F4A-9FBF-94417B9715B7}"/>
                  </a:ext>
                </a:extLst>
              </p:cNvPr>
              <p:cNvCxnSpPr/>
              <p:nvPr/>
            </p:nvCxnSpPr>
            <p:spPr>
              <a:xfrm flipH="1" flipV="1">
                <a:off x="2181487" y="2946304"/>
                <a:ext cx="2068530" cy="2464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5984713-C26C-D44F-9F1D-ECBA056FADE9}"/>
                  </a:ext>
                </a:extLst>
              </p:cNvPr>
              <p:cNvCxnSpPr/>
              <p:nvPr/>
            </p:nvCxnSpPr>
            <p:spPr>
              <a:xfrm flipV="1">
                <a:off x="2190547" y="3241956"/>
                <a:ext cx="2740297" cy="216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E986074-08D7-8A42-B59D-4CD3BED5F1C1}"/>
                  </a:ext>
                </a:extLst>
              </p:cNvPr>
              <p:cNvCxnSpPr/>
              <p:nvPr/>
            </p:nvCxnSpPr>
            <p:spPr>
              <a:xfrm flipV="1">
                <a:off x="2543793" y="3806282"/>
                <a:ext cx="2525402" cy="1604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8FFC5F2-5C93-754B-B8B1-9F8CB1DD7EB4}"/>
                  </a:ext>
                </a:extLst>
              </p:cNvPr>
              <p:cNvCxnSpPr/>
              <p:nvPr/>
            </p:nvCxnSpPr>
            <p:spPr>
              <a:xfrm flipV="1">
                <a:off x="3093401" y="3942782"/>
                <a:ext cx="1975794" cy="144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4AAAF32-87B3-1048-B0F3-C085D1C9501E}"/>
                  </a:ext>
                </a:extLst>
              </p:cNvPr>
              <p:cNvCxnSpPr/>
              <p:nvPr/>
            </p:nvCxnSpPr>
            <p:spPr>
              <a:xfrm flipV="1">
                <a:off x="3184841" y="2673352"/>
                <a:ext cx="1220467" cy="2810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15CC983-5AB8-264A-82BE-195EE8B00671}"/>
                  </a:ext>
                </a:extLst>
              </p:cNvPr>
              <p:cNvCxnSpPr/>
              <p:nvPr/>
            </p:nvCxnSpPr>
            <p:spPr>
              <a:xfrm flipV="1">
                <a:off x="4379333" y="3088896"/>
                <a:ext cx="224818" cy="232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52688AD-AC4A-4841-B4BB-8BCB8A48D938}"/>
                  </a:ext>
                </a:extLst>
              </p:cNvPr>
              <p:cNvCxnSpPr/>
              <p:nvPr/>
            </p:nvCxnSpPr>
            <p:spPr>
              <a:xfrm>
                <a:off x="2602267" y="2380267"/>
                <a:ext cx="1803041" cy="293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BB5278-1CB8-BD47-8E79-7D307B839B4A}"/>
                  </a:ext>
                </a:extLst>
              </p:cNvPr>
              <p:cNvCxnSpPr/>
              <p:nvPr/>
            </p:nvCxnSpPr>
            <p:spPr>
              <a:xfrm>
                <a:off x="1998607" y="3226809"/>
                <a:ext cx="3070588" cy="579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FAD62ED-2ED5-8E4C-BF54-4598B4C34C4C}"/>
                  </a:ext>
                </a:extLst>
              </p:cNvPr>
              <p:cNvCxnSpPr/>
              <p:nvPr/>
            </p:nvCxnSpPr>
            <p:spPr>
              <a:xfrm>
                <a:off x="1616512" y="3693862"/>
                <a:ext cx="3608781" cy="47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DBF28AC-D907-B04D-B110-BFFD6269885A}"/>
                  </a:ext>
                </a:extLst>
              </p:cNvPr>
              <p:cNvCxnSpPr/>
              <p:nvPr/>
            </p:nvCxnSpPr>
            <p:spPr>
              <a:xfrm>
                <a:off x="1472418" y="4097932"/>
                <a:ext cx="3752875" cy="75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172A10E-9847-C143-A4D0-7B62A93A47A8}"/>
                  </a:ext>
                </a:extLst>
              </p:cNvPr>
              <p:cNvCxnSpPr/>
              <p:nvPr/>
            </p:nvCxnSpPr>
            <p:spPr>
              <a:xfrm flipV="1">
                <a:off x="1424941" y="2301635"/>
                <a:ext cx="2759495" cy="169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384FF43-FC12-0242-829C-8272231FF824}"/>
                  </a:ext>
                </a:extLst>
              </p:cNvPr>
              <p:cNvCxnSpPr/>
              <p:nvPr/>
            </p:nvCxnSpPr>
            <p:spPr>
              <a:xfrm flipV="1">
                <a:off x="1424941" y="3020646"/>
                <a:ext cx="3152428" cy="972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7F853E9-DC4D-B341-A54F-4DC5A4394DAD}"/>
                  </a:ext>
                </a:extLst>
              </p:cNvPr>
              <p:cNvCxnSpPr/>
              <p:nvPr/>
            </p:nvCxnSpPr>
            <p:spPr>
              <a:xfrm flipV="1">
                <a:off x="1998607" y="2673352"/>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A4AC6A0-07ED-314A-A67F-E291C3F26E61}"/>
                  </a:ext>
                </a:extLst>
              </p:cNvPr>
              <p:cNvCxnSpPr/>
              <p:nvPr/>
            </p:nvCxnSpPr>
            <p:spPr>
              <a:xfrm>
                <a:off x="2181487" y="2946304"/>
                <a:ext cx="2395882" cy="74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D9C03BC-A160-0543-B283-B4B635F6B519}"/>
                  </a:ext>
                </a:extLst>
              </p:cNvPr>
              <p:cNvCxnSpPr/>
              <p:nvPr/>
            </p:nvCxnSpPr>
            <p:spPr>
              <a:xfrm>
                <a:off x="2602267" y="2380267"/>
                <a:ext cx="1889475" cy="612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D1FE262-C052-2D4E-93FF-761A32528977}"/>
                  </a:ext>
                </a:extLst>
              </p:cNvPr>
              <p:cNvCxnSpPr/>
              <p:nvPr/>
            </p:nvCxnSpPr>
            <p:spPr>
              <a:xfrm>
                <a:off x="2629049" y="2312017"/>
                <a:ext cx="2145697" cy="998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D2820AA-806B-9047-A868-F6BD8F753F21}"/>
                  </a:ext>
                </a:extLst>
              </p:cNvPr>
              <p:cNvCxnSpPr/>
              <p:nvPr/>
            </p:nvCxnSpPr>
            <p:spPr>
              <a:xfrm>
                <a:off x="2629049" y="2312017"/>
                <a:ext cx="2413364" cy="1562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7716504-2F83-FB48-AACB-8F599604FD21}"/>
                  </a:ext>
                </a:extLst>
              </p:cNvPr>
              <p:cNvCxnSpPr/>
              <p:nvPr/>
            </p:nvCxnSpPr>
            <p:spPr>
              <a:xfrm>
                <a:off x="2629049" y="2312017"/>
                <a:ext cx="2596244" cy="1861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E4381A8-1CF5-6C4B-B0CC-14594CB4CE3F}"/>
                  </a:ext>
                </a:extLst>
              </p:cNvPr>
              <p:cNvCxnSpPr/>
              <p:nvPr/>
            </p:nvCxnSpPr>
            <p:spPr>
              <a:xfrm flipV="1">
                <a:off x="4406115" y="3942782"/>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6FCA5CD-0DB2-0147-BACD-A9FA34EF75F6}"/>
                  </a:ext>
                </a:extLst>
              </p:cNvPr>
              <p:cNvCxnSpPr/>
              <p:nvPr/>
            </p:nvCxnSpPr>
            <p:spPr>
              <a:xfrm flipV="1">
                <a:off x="4406115" y="3117166"/>
                <a:ext cx="262694" cy="2361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C7C0997-D094-5A4F-8B50-036F0D63F3AA}"/>
                  </a:ext>
                </a:extLst>
              </p:cNvPr>
              <p:cNvCxnSpPr/>
              <p:nvPr/>
            </p:nvCxnSpPr>
            <p:spPr>
              <a:xfrm flipH="1" flipV="1">
                <a:off x="4405308" y="2673352"/>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BEBCBEC-75AC-224F-9E1C-80DA7EDB3A4B}"/>
                  </a:ext>
                </a:extLst>
              </p:cNvPr>
              <p:cNvCxnSpPr/>
              <p:nvPr/>
            </p:nvCxnSpPr>
            <p:spPr>
              <a:xfrm flipH="1" flipV="1">
                <a:off x="4211218" y="2369885"/>
                <a:ext cx="194897" cy="31092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FE8EBBF7-4B98-3745-8D50-90D42A2C3B2B}"/>
                </a:ext>
              </a:extLst>
            </p:cNvPr>
            <p:cNvGrpSpPr/>
            <p:nvPr/>
          </p:nvGrpSpPr>
          <p:grpSpPr>
            <a:xfrm>
              <a:off x="1616512" y="3310206"/>
              <a:ext cx="3185016" cy="2105544"/>
              <a:chOff x="1616512" y="3310206"/>
              <a:chExt cx="3185016" cy="2105544"/>
            </a:xfrm>
          </p:grpSpPr>
          <p:cxnSp>
            <p:nvCxnSpPr>
              <p:cNvPr id="149" name="Straight Connector 148">
                <a:extLst>
                  <a:ext uri="{FF2B5EF4-FFF2-40B4-BE49-F238E27FC236}">
                    <a16:creationId xmlns:a16="http://schemas.microsoft.com/office/drawing/2014/main" id="{22F6096E-F603-DB4A-834C-FA99AE06C837}"/>
                  </a:ext>
                </a:extLst>
              </p:cNvPr>
              <p:cNvCxnSpPr>
                <a:cxnSpLocks/>
              </p:cNvCxnSpPr>
              <p:nvPr/>
            </p:nvCxnSpPr>
            <p:spPr>
              <a:xfrm flipH="1" flipV="1">
                <a:off x="1616512" y="3693862"/>
                <a:ext cx="2381168" cy="169361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006484A-717D-BE43-910A-7E6B1A7A3EB2}"/>
                  </a:ext>
                </a:extLst>
              </p:cNvPr>
              <p:cNvCxnSpPr>
                <a:cxnSpLocks/>
              </p:cNvCxnSpPr>
              <p:nvPr/>
            </p:nvCxnSpPr>
            <p:spPr>
              <a:xfrm flipV="1">
                <a:off x="4062338" y="3378456"/>
                <a:ext cx="739190" cy="20372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B53F6F9-7C1B-D847-BD0F-EA1C914E74E2}"/>
                  </a:ext>
                </a:extLst>
              </p:cNvPr>
              <p:cNvCxnSpPr>
                <a:cxnSpLocks/>
              </p:cNvCxnSpPr>
              <p:nvPr/>
            </p:nvCxnSpPr>
            <p:spPr>
              <a:xfrm flipV="1">
                <a:off x="1616512" y="3310206"/>
                <a:ext cx="3158234" cy="3836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97" name="Group 196">
            <a:extLst>
              <a:ext uri="{FF2B5EF4-FFF2-40B4-BE49-F238E27FC236}">
                <a16:creationId xmlns:a16="http://schemas.microsoft.com/office/drawing/2014/main" id="{785C9AE4-4EDB-C349-B43C-9B341DA189ED}"/>
              </a:ext>
            </a:extLst>
          </p:cNvPr>
          <p:cNvGrpSpPr/>
          <p:nvPr/>
        </p:nvGrpSpPr>
        <p:grpSpPr>
          <a:xfrm>
            <a:off x="1173877" y="3333949"/>
            <a:ext cx="3185016" cy="2105544"/>
            <a:chOff x="2359467" y="3310206"/>
            <a:chExt cx="3185016" cy="2105544"/>
          </a:xfrm>
        </p:grpSpPr>
        <p:cxnSp>
          <p:nvCxnSpPr>
            <p:cNvPr id="198" name="Straight Connector 197">
              <a:extLst>
                <a:ext uri="{FF2B5EF4-FFF2-40B4-BE49-F238E27FC236}">
                  <a16:creationId xmlns:a16="http://schemas.microsoft.com/office/drawing/2014/main" id="{CA7B6F64-CB3D-EA45-B452-08D8ED3215C4}"/>
                </a:ext>
              </a:extLst>
            </p:cNvPr>
            <p:cNvCxnSpPr>
              <a:cxnSpLocks/>
            </p:cNvCxnSpPr>
            <p:nvPr/>
          </p:nvCxnSpPr>
          <p:spPr>
            <a:xfrm flipH="1" flipV="1">
              <a:off x="2359467" y="3693862"/>
              <a:ext cx="2381168" cy="16936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7E065E9-A9F7-4443-87A8-064DEC79BD3C}"/>
                </a:ext>
              </a:extLst>
            </p:cNvPr>
            <p:cNvCxnSpPr>
              <a:cxnSpLocks/>
            </p:cNvCxnSpPr>
            <p:nvPr/>
          </p:nvCxnSpPr>
          <p:spPr>
            <a:xfrm flipV="1">
              <a:off x="4805293" y="3378456"/>
              <a:ext cx="739190" cy="20372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3C857D0-953B-6144-B93C-C9745EBEAFD9}"/>
                </a:ext>
              </a:extLst>
            </p:cNvPr>
            <p:cNvCxnSpPr>
              <a:cxnSpLocks/>
            </p:cNvCxnSpPr>
            <p:nvPr/>
          </p:nvCxnSpPr>
          <p:spPr>
            <a:xfrm flipV="1">
              <a:off x="2359467" y="3310206"/>
              <a:ext cx="3158234" cy="3836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5EFDE4B7-4A5C-A241-AF00-DA883DC0A8A6}"/>
              </a:ext>
            </a:extLst>
          </p:cNvPr>
          <p:cNvGrpSpPr/>
          <p:nvPr/>
        </p:nvGrpSpPr>
        <p:grpSpPr>
          <a:xfrm>
            <a:off x="863341" y="3061055"/>
            <a:ext cx="3656905" cy="2831831"/>
            <a:chOff x="1301003" y="3061055"/>
            <a:chExt cx="3656905" cy="2831831"/>
          </a:xfrm>
        </p:grpSpPr>
        <p:sp>
          <p:nvSpPr>
            <p:cNvPr id="206" name="TextBox 205">
              <a:extLst>
                <a:ext uri="{FF2B5EF4-FFF2-40B4-BE49-F238E27FC236}">
                  <a16:creationId xmlns:a16="http://schemas.microsoft.com/office/drawing/2014/main" id="{F53CABD3-E5DE-F349-A1CB-3F18E03FBEA3}"/>
                </a:ext>
              </a:extLst>
            </p:cNvPr>
            <p:cNvSpPr txBox="1"/>
            <p:nvPr/>
          </p:nvSpPr>
          <p:spPr>
            <a:xfrm>
              <a:off x="1301003" y="3061055"/>
              <a:ext cx="520271" cy="584775"/>
            </a:xfrm>
            <a:prstGeom prst="rect">
              <a:avLst/>
            </a:prstGeom>
            <a:noFill/>
            <a:effectLst>
              <a:glow rad="25400">
                <a:schemeClr val="bg1">
                  <a:alpha val="40000"/>
                </a:schemeClr>
              </a:glow>
            </a:effectLst>
          </p:spPr>
          <p:txBody>
            <a:bodyPr wrap="square" rtlCol="0">
              <a:spAutoFit/>
            </a:bodyPr>
            <a:lstStyle/>
            <a:p>
              <a:endParaRPr lang="en-US" sz="3200" dirty="0"/>
            </a:p>
          </p:txBody>
        </p:sp>
        <p:sp>
          <p:nvSpPr>
            <p:cNvPr id="208" name="TextBox 207">
              <a:extLst>
                <a:ext uri="{FF2B5EF4-FFF2-40B4-BE49-F238E27FC236}">
                  <a16:creationId xmlns:a16="http://schemas.microsoft.com/office/drawing/2014/main" id="{FB1B7A2E-4C48-A940-98D2-8E2D586145FD}"/>
                </a:ext>
              </a:extLst>
            </p:cNvPr>
            <p:cNvSpPr txBox="1"/>
            <p:nvPr/>
          </p:nvSpPr>
          <p:spPr>
            <a:xfrm>
              <a:off x="3547660" y="5308111"/>
              <a:ext cx="520271" cy="584775"/>
            </a:xfrm>
            <a:prstGeom prst="rect">
              <a:avLst/>
            </a:prstGeom>
            <a:noFill/>
            <a:effectLst>
              <a:glow rad="25400">
                <a:schemeClr val="bg1">
                  <a:alpha val="40000"/>
                </a:schemeClr>
              </a:glow>
            </a:effectLst>
          </p:spPr>
          <p:txBody>
            <a:bodyPr wrap="square" rtlCol="0">
              <a:spAutoFit/>
            </a:bodyPr>
            <a:lstStyle/>
            <a:p>
              <a:endParaRPr lang="en-US" sz="3200" dirty="0"/>
            </a:p>
          </p:txBody>
        </p:sp>
        <p:grpSp>
          <p:nvGrpSpPr>
            <p:cNvPr id="209" name="Group 208">
              <a:extLst>
                <a:ext uri="{FF2B5EF4-FFF2-40B4-BE49-F238E27FC236}">
                  <a16:creationId xmlns:a16="http://schemas.microsoft.com/office/drawing/2014/main" id="{F371D237-D01B-3547-92BB-702418A29F44}"/>
                </a:ext>
              </a:extLst>
            </p:cNvPr>
            <p:cNvGrpSpPr/>
            <p:nvPr/>
          </p:nvGrpSpPr>
          <p:grpSpPr>
            <a:xfrm>
              <a:off x="1460414" y="3212374"/>
              <a:ext cx="3497494" cy="2364404"/>
              <a:chOff x="1460414" y="3212374"/>
              <a:chExt cx="3497494" cy="2364404"/>
            </a:xfrm>
            <a:solidFill>
              <a:srgbClr val="C00000"/>
            </a:solidFill>
          </p:grpSpPr>
          <p:sp>
            <p:nvSpPr>
              <p:cNvPr id="210" name="Oval 209">
                <a:extLst>
                  <a:ext uri="{FF2B5EF4-FFF2-40B4-BE49-F238E27FC236}">
                    <a16:creationId xmlns:a16="http://schemas.microsoft.com/office/drawing/2014/main" id="{2EBAE4B4-1145-684E-94ED-C6F2FF9CCEC6}"/>
                  </a:ext>
                </a:extLst>
              </p:cNvPr>
              <p:cNvSpPr/>
              <p:nvPr/>
            </p:nvSpPr>
            <p:spPr>
              <a:xfrm>
                <a:off x="1460414" y="3523789"/>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7DAC60B3-C135-4549-B1F1-6FF553F9CDD8}"/>
                  </a:ext>
                </a:extLst>
              </p:cNvPr>
              <p:cNvSpPr/>
              <p:nvPr/>
            </p:nvSpPr>
            <p:spPr>
              <a:xfrm>
                <a:off x="4775028" y="3212374"/>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B45FC87C-1304-DB4D-9C66-77A59DCD4FA9}"/>
                  </a:ext>
                </a:extLst>
              </p:cNvPr>
              <p:cNvSpPr/>
              <p:nvPr/>
            </p:nvSpPr>
            <p:spPr>
              <a:xfrm>
                <a:off x="3911026" y="5383738"/>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4" name="Straight Connector 3"/>
          <p:cNvCxnSpPr/>
          <p:nvPr/>
        </p:nvCxnSpPr>
        <p:spPr>
          <a:xfrm>
            <a:off x="934638" y="2673352"/>
            <a:ext cx="1271906" cy="859432"/>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3808382" y="2879720"/>
            <a:ext cx="1069882" cy="56108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841921" y="4702014"/>
            <a:ext cx="0" cy="165970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ounded Rectangle 2"/>
              <p:cNvSpPr/>
              <p:nvPr/>
            </p:nvSpPr>
            <p:spPr>
              <a:xfrm>
                <a:off x="6717775" y="1505063"/>
                <a:ext cx="4779952" cy="2080677"/>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If </a:t>
                </a:r>
                <a14:m>
                  <m:oMath xmlns:m="http://schemas.openxmlformats.org/officeDocument/2006/math">
                    <m:r>
                      <a:rPr lang="en-US" sz="3600" b="0" i="1" smtClean="0">
                        <a:latin typeface="Cambria Math" panose="02040503050406030204" pitchFamily="18" charset="0"/>
                      </a:rPr>
                      <m:t>ℓ</m:t>
                    </m:r>
                  </m:oMath>
                </a14:m>
                <a:r>
                  <a:rPr lang="en-US" sz="3600" dirty="0"/>
                  <a:t> groups:</a:t>
                </a:r>
              </a:p>
              <a:p>
                <a:pPr algn="ct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ℓ</m:t>
                        </m:r>
                      </m:e>
                      <m:sup>
                        <m:r>
                          <a:rPr lang="en-US" sz="3600" b="0" i="1" smtClean="0">
                            <a:latin typeface="Cambria Math" panose="02040503050406030204" pitchFamily="18" charset="0"/>
                          </a:rPr>
                          <m:t>𝑘</m:t>
                        </m:r>
                      </m:sup>
                    </m:sSup>
                  </m:oMath>
                </a14:m>
                <a:r>
                  <a:rPr lang="en-US" sz="3600" dirty="0"/>
                  <a:t> problems </a:t>
                </a:r>
              </a:p>
              <a:p>
                <a:pPr algn="ctr"/>
                <a:r>
                  <a:rPr lang="en-US" sz="3600" dirty="0"/>
                  <a:t>size  </a:t>
                </a:r>
                <a14:m>
                  <m:oMath xmlns:m="http://schemas.openxmlformats.org/officeDocument/2006/math">
                    <m:d>
                      <m:dPr>
                        <m:begChr m:val="|"/>
                        <m:endChr m:val="|"/>
                        <m:ctrlPr>
                          <a:rPr lang="en-US" sz="3600" b="0" i="1" smtClean="0">
                            <a:latin typeface="Cambria Math" panose="02040503050406030204" pitchFamily="18" charset="0"/>
                          </a:rPr>
                        </m:ctrlPr>
                      </m:dPr>
                      <m:e>
                        <m:r>
                          <m:rPr>
                            <m:sty m:val="p"/>
                          </m:rPr>
                          <a:rPr lang="en-US" sz="3600" b="0" i="0" smtClean="0">
                            <a:latin typeface="Cambria Math" panose="02040503050406030204" pitchFamily="18" charset="0"/>
                          </a:rPr>
                          <m:t>V</m:t>
                        </m:r>
                      </m:e>
                    </m:d>
                    <m:r>
                      <a:rPr lang="en-US" sz="3600" b="0" i="0" smtClean="0">
                        <a:latin typeface="Cambria Math" panose="02040503050406030204" pitchFamily="18" charset="0"/>
                      </a:rPr>
                      <m:t>=</m:t>
                    </m:r>
                    <m:r>
                      <m:rPr>
                        <m:sty m:val="p"/>
                      </m:rPr>
                      <a:rPr lang="en-US" sz="3600" b="0" i="0" smtClean="0">
                        <a:latin typeface="Cambria Math" panose="02040503050406030204" pitchFamily="18" charset="0"/>
                      </a:rPr>
                      <m:t>n</m:t>
                    </m:r>
                    <m:r>
                      <a:rPr lang="en-US" sz="3600" b="0" i="0" smtClean="0">
                        <a:latin typeface="Cambria Math" panose="02040503050406030204" pitchFamily="18" charset="0"/>
                      </a:rPr>
                      <m:t>/</m:t>
                    </m:r>
                    <m:r>
                      <a:rPr lang="en-US" sz="3600" b="0" i="1" smtClean="0">
                        <a:latin typeface="Cambria Math" panose="02040503050406030204" pitchFamily="18" charset="0"/>
                      </a:rPr>
                      <m:t>ℓ</m:t>
                    </m:r>
                  </m:oMath>
                </a14:m>
                <a:endParaRPr lang="en-US" sz="3600" dirty="0"/>
              </a:p>
            </p:txBody>
          </p:sp>
        </mc:Choice>
        <mc:Fallback xmlns="">
          <p:sp>
            <p:nvSpPr>
              <p:cNvPr id="3" name="Rounded Rectangle 2"/>
              <p:cNvSpPr>
                <a:spLocks noRot="1" noChangeAspect="1" noMove="1" noResize="1" noEditPoints="1" noAdjustHandles="1" noChangeArrowheads="1" noChangeShapeType="1" noTextEdit="1"/>
              </p:cNvSpPr>
              <p:nvPr/>
            </p:nvSpPr>
            <p:spPr>
              <a:xfrm>
                <a:off x="6717775" y="1505063"/>
                <a:ext cx="4779952" cy="2080677"/>
              </a:xfrm>
              <a:prstGeom prst="roundRect">
                <a:avLst/>
              </a:prstGeom>
              <a:blipFill>
                <a:blip r:embed="rId4"/>
                <a:stretch>
                  <a:fillRect b="-2915"/>
                </a:stretch>
              </a:blipFill>
              <a:ln>
                <a:solidFill>
                  <a:schemeClr val="accent1">
                    <a:lumMod val="75000"/>
                  </a:schemeClr>
                </a:solidFill>
              </a:ln>
            </p:spPr>
            <p:txBody>
              <a:bodyPr/>
              <a:lstStyle/>
              <a:p>
                <a:r>
                  <a:rPr lang="en-US">
                    <a:noFill/>
                  </a:rPr>
                  <a:t> </a:t>
                </a:r>
              </a:p>
            </p:txBody>
          </p:sp>
        </mc:Fallback>
      </mc:AlternateContent>
      <p:grpSp>
        <p:nvGrpSpPr>
          <p:cNvPr id="264" name="Group 263">
            <a:extLst>
              <a:ext uri="{FF2B5EF4-FFF2-40B4-BE49-F238E27FC236}">
                <a16:creationId xmlns:a16="http://schemas.microsoft.com/office/drawing/2014/main" id="{02EC45EC-9F78-C344-BA13-0223FB67907A}"/>
              </a:ext>
            </a:extLst>
          </p:cNvPr>
          <p:cNvGrpSpPr/>
          <p:nvPr/>
        </p:nvGrpSpPr>
        <p:grpSpPr>
          <a:xfrm>
            <a:off x="6124298" y="4863701"/>
            <a:ext cx="1218342" cy="1138543"/>
            <a:chOff x="1646340" y="2495814"/>
            <a:chExt cx="4096505" cy="4072199"/>
          </a:xfrm>
        </p:grpSpPr>
        <p:sp>
          <p:nvSpPr>
            <p:cNvPr id="265" name="Oval 264">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150C41DE-A46C-984B-A077-9DC8E708B359}"/>
                </a:ext>
              </a:extLst>
            </p:cNvPr>
            <p:cNvCxnSpPr>
              <a:cxnSpLocks/>
              <a:endCxn id="271"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7DCD87A-CADB-9F4B-9846-9A99A964DCAA}"/>
                </a:ext>
              </a:extLst>
            </p:cNvPr>
            <p:cNvCxnSpPr>
              <a:cxnSpLocks/>
              <a:endCxn id="272"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1DC7BAA-FD8D-7C42-AA3C-A3915B2B1BBE}"/>
                </a:ext>
              </a:extLst>
            </p:cNvPr>
            <p:cNvCxnSpPr>
              <a:cxnSpLocks/>
              <a:endCxn id="272"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8AD992A-2065-B44B-B1B1-15540D986DF5}"/>
                </a:ext>
              </a:extLst>
            </p:cNvPr>
            <p:cNvCxnSpPr>
              <a:cxnSpLocks/>
              <a:endCxn id="273"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2001A64-59BF-F045-8392-744C214DC58F}"/>
                </a:ext>
              </a:extLst>
            </p:cNvPr>
            <p:cNvCxnSpPr>
              <a:cxnSpLocks/>
              <a:stCxn id="268" idx="5"/>
              <a:endCxn id="272"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EC37857-FFB9-4544-8014-C10B01006001}"/>
                </a:ext>
              </a:extLst>
            </p:cNvPr>
            <p:cNvCxnSpPr>
              <a:cxnSpLocks/>
              <a:endCxn id="273"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5D25BD6-62AA-9243-8639-14A49F5D622E}"/>
                </a:ext>
              </a:extLst>
            </p:cNvPr>
            <p:cNvCxnSpPr>
              <a:cxnSpLocks/>
              <a:stCxn id="268" idx="5"/>
              <a:endCxn id="272"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18BB8B1-7DA7-6543-A69E-3CDB49FF1115}"/>
                </a:ext>
              </a:extLst>
            </p:cNvPr>
            <p:cNvCxnSpPr>
              <a:cxnSpLocks/>
              <a:stCxn id="274"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9956320-0A91-FD4A-930E-8F5B82DE776B}"/>
                </a:ext>
              </a:extLst>
            </p:cNvPr>
            <p:cNvCxnSpPr>
              <a:cxnSpLocks/>
              <a:stCxn id="274"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B9FFC7F-7249-764D-A5CB-959A4A20C4AE}"/>
                </a:ext>
              </a:extLst>
            </p:cNvPr>
            <p:cNvCxnSpPr>
              <a:cxnSpLocks/>
              <a:stCxn id="274" idx="1"/>
              <a:endCxn id="270"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74A659D-F471-504F-AE5F-90D4DF1E4E11}"/>
                </a:ext>
              </a:extLst>
            </p:cNvPr>
            <p:cNvCxnSpPr>
              <a:cxnSpLocks/>
              <a:endCxn id="270"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3CE9FBA-88CD-4B4D-8069-C9254C014FFE}"/>
                </a:ext>
              </a:extLst>
            </p:cNvPr>
            <p:cNvCxnSpPr>
              <a:cxnSpLocks/>
              <a:endCxn id="269"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1017A3C-7071-A648-B51E-4BDF78E285DB}"/>
                </a:ext>
              </a:extLst>
            </p:cNvPr>
            <p:cNvCxnSpPr>
              <a:stCxn id="274" idx="6"/>
              <a:endCxn id="271"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3FAFED8E-AA5D-ED48-BDB4-3901AA308076}"/>
                </a:ext>
              </a:extLst>
            </p:cNvPr>
            <p:cNvCxnSpPr>
              <a:stCxn id="274" idx="6"/>
              <a:endCxn id="269"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6FCF3E3-22D3-6A4B-93D7-C676267A457F}"/>
                </a:ext>
              </a:extLst>
            </p:cNvPr>
            <p:cNvCxnSpPr>
              <a:cxnSpLocks/>
              <a:stCxn id="268" idx="4"/>
              <a:endCxn id="273"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D28EBD3-7A36-404C-84CD-BB1ED4C9AB88}"/>
                </a:ext>
              </a:extLst>
            </p:cNvPr>
            <p:cNvCxnSpPr>
              <a:cxnSpLocks/>
              <a:stCxn id="269"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5EEA254-2B35-FC41-BA24-CB1C818E079C}"/>
                </a:ext>
              </a:extLst>
            </p:cNvPr>
            <p:cNvCxnSpPr>
              <a:cxnSpLocks/>
              <a:stCxn id="271"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430CAE9-71FF-ED4A-8E27-1DC75BFD3B7D}"/>
                </a:ext>
              </a:extLst>
            </p:cNvPr>
            <p:cNvCxnSpPr>
              <a:cxnSpLocks/>
              <a:endCxn id="274"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8DC3E8E-10AA-9C48-A61B-0608FFBF41CC}"/>
                </a:ext>
              </a:extLst>
            </p:cNvPr>
            <p:cNvCxnSpPr>
              <a:cxnSpLocks/>
              <a:stCxn id="269" idx="3"/>
              <a:endCxn id="272"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02EC45EC-9F78-C344-BA13-0223FB67907A}"/>
              </a:ext>
            </a:extLst>
          </p:cNvPr>
          <p:cNvGrpSpPr/>
          <p:nvPr/>
        </p:nvGrpSpPr>
        <p:grpSpPr>
          <a:xfrm>
            <a:off x="7658477" y="4875279"/>
            <a:ext cx="1218342" cy="1138543"/>
            <a:chOff x="1646340" y="2495814"/>
            <a:chExt cx="4096505" cy="4072199"/>
          </a:xfrm>
        </p:grpSpPr>
        <p:sp>
          <p:nvSpPr>
            <p:cNvPr id="341" name="Oval 340">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150C41DE-A46C-984B-A077-9DC8E708B359}"/>
                </a:ext>
              </a:extLst>
            </p:cNvPr>
            <p:cNvCxnSpPr>
              <a:cxnSpLocks/>
              <a:endCxn id="347"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7DCD87A-CADB-9F4B-9846-9A99A964DCAA}"/>
                </a:ext>
              </a:extLst>
            </p:cNvPr>
            <p:cNvCxnSpPr>
              <a:cxnSpLocks/>
              <a:endCxn id="348"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1DC7BAA-FD8D-7C42-AA3C-A3915B2B1BBE}"/>
                </a:ext>
              </a:extLst>
            </p:cNvPr>
            <p:cNvCxnSpPr>
              <a:cxnSpLocks/>
              <a:endCxn id="348"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8AD992A-2065-B44B-B1B1-15540D986DF5}"/>
                </a:ext>
              </a:extLst>
            </p:cNvPr>
            <p:cNvCxnSpPr>
              <a:cxnSpLocks/>
              <a:endCxn id="349"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2001A64-59BF-F045-8392-744C214DC58F}"/>
                </a:ext>
              </a:extLst>
            </p:cNvPr>
            <p:cNvCxnSpPr>
              <a:cxnSpLocks/>
              <a:stCxn id="344" idx="5"/>
              <a:endCxn id="348"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EC37857-FFB9-4544-8014-C10B01006001}"/>
                </a:ext>
              </a:extLst>
            </p:cNvPr>
            <p:cNvCxnSpPr>
              <a:cxnSpLocks/>
              <a:endCxn id="349"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5D25BD6-62AA-9243-8639-14A49F5D622E}"/>
                </a:ext>
              </a:extLst>
            </p:cNvPr>
            <p:cNvCxnSpPr>
              <a:cxnSpLocks/>
              <a:stCxn id="344" idx="5"/>
              <a:endCxn id="348"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18BB8B1-7DA7-6543-A69E-3CDB49FF1115}"/>
                </a:ext>
              </a:extLst>
            </p:cNvPr>
            <p:cNvCxnSpPr>
              <a:cxnSpLocks/>
              <a:stCxn id="350"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9956320-0A91-FD4A-930E-8F5B82DE776B}"/>
                </a:ext>
              </a:extLst>
            </p:cNvPr>
            <p:cNvCxnSpPr>
              <a:cxnSpLocks/>
              <a:stCxn id="350"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B9FFC7F-7249-764D-A5CB-959A4A20C4AE}"/>
                </a:ext>
              </a:extLst>
            </p:cNvPr>
            <p:cNvCxnSpPr>
              <a:cxnSpLocks/>
              <a:stCxn id="350" idx="1"/>
              <a:endCxn id="346"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74A659D-F471-504F-AE5F-90D4DF1E4E11}"/>
                </a:ext>
              </a:extLst>
            </p:cNvPr>
            <p:cNvCxnSpPr>
              <a:cxnSpLocks/>
              <a:endCxn id="346"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3CE9FBA-88CD-4B4D-8069-C9254C014FFE}"/>
                </a:ext>
              </a:extLst>
            </p:cNvPr>
            <p:cNvCxnSpPr>
              <a:cxnSpLocks/>
              <a:endCxn id="345"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31017A3C-7071-A648-B51E-4BDF78E285DB}"/>
                </a:ext>
              </a:extLst>
            </p:cNvPr>
            <p:cNvCxnSpPr>
              <a:stCxn id="350" idx="6"/>
              <a:endCxn id="347"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3FAFED8E-AA5D-ED48-BDB4-3901AA308076}"/>
                </a:ext>
              </a:extLst>
            </p:cNvPr>
            <p:cNvCxnSpPr>
              <a:stCxn id="350" idx="6"/>
              <a:endCxn id="345"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B6FCF3E3-22D3-6A4B-93D7-C676267A457F}"/>
                </a:ext>
              </a:extLst>
            </p:cNvPr>
            <p:cNvCxnSpPr>
              <a:cxnSpLocks/>
              <a:stCxn id="344" idx="4"/>
              <a:endCxn id="349"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D28EBD3-7A36-404C-84CD-BB1ED4C9AB88}"/>
                </a:ext>
              </a:extLst>
            </p:cNvPr>
            <p:cNvCxnSpPr>
              <a:cxnSpLocks/>
              <a:stCxn id="345"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5EEA254-2B35-FC41-BA24-CB1C818E079C}"/>
                </a:ext>
              </a:extLst>
            </p:cNvPr>
            <p:cNvCxnSpPr>
              <a:cxnSpLocks/>
              <a:stCxn id="347"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430CAE9-71FF-ED4A-8E27-1DC75BFD3B7D}"/>
                </a:ext>
              </a:extLst>
            </p:cNvPr>
            <p:cNvCxnSpPr>
              <a:cxnSpLocks/>
              <a:endCxn id="350"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8DC3E8E-10AA-9C48-A61B-0608FFBF41CC}"/>
                </a:ext>
              </a:extLst>
            </p:cNvPr>
            <p:cNvCxnSpPr>
              <a:cxnSpLocks/>
              <a:stCxn id="345" idx="3"/>
              <a:endCxn id="348"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02EC45EC-9F78-C344-BA13-0223FB67907A}"/>
              </a:ext>
            </a:extLst>
          </p:cNvPr>
          <p:cNvGrpSpPr/>
          <p:nvPr/>
        </p:nvGrpSpPr>
        <p:grpSpPr>
          <a:xfrm>
            <a:off x="10727338" y="4854958"/>
            <a:ext cx="1218342" cy="1138543"/>
            <a:chOff x="1646340" y="2495814"/>
            <a:chExt cx="4096505" cy="4072199"/>
          </a:xfrm>
        </p:grpSpPr>
        <p:sp>
          <p:nvSpPr>
            <p:cNvPr id="474" name="Oval 473">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4" name="Straight Connector 483">
              <a:extLst>
                <a:ext uri="{FF2B5EF4-FFF2-40B4-BE49-F238E27FC236}">
                  <a16:creationId xmlns:a16="http://schemas.microsoft.com/office/drawing/2014/main" id="{150C41DE-A46C-984B-A077-9DC8E708B359}"/>
                </a:ext>
              </a:extLst>
            </p:cNvPr>
            <p:cNvCxnSpPr>
              <a:cxnSpLocks/>
              <a:endCxn id="480"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F7DCD87A-CADB-9F4B-9846-9A99A964DCAA}"/>
                </a:ext>
              </a:extLst>
            </p:cNvPr>
            <p:cNvCxnSpPr>
              <a:cxnSpLocks/>
              <a:endCxn id="481"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1DC7BAA-FD8D-7C42-AA3C-A3915B2B1BBE}"/>
                </a:ext>
              </a:extLst>
            </p:cNvPr>
            <p:cNvCxnSpPr>
              <a:cxnSpLocks/>
              <a:endCxn id="481"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38AD992A-2065-B44B-B1B1-15540D986DF5}"/>
                </a:ext>
              </a:extLst>
            </p:cNvPr>
            <p:cNvCxnSpPr>
              <a:cxnSpLocks/>
              <a:endCxn id="482"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82001A64-59BF-F045-8392-744C214DC58F}"/>
                </a:ext>
              </a:extLst>
            </p:cNvPr>
            <p:cNvCxnSpPr>
              <a:cxnSpLocks/>
              <a:stCxn id="477" idx="5"/>
              <a:endCxn id="481"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0EC37857-FFB9-4544-8014-C10B01006001}"/>
                </a:ext>
              </a:extLst>
            </p:cNvPr>
            <p:cNvCxnSpPr>
              <a:cxnSpLocks/>
              <a:endCxn id="482"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F5D25BD6-62AA-9243-8639-14A49F5D622E}"/>
                </a:ext>
              </a:extLst>
            </p:cNvPr>
            <p:cNvCxnSpPr>
              <a:cxnSpLocks/>
              <a:stCxn id="477" idx="5"/>
              <a:endCxn id="481"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518BB8B1-7DA7-6543-A69E-3CDB49FF1115}"/>
                </a:ext>
              </a:extLst>
            </p:cNvPr>
            <p:cNvCxnSpPr>
              <a:cxnSpLocks/>
              <a:stCxn id="483"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9956320-0A91-FD4A-930E-8F5B82DE776B}"/>
                </a:ext>
              </a:extLst>
            </p:cNvPr>
            <p:cNvCxnSpPr>
              <a:cxnSpLocks/>
              <a:stCxn id="483"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DB9FFC7F-7249-764D-A5CB-959A4A20C4AE}"/>
                </a:ext>
              </a:extLst>
            </p:cNvPr>
            <p:cNvCxnSpPr>
              <a:cxnSpLocks/>
              <a:stCxn id="483" idx="1"/>
              <a:endCxn id="479"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774A659D-F471-504F-AE5F-90D4DF1E4E11}"/>
                </a:ext>
              </a:extLst>
            </p:cNvPr>
            <p:cNvCxnSpPr>
              <a:cxnSpLocks/>
              <a:endCxn id="479"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D3CE9FBA-88CD-4B4D-8069-C9254C014FFE}"/>
                </a:ext>
              </a:extLst>
            </p:cNvPr>
            <p:cNvCxnSpPr>
              <a:cxnSpLocks/>
              <a:endCxn id="478"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31017A3C-7071-A648-B51E-4BDF78E285DB}"/>
                </a:ext>
              </a:extLst>
            </p:cNvPr>
            <p:cNvCxnSpPr>
              <a:stCxn id="483" idx="6"/>
              <a:endCxn id="480"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3FAFED8E-AA5D-ED48-BDB4-3901AA308076}"/>
                </a:ext>
              </a:extLst>
            </p:cNvPr>
            <p:cNvCxnSpPr>
              <a:stCxn id="483" idx="6"/>
              <a:endCxn id="478"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B6FCF3E3-22D3-6A4B-93D7-C676267A457F}"/>
                </a:ext>
              </a:extLst>
            </p:cNvPr>
            <p:cNvCxnSpPr>
              <a:cxnSpLocks/>
              <a:stCxn id="477" idx="4"/>
              <a:endCxn id="482"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BD28EBD3-7A36-404C-84CD-BB1ED4C9AB88}"/>
                </a:ext>
              </a:extLst>
            </p:cNvPr>
            <p:cNvCxnSpPr>
              <a:cxnSpLocks/>
              <a:stCxn id="478"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75EEA254-2B35-FC41-BA24-CB1C818E079C}"/>
                </a:ext>
              </a:extLst>
            </p:cNvPr>
            <p:cNvCxnSpPr>
              <a:cxnSpLocks/>
              <a:stCxn id="480"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430CAE9-71FF-ED4A-8E27-1DC75BFD3B7D}"/>
                </a:ext>
              </a:extLst>
            </p:cNvPr>
            <p:cNvCxnSpPr>
              <a:cxnSpLocks/>
              <a:endCxn id="483"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88DC3E8E-10AA-9C48-A61B-0608FFBF41CC}"/>
                </a:ext>
              </a:extLst>
            </p:cNvPr>
            <p:cNvCxnSpPr>
              <a:cxnSpLocks/>
              <a:stCxn id="478" idx="3"/>
              <a:endCxn id="481"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503" name="Oval 502">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9" name="TextBox 548"/>
          <p:cNvSpPr txBox="1"/>
          <p:nvPr/>
        </p:nvSpPr>
        <p:spPr>
          <a:xfrm>
            <a:off x="9224970" y="4452714"/>
            <a:ext cx="2615838" cy="1862048"/>
          </a:xfrm>
          <a:prstGeom prst="rect">
            <a:avLst/>
          </a:prstGeom>
          <a:noFill/>
        </p:spPr>
        <p:txBody>
          <a:bodyPr wrap="square" rtlCol="0">
            <a:spAutoFit/>
          </a:bodyPr>
          <a:lstStyle/>
          <a:p>
            <a:r>
              <a:rPr lang="en-US" sz="11500" dirty="0"/>
              <a:t>…</a:t>
            </a:r>
            <a:endParaRPr lang="en-US" sz="3600" dirty="0"/>
          </a:p>
        </p:txBody>
      </p:sp>
      <p:grpSp>
        <p:nvGrpSpPr>
          <p:cNvPr id="555" name="Group 554">
            <a:extLst>
              <a:ext uri="{FF2B5EF4-FFF2-40B4-BE49-F238E27FC236}">
                <a16:creationId xmlns:a16="http://schemas.microsoft.com/office/drawing/2014/main" id="{51124719-931E-734D-9C2D-B2F851344AF0}"/>
              </a:ext>
            </a:extLst>
          </p:cNvPr>
          <p:cNvGrpSpPr/>
          <p:nvPr/>
        </p:nvGrpSpPr>
        <p:grpSpPr>
          <a:xfrm rot="16200000">
            <a:off x="8599421" y="1449191"/>
            <a:ext cx="1091567" cy="5905759"/>
            <a:chOff x="4823678" y="1731200"/>
            <a:chExt cx="1668396" cy="4182496"/>
          </a:xfrm>
        </p:grpSpPr>
        <p:sp>
          <p:nvSpPr>
            <p:cNvPr id="556" name="Left Brace 555">
              <a:extLst>
                <a:ext uri="{FF2B5EF4-FFF2-40B4-BE49-F238E27FC236}">
                  <a16:creationId xmlns:a16="http://schemas.microsoft.com/office/drawing/2014/main" id="{188C3AAB-9722-C845-BC60-FF3DE9D40B99}"/>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7" name="TextBox 556">
                  <a:extLst>
                    <a:ext uri="{FF2B5EF4-FFF2-40B4-BE49-F238E27FC236}">
                      <a16:creationId xmlns:a16="http://schemas.microsoft.com/office/drawing/2014/main" id="{594888C6-77F3-5E48-9C0C-D269E8242C3A}"/>
                    </a:ext>
                  </a:extLst>
                </p:cNvPr>
                <p:cNvSpPr txBox="1"/>
                <p:nvPr/>
              </p:nvSpPr>
              <p:spPr>
                <a:xfrm rot="5400000">
                  <a:off x="5617678" y="3242540"/>
                  <a:ext cx="554220" cy="1194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400" b="0" i="1" dirty="0" smtClean="0">
                                <a:latin typeface="Cambria Math" panose="02040503050406030204" pitchFamily="18" charset="0"/>
                                <a:ea typeface="Cambria Math" panose="02040503050406030204" pitchFamily="18" charset="0"/>
                              </a:rPr>
                            </m:ctrlPr>
                          </m:sSupPr>
                          <m:e>
                            <m:r>
                              <a:rPr lang="en-US" sz="4400" b="0" i="1" dirty="0" smtClean="0">
                                <a:latin typeface="Cambria Math" panose="02040503050406030204" pitchFamily="18" charset="0"/>
                                <a:ea typeface="Cambria Math" panose="02040503050406030204" pitchFamily="18" charset="0"/>
                              </a:rPr>
                              <m:t>ℓ</m:t>
                            </m:r>
                          </m:e>
                          <m:sup>
                            <m:r>
                              <a:rPr lang="en-US" sz="4400" b="0" i="1" dirty="0" smtClean="0">
                                <a:latin typeface="Cambria Math" panose="02040503050406030204" pitchFamily="18" charset="0"/>
                                <a:ea typeface="Cambria Math" panose="02040503050406030204" pitchFamily="18" charset="0"/>
                              </a:rPr>
                              <m:t>𝑘</m:t>
                            </m:r>
                          </m:sup>
                        </m:sSup>
                      </m:oMath>
                    </m:oMathPara>
                  </a14:m>
                  <a:endParaRPr lang="en-US" sz="4400" dirty="0"/>
                </a:p>
              </p:txBody>
            </p:sp>
          </mc:Choice>
          <mc:Fallback xmlns="">
            <p:sp>
              <p:nvSpPr>
                <p:cNvPr id="557" name="TextBox 556">
                  <a:extLst>
                    <a:ext uri="{FF2B5EF4-FFF2-40B4-BE49-F238E27FC236}">
                      <a16:creationId xmlns:a16="http://schemas.microsoft.com/office/drawing/2014/main" id="{594888C6-77F3-5E48-9C0C-D269E8242C3A}"/>
                    </a:ext>
                  </a:extLst>
                </p:cNvPr>
                <p:cNvSpPr txBox="1">
                  <a:spLocks noRot="1" noChangeAspect="1" noMove="1" noResize="1" noEditPoints="1" noAdjustHandles="1" noChangeArrowheads="1" noChangeShapeType="1" noTextEdit="1"/>
                </p:cNvSpPr>
                <p:nvPr/>
              </p:nvSpPr>
              <p:spPr>
                <a:xfrm rot="5400000">
                  <a:off x="5617678" y="3242540"/>
                  <a:ext cx="554220" cy="1194573"/>
                </a:xfrm>
                <a:prstGeom prst="rect">
                  <a:avLst/>
                </a:prstGeom>
                <a:blipFill>
                  <a:blip r:embed="rId5"/>
                  <a:stretch>
                    <a:fillRect/>
                  </a:stretch>
                </a:blipFill>
              </p:spPr>
              <p:txBody>
                <a:bodyPr/>
                <a:lstStyle/>
                <a:p>
                  <a:r>
                    <a:rPr lang="en-US">
                      <a:noFill/>
                    </a:rPr>
                    <a:t> </a:t>
                  </a:r>
                </a:p>
              </p:txBody>
            </p:sp>
          </mc:Fallback>
        </mc:AlternateContent>
      </p:grpSp>
      <p:grpSp>
        <p:nvGrpSpPr>
          <p:cNvPr id="558" name="Group 557">
            <a:extLst>
              <a:ext uri="{FF2B5EF4-FFF2-40B4-BE49-F238E27FC236}">
                <a16:creationId xmlns:a16="http://schemas.microsoft.com/office/drawing/2014/main" id="{51124719-931E-734D-9C2D-B2F851344AF0}"/>
              </a:ext>
            </a:extLst>
          </p:cNvPr>
          <p:cNvGrpSpPr/>
          <p:nvPr/>
        </p:nvGrpSpPr>
        <p:grpSpPr>
          <a:xfrm rot="5400000">
            <a:off x="7966920" y="5991730"/>
            <a:ext cx="689512" cy="982870"/>
            <a:chOff x="4823678" y="792075"/>
            <a:chExt cx="2584596" cy="5701775"/>
          </a:xfrm>
        </p:grpSpPr>
        <p:sp>
          <p:nvSpPr>
            <p:cNvPr id="559" name="Left Brace 558">
              <a:extLst>
                <a:ext uri="{FF2B5EF4-FFF2-40B4-BE49-F238E27FC236}">
                  <a16:creationId xmlns:a16="http://schemas.microsoft.com/office/drawing/2014/main" id="{188C3AAB-9722-C845-BC60-FF3DE9D40B99}"/>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0" name="TextBox 559">
                  <a:extLst>
                    <a:ext uri="{FF2B5EF4-FFF2-40B4-BE49-F238E27FC236}">
                      <a16:creationId xmlns:a16="http://schemas.microsoft.com/office/drawing/2014/main" id="{594888C6-77F3-5E48-9C0C-D269E8242C3A}"/>
                    </a:ext>
                  </a:extLst>
                </p:cNvPr>
                <p:cNvSpPr txBox="1"/>
                <p:nvPr/>
              </p:nvSpPr>
              <p:spPr>
                <a:xfrm rot="16200000">
                  <a:off x="3692124" y="2777701"/>
                  <a:ext cx="5701775" cy="17305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/ℓ</m:t>
                        </m:r>
                      </m:oMath>
                    </m:oMathPara>
                  </a14:m>
                  <a:endParaRPr lang="en-US" sz="2400" dirty="0"/>
                </a:p>
              </p:txBody>
            </p:sp>
          </mc:Choice>
          <mc:Fallback xmlns="">
            <p:sp>
              <p:nvSpPr>
                <p:cNvPr id="560" name="TextBox 559">
                  <a:extLst>
                    <a:ext uri="{FF2B5EF4-FFF2-40B4-BE49-F238E27FC236}">
                      <a16:creationId xmlns:a16="http://schemas.microsoft.com/office/drawing/2014/main" id="{594888C6-77F3-5E48-9C0C-D269E8242C3A}"/>
                    </a:ext>
                  </a:extLst>
                </p:cNvPr>
                <p:cNvSpPr txBox="1">
                  <a:spLocks noRot="1" noChangeAspect="1" noMove="1" noResize="1" noEditPoints="1" noAdjustHandles="1" noChangeArrowheads="1" noChangeShapeType="1" noTextEdit="1"/>
                </p:cNvSpPr>
                <p:nvPr/>
              </p:nvSpPr>
              <p:spPr>
                <a:xfrm rot="16200000">
                  <a:off x="3692124" y="2777701"/>
                  <a:ext cx="5701775" cy="1730524"/>
                </a:xfrm>
                <a:prstGeom prst="rect">
                  <a:avLst/>
                </a:prstGeom>
                <a:blipFill>
                  <a:blip r:embed="rId6"/>
                  <a:stretch>
                    <a:fillRect b="-17105"/>
                  </a:stretch>
                </a:blipFill>
              </p:spPr>
              <p:txBody>
                <a:bodyPr/>
                <a:lstStyle/>
                <a:p>
                  <a:r>
                    <a:rPr lang="en-US">
                      <a:noFill/>
                    </a:rPr>
                    <a:t> </a:t>
                  </a:r>
                </a:p>
              </p:txBody>
            </p:sp>
          </mc:Fallback>
        </mc:AlternateContent>
      </p:grpSp>
      <p:grpSp>
        <p:nvGrpSpPr>
          <p:cNvPr id="221" name="Group 220">
            <a:extLst>
              <a:ext uri="{FF2B5EF4-FFF2-40B4-BE49-F238E27FC236}">
                <a16:creationId xmlns:a16="http://schemas.microsoft.com/office/drawing/2014/main" id="{E4B9567B-BE3F-E94C-A62C-11A1602518D3}"/>
              </a:ext>
            </a:extLst>
          </p:cNvPr>
          <p:cNvGrpSpPr/>
          <p:nvPr/>
        </p:nvGrpSpPr>
        <p:grpSpPr>
          <a:xfrm>
            <a:off x="5214166" y="928549"/>
            <a:ext cx="1971440" cy="1127660"/>
            <a:chOff x="1986785" y="2177541"/>
            <a:chExt cx="1971440" cy="1127660"/>
          </a:xfrm>
        </p:grpSpPr>
        <p:sp>
          <p:nvSpPr>
            <p:cNvPr id="222" name="Flowchart: Alternate Process 109">
              <a:extLst>
                <a:ext uri="{FF2B5EF4-FFF2-40B4-BE49-F238E27FC236}">
                  <a16:creationId xmlns:a16="http://schemas.microsoft.com/office/drawing/2014/main" id="{F4180285-BC8B-5348-84AB-8F076628A2DC}"/>
                </a:ext>
              </a:extLst>
            </p:cNvPr>
            <p:cNvSpPr/>
            <p:nvPr/>
          </p:nvSpPr>
          <p:spPr>
            <a:xfrm>
              <a:off x="1986785" y="2177541"/>
              <a:ext cx="1971440" cy="112766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C5109CB3-10A9-8B48-9262-50EDF47E2DC4}"/>
                </a:ext>
              </a:extLst>
            </p:cNvPr>
            <p:cNvGrpSpPr/>
            <p:nvPr/>
          </p:nvGrpSpPr>
          <p:grpSpPr>
            <a:xfrm>
              <a:off x="2193330" y="2453697"/>
              <a:ext cx="1622579" cy="580637"/>
              <a:chOff x="708490" y="4483219"/>
              <a:chExt cx="3854233" cy="1394832"/>
            </a:xfrm>
          </p:grpSpPr>
          <p:grpSp>
            <p:nvGrpSpPr>
              <p:cNvPr id="224" name="Group 223">
                <a:extLst>
                  <a:ext uri="{FF2B5EF4-FFF2-40B4-BE49-F238E27FC236}">
                    <a16:creationId xmlns:a16="http://schemas.microsoft.com/office/drawing/2014/main" id="{C2C57761-299F-8649-B9CE-FCDF61E79CEE}"/>
                  </a:ext>
                </a:extLst>
              </p:cNvPr>
              <p:cNvGrpSpPr/>
              <p:nvPr/>
            </p:nvGrpSpPr>
            <p:grpSpPr>
              <a:xfrm>
                <a:off x="3175031" y="4483219"/>
                <a:ext cx="1387692" cy="1394832"/>
                <a:chOff x="1058993" y="4232749"/>
                <a:chExt cx="1387692" cy="1394832"/>
              </a:xfrm>
            </p:grpSpPr>
            <p:sp>
              <p:nvSpPr>
                <p:cNvPr id="230" name="Rectangle 229">
                  <a:extLst>
                    <a:ext uri="{FF2B5EF4-FFF2-40B4-BE49-F238E27FC236}">
                      <a16:creationId xmlns:a16="http://schemas.microsoft.com/office/drawing/2014/main" id="{40AA53EE-AFA3-4140-A5AF-B3115DDD736A}"/>
                    </a:ext>
                  </a:extLst>
                </p:cNvPr>
                <p:cNvSpPr/>
                <p:nvPr/>
              </p:nvSpPr>
              <p:spPr>
                <a:xfrm>
                  <a:off x="1058993"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8114E6C8-3116-2046-B1B6-0AA49855C10B}"/>
                    </a:ext>
                  </a:extLst>
                </p:cNvPr>
                <p:cNvSpPr/>
                <p:nvPr/>
              </p:nvSpPr>
              <p:spPr>
                <a:xfrm>
                  <a:off x="1537910"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CDF2F217-4DC8-CA46-BB37-ED6379118750}"/>
                    </a:ext>
                  </a:extLst>
                </p:cNvPr>
                <p:cNvSpPr/>
                <p:nvPr/>
              </p:nvSpPr>
              <p:spPr>
                <a:xfrm>
                  <a:off x="2015456" y="42327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25732877-35D3-2E43-ACA8-78E1A0759037}"/>
                    </a:ext>
                  </a:extLst>
                </p:cNvPr>
                <p:cNvSpPr/>
                <p:nvPr/>
              </p:nvSpPr>
              <p:spPr>
                <a:xfrm>
                  <a:off x="1058993"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1A4A84CA-AD7E-0841-9A30-FC69243EABB8}"/>
                    </a:ext>
                  </a:extLst>
                </p:cNvPr>
                <p:cNvSpPr/>
                <p:nvPr/>
              </p:nvSpPr>
              <p:spPr>
                <a:xfrm>
                  <a:off x="1537910"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071579DA-25C0-7042-AAA3-7C53CC55648D}"/>
                    </a:ext>
                  </a:extLst>
                </p:cNvPr>
                <p:cNvSpPr/>
                <p:nvPr/>
              </p:nvSpPr>
              <p:spPr>
                <a:xfrm>
                  <a:off x="2015456" y="470899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BF6EA424-F6F5-9F43-83A4-D55419414611}"/>
                    </a:ext>
                  </a:extLst>
                </p:cNvPr>
                <p:cNvSpPr/>
                <p:nvPr/>
              </p:nvSpPr>
              <p:spPr>
                <a:xfrm>
                  <a:off x="1058993"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603A3D2B-8C1F-A347-839B-59BD0600215A}"/>
                    </a:ext>
                  </a:extLst>
                </p:cNvPr>
                <p:cNvSpPr/>
                <p:nvPr/>
              </p:nvSpPr>
              <p:spPr>
                <a:xfrm>
                  <a:off x="1537910"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E81A8245-D123-B14F-96EE-0405A2FFF478}"/>
                    </a:ext>
                  </a:extLst>
                </p:cNvPr>
                <p:cNvSpPr/>
                <p:nvPr/>
              </p:nvSpPr>
              <p:spPr>
                <a:xfrm>
                  <a:off x="2015456" y="5193101"/>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a:extLst>
                  <a:ext uri="{FF2B5EF4-FFF2-40B4-BE49-F238E27FC236}">
                    <a16:creationId xmlns:a16="http://schemas.microsoft.com/office/drawing/2014/main" id="{BFFC8743-F68E-C847-972D-D6D5BA45F401}"/>
                  </a:ext>
                </a:extLst>
              </p:cNvPr>
              <p:cNvGrpSpPr/>
              <p:nvPr/>
            </p:nvGrpSpPr>
            <p:grpSpPr>
              <a:xfrm>
                <a:off x="708490" y="4483219"/>
                <a:ext cx="1387692" cy="1394832"/>
                <a:chOff x="1228876" y="3376990"/>
                <a:chExt cx="1494972" cy="1344991"/>
              </a:xfrm>
            </p:grpSpPr>
            <p:sp>
              <p:nvSpPr>
                <p:cNvPr id="228" name="Rectangle 227">
                  <a:extLst>
                    <a:ext uri="{FF2B5EF4-FFF2-40B4-BE49-F238E27FC236}">
                      <a16:creationId xmlns:a16="http://schemas.microsoft.com/office/drawing/2014/main" id="{0FB77677-4463-304E-B3ED-E7F543ECBB08}"/>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A9DC95B-CF1C-AE45-A891-4C5F3EE5106E}"/>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6" name="Right Arrow 225">
                <a:extLst>
                  <a:ext uri="{FF2B5EF4-FFF2-40B4-BE49-F238E27FC236}">
                    <a16:creationId xmlns:a16="http://schemas.microsoft.com/office/drawing/2014/main" id="{6D5B1007-8A63-DD48-8983-B506B29BEF28}"/>
                  </a:ext>
                </a:extLst>
              </p:cNvPr>
              <p:cNvSpPr/>
              <p:nvPr/>
            </p:nvSpPr>
            <p:spPr>
              <a:xfrm>
                <a:off x="2276070" y="4808872"/>
                <a:ext cx="765580" cy="743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F3C84E3B-5F3A-C842-8DCE-8D4B8CC18B25}"/>
                  </a:ext>
                </a:extLst>
              </p:cNvPr>
              <p:cNvSpPr/>
              <p:nvPr/>
            </p:nvSpPr>
            <p:spPr>
              <a:xfrm>
                <a:off x="3244279" y="5018953"/>
                <a:ext cx="303607" cy="3106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329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List Hard</a:t>
            </a:r>
            <a:endParaRPr lang="en-US" dirty="0"/>
          </a:p>
        </p:txBody>
      </p:sp>
      <p:grpSp>
        <p:nvGrpSpPr>
          <p:cNvPr id="122" name="Group 121">
            <a:extLst>
              <a:ext uri="{FF2B5EF4-FFF2-40B4-BE49-F238E27FC236}">
                <a16:creationId xmlns:a16="http://schemas.microsoft.com/office/drawing/2014/main" id="{A58CE132-C1C1-7547-9343-4617C1F903E9}"/>
              </a:ext>
            </a:extLst>
          </p:cNvPr>
          <p:cNvGrpSpPr/>
          <p:nvPr/>
        </p:nvGrpSpPr>
        <p:grpSpPr>
          <a:xfrm>
            <a:off x="831181" y="1721683"/>
            <a:ext cx="1360206" cy="2868692"/>
            <a:chOff x="4026335" y="1721683"/>
            <a:chExt cx="1360206" cy="2868692"/>
          </a:xfrm>
        </p:grpSpPr>
        <p:sp>
          <p:nvSpPr>
            <p:cNvPr id="123" name="Oval 122">
              <a:extLst>
                <a:ext uri="{FF2B5EF4-FFF2-40B4-BE49-F238E27FC236}">
                  <a16:creationId xmlns:a16="http://schemas.microsoft.com/office/drawing/2014/main" id="{FFEA0C8F-837A-AB43-8D4C-F1DCC912FC41}"/>
                </a:ext>
              </a:extLst>
            </p:cNvPr>
            <p:cNvSpPr/>
            <p:nvPr/>
          </p:nvSpPr>
          <p:spPr>
            <a:xfrm rot="18414348">
              <a:off x="3230313" y="2847762"/>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B6967555-D6F0-694D-8793-5ECCD0B41CD7}"/>
                </a:ext>
              </a:extLst>
            </p:cNvPr>
            <p:cNvSpPr/>
            <p:nvPr/>
          </p:nvSpPr>
          <p:spPr>
            <a:xfrm>
              <a:off x="4026335" y="382836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261DE895-F34D-F04F-A832-C31DFF09E43D}"/>
                </a:ext>
              </a:extLst>
            </p:cNvPr>
            <p:cNvSpPr/>
            <p:nvPr/>
          </p:nvSpPr>
          <p:spPr>
            <a:xfrm>
              <a:off x="4217906" y="352909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75E61E3A-2784-C94A-8DDD-6CB1350F2168}"/>
                </a:ext>
              </a:extLst>
            </p:cNvPr>
            <p:cNvSpPr/>
            <p:nvPr/>
          </p:nvSpPr>
          <p:spPr>
            <a:xfrm>
              <a:off x="4573219" y="3130289"/>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20A214B7-A341-2846-BABD-AA7E2DCFE2A8}"/>
                </a:ext>
              </a:extLst>
            </p:cNvPr>
            <p:cNvSpPr/>
            <p:nvPr/>
          </p:nvSpPr>
          <p:spPr>
            <a:xfrm>
              <a:off x="4756099" y="284978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F7A45CF-772C-F34D-8756-26A85F2AC202}"/>
                </a:ext>
              </a:extLst>
            </p:cNvPr>
            <p:cNvSpPr/>
            <p:nvPr/>
          </p:nvSpPr>
          <p:spPr>
            <a:xfrm>
              <a:off x="501180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767B056-F084-4945-AC33-1BA2DECC08BF}"/>
                </a:ext>
              </a:extLst>
            </p:cNvPr>
            <p:cNvSpPr/>
            <p:nvPr/>
          </p:nvSpPr>
          <p:spPr>
            <a:xfrm>
              <a:off x="5203661" y="221549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3890D1E7-958B-214A-B94F-398583E2C721}"/>
              </a:ext>
            </a:extLst>
          </p:cNvPr>
          <p:cNvGrpSpPr/>
          <p:nvPr/>
        </p:nvGrpSpPr>
        <p:grpSpPr>
          <a:xfrm>
            <a:off x="3746774" y="1812784"/>
            <a:ext cx="1223737" cy="2868692"/>
            <a:chOff x="6941928" y="1812784"/>
            <a:chExt cx="1223737" cy="2868692"/>
          </a:xfrm>
        </p:grpSpPr>
        <p:sp>
          <p:nvSpPr>
            <p:cNvPr id="131" name="Oval 130">
              <a:extLst>
                <a:ext uri="{FF2B5EF4-FFF2-40B4-BE49-F238E27FC236}">
                  <a16:creationId xmlns:a16="http://schemas.microsoft.com/office/drawing/2014/main" id="{42BDDD95-DC77-D146-A59B-14BFDBD5DBFD}"/>
                </a:ext>
              </a:extLst>
            </p:cNvPr>
            <p:cNvSpPr/>
            <p:nvPr/>
          </p:nvSpPr>
          <p:spPr>
            <a:xfrm rot="3698781">
              <a:off x="6097892" y="2908371"/>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DE004F1-2CBA-0C44-A032-67124236CD67}"/>
                </a:ext>
              </a:extLst>
            </p:cNvPr>
            <p:cNvSpPr/>
            <p:nvPr/>
          </p:nvSpPr>
          <p:spPr>
            <a:xfrm>
              <a:off x="6941928" y="2205115"/>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B6B1CC1-F90B-1C43-8957-BAB88D18B398}"/>
                </a:ext>
              </a:extLst>
            </p:cNvPr>
            <p:cNvSpPr/>
            <p:nvPr/>
          </p:nvSpPr>
          <p:spPr>
            <a:xfrm>
              <a:off x="7136018" y="250858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8CAA6968-ED6D-404D-9219-4D37DD49695F}"/>
                </a:ext>
              </a:extLst>
            </p:cNvPr>
            <p:cNvSpPr/>
            <p:nvPr/>
          </p:nvSpPr>
          <p:spPr>
            <a:xfrm>
              <a:off x="7334861" y="292412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E6B7AE1-721A-DB46-98AA-E7CBFB8A065E}"/>
                </a:ext>
              </a:extLst>
            </p:cNvPr>
            <p:cNvSpPr/>
            <p:nvPr/>
          </p:nvSpPr>
          <p:spPr>
            <a:xfrm>
              <a:off x="7532238" y="32136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F1479F1-89B7-6A4F-B3DB-39FD56F2345C}"/>
                </a:ext>
              </a:extLst>
            </p:cNvPr>
            <p:cNvSpPr/>
            <p:nvPr/>
          </p:nvSpPr>
          <p:spPr>
            <a:xfrm>
              <a:off x="7799905" y="3778012"/>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E386206-0123-3341-B1F5-C847F07FBE7F}"/>
                </a:ext>
              </a:extLst>
            </p:cNvPr>
            <p:cNvSpPr/>
            <p:nvPr/>
          </p:nvSpPr>
          <p:spPr>
            <a:xfrm>
              <a:off x="7982785" y="4077286"/>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85CA7007-0F2F-134B-9946-EA11B7B174F4}"/>
              </a:ext>
            </a:extLst>
          </p:cNvPr>
          <p:cNvGrpSpPr/>
          <p:nvPr/>
        </p:nvGrpSpPr>
        <p:grpSpPr>
          <a:xfrm>
            <a:off x="1407575" y="5164405"/>
            <a:ext cx="2868692" cy="629477"/>
            <a:chOff x="4602729" y="5164405"/>
            <a:chExt cx="2868692" cy="629477"/>
          </a:xfrm>
        </p:grpSpPr>
        <p:sp>
          <p:nvSpPr>
            <p:cNvPr id="139" name="Oval 138">
              <a:extLst>
                <a:ext uri="{FF2B5EF4-FFF2-40B4-BE49-F238E27FC236}">
                  <a16:creationId xmlns:a16="http://schemas.microsoft.com/office/drawing/2014/main" id="{8A354E6E-EA48-2344-B140-FC3DAF60226A}"/>
                </a:ext>
              </a:extLst>
            </p:cNvPr>
            <p:cNvSpPr/>
            <p:nvPr/>
          </p:nvSpPr>
          <p:spPr>
            <a:xfrm>
              <a:off x="4602729" y="5164405"/>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18C5104-2B0F-CB42-B963-E444C0E57E72}"/>
                </a:ext>
              </a:extLst>
            </p:cNvPr>
            <p:cNvSpPr/>
            <p:nvPr/>
          </p:nvSpPr>
          <p:spPr>
            <a:xfrm>
              <a:off x="4791941"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B925E0A8-7D9D-E94D-8D4F-6797184A7FDA}"/>
                </a:ext>
              </a:extLst>
            </p:cNvPr>
            <p:cNvSpPr/>
            <p:nvPr/>
          </p:nvSpPr>
          <p:spPr>
            <a:xfrm>
              <a:off x="514518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BDAB7A8-368E-1A4B-8CF7-DBE9BF06AB2C}"/>
                </a:ext>
              </a:extLst>
            </p:cNvPr>
            <p:cNvSpPr/>
            <p:nvPr/>
          </p:nvSpPr>
          <p:spPr>
            <a:xfrm>
              <a:off x="5759453"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864DAEFE-7337-D344-8F0C-12750C0C6B80}"/>
                </a:ext>
              </a:extLst>
            </p:cNvPr>
            <p:cNvSpPr/>
            <p:nvPr/>
          </p:nvSpPr>
          <p:spPr>
            <a:xfrm>
              <a:off x="6128444" y="537732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390F58DC-7C69-894C-AE2F-E1576C6784DF}"/>
                </a:ext>
              </a:extLst>
            </p:cNvPr>
            <p:cNvSpPr/>
            <p:nvPr/>
          </p:nvSpPr>
          <p:spPr>
            <a:xfrm>
              <a:off x="6663732" y="5387480"/>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AA79FAF-35BC-974F-A9E7-2AED6A37F31E}"/>
                </a:ext>
              </a:extLst>
            </p:cNvPr>
            <p:cNvSpPr/>
            <p:nvPr/>
          </p:nvSpPr>
          <p:spPr>
            <a:xfrm>
              <a:off x="6980727" y="538262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C9686295-97A0-9645-B5F0-A4EB3C041F78}"/>
              </a:ext>
            </a:extLst>
          </p:cNvPr>
          <p:cNvGrpSpPr/>
          <p:nvPr/>
        </p:nvGrpSpPr>
        <p:grpSpPr>
          <a:xfrm>
            <a:off x="987279" y="2301635"/>
            <a:ext cx="3800352" cy="3182365"/>
            <a:chOff x="1424941" y="2301635"/>
            <a:chExt cx="3800352" cy="3182365"/>
          </a:xfrm>
        </p:grpSpPr>
        <p:grpSp>
          <p:nvGrpSpPr>
            <p:cNvPr id="147" name="Group 146">
              <a:extLst>
                <a:ext uri="{FF2B5EF4-FFF2-40B4-BE49-F238E27FC236}">
                  <a16:creationId xmlns:a16="http://schemas.microsoft.com/office/drawing/2014/main" id="{E08A7F1F-1EE3-F54E-A927-ED46AD485121}"/>
                </a:ext>
              </a:extLst>
            </p:cNvPr>
            <p:cNvGrpSpPr/>
            <p:nvPr/>
          </p:nvGrpSpPr>
          <p:grpSpPr>
            <a:xfrm>
              <a:off x="1424941" y="2301635"/>
              <a:ext cx="3800352" cy="3182365"/>
              <a:chOff x="1424941" y="2301635"/>
              <a:chExt cx="3800352" cy="3182365"/>
            </a:xfrm>
          </p:grpSpPr>
          <p:cxnSp>
            <p:nvCxnSpPr>
              <p:cNvPr id="152" name="Straight Connector 151">
                <a:extLst>
                  <a:ext uri="{FF2B5EF4-FFF2-40B4-BE49-F238E27FC236}">
                    <a16:creationId xmlns:a16="http://schemas.microsoft.com/office/drawing/2014/main" id="{11ACBD7C-BE5E-D44E-9794-BB79499EB4CE}"/>
                  </a:ext>
                </a:extLst>
              </p:cNvPr>
              <p:cNvCxnSpPr/>
              <p:nvPr/>
            </p:nvCxnSpPr>
            <p:spPr>
              <a:xfrm flipV="1">
                <a:off x="2602267" y="2301635"/>
                <a:ext cx="1582169" cy="78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23493A0C-922B-DD40-AD2B-70E1D1FB16FF}"/>
                  </a:ext>
                </a:extLst>
              </p:cNvPr>
              <p:cNvCxnSpPr/>
              <p:nvPr/>
            </p:nvCxnSpPr>
            <p:spPr>
              <a:xfrm>
                <a:off x="2410414" y="2673352"/>
                <a:ext cx="2166955" cy="34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C8244A-DBB5-C940-B6D9-173BB83AF47F}"/>
                  </a:ext>
                </a:extLst>
              </p:cNvPr>
              <p:cNvCxnSpPr/>
              <p:nvPr/>
            </p:nvCxnSpPr>
            <p:spPr>
              <a:xfrm flipV="1">
                <a:off x="2154705" y="2673352"/>
                <a:ext cx="2250603" cy="341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2C06CF-5B8E-4446-956A-DCB7F12EF463}"/>
                  </a:ext>
                </a:extLst>
              </p:cNvPr>
              <p:cNvCxnSpPr/>
              <p:nvPr/>
            </p:nvCxnSpPr>
            <p:spPr>
              <a:xfrm>
                <a:off x="1998607" y="3226809"/>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EE5E26D2-060D-334C-B028-7E9D87104075}"/>
                  </a:ext>
                </a:extLst>
              </p:cNvPr>
              <p:cNvCxnSpPr/>
              <p:nvPr/>
            </p:nvCxnSpPr>
            <p:spPr>
              <a:xfrm>
                <a:off x="2602267" y="2380267"/>
                <a:ext cx="171240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33522FD-8B49-E945-9AA4-212CDE1B151E}"/>
                  </a:ext>
                </a:extLst>
              </p:cNvPr>
              <p:cNvCxnSpPr/>
              <p:nvPr/>
            </p:nvCxnSpPr>
            <p:spPr>
              <a:xfrm>
                <a:off x="2410414" y="2673352"/>
                <a:ext cx="1587266" cy="2714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F276FCE-F780-AA44-815B-199F317CF8F9}"/>
                  </a:ext>
                </a:extLst>
              </p:cNvPr>
              <p:cNvCxnSpPr/>
              <p:nvPr/>
            </p:nvCxnSpPr>
            <p:spPr>
              <a:xfrm>
                <a:off x="2154705" y="3014554"/>
                <a:ext cx="1307687" cy="23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DCE525-30E6-5E44-9FE6-A42819CBC04A}"/>
                  </a:ext>
                </a:extLst>
              </p:cNvPr>
              <p:cNvCxnSpPr/>
              <p:nvPr/>
            </p:nvCxnSpPr>
            <p:spPr>
              <a:xfrm>
                <a:off x="1998607" y="3226809"/>
                <a:ext cx="1094794" cy="21606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BC293A-9F78-6A49-944E-54D86F61DF24}"/>
                  </a:ext>
                </a:extLst>
              </p:cNvPr>
              <p:cNvCxnSpPr/>
              <p:nvPr/>
            </p:nvCxnSpPr>
            <p:spPr>
              <a:xfrm>
                <a:off x="1616512" y="3693862"/>
                <a:ext cx="86262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DC2FF4B-FC93-6041-BDFF-3232A4ED8E1F}"/>
                  </a:ext>
                </a:extLst>
              </p:cNvPr>
              <p:cNvCxnSpPr/>
              <p:nvPr/>
            </p:nvCxnSpPr>
            <p:spPr>
              <a:xfrm>
                <a:off x="1424941" y="3993136"/>
                <a:ext cx="700948"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D0E5B2C-A357-5649-B86E-53DA3ABA1BA3}"/>
                  </a:ext>
                </a:extLst>
              </p:cNvPr>
              <p:cNvCxnSpPr/>
              <p:nvPr/>
            </p:nvCxnSpPr>
            <p:spPr>
              <a:xfrm>
                <a:off x="1616512" y="3693862"/>
                <a:ext cx="509377"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FA297CE-5FD5-DE4D-BE12-62B5025C68CD}"/>
                  </a:ext>
                </a:extLst>
              </p:cNvPr>
              <p:cNvCxnSpPr/>
              <p:nvPr/>
            </p:nvCxnSpPr>
            <p:spPr>
              <a:xfrm>
                <a:off x="1424941" y="3993136"/>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93DC296-CC34-B845-86BF-D61E9443F73E}"/>
                  </a:ext>
                </a:extLst>
              </p:cNvPr>
              <p:cNvCxnSpPr/>
              <p:nvPr/>
            </p:nvCxnSpPr>
            <p:spPr>
              <a:xfrm>
                <a:off x="1971825" y="3295059"/>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2BF7461-64AF-2944-8BF5-9562B8E79FE5}"/>
                  </a:ext>
                </a:extLst>
              </p:cNvPr>
              <p:cNvCxnSpPr/>
              <p:nvPr/>
            </p:nvCxnSpPr>
            <p:spPr>
              <a:xfrm>
                <a:off x="1616512" y="3693862"/>
                <a:ext cx="1910538" cy="171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992341E-31AC-3646-B0F3-8200C7CDBB0A}"/>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671C0C0-D2C2-B04B-995F-46C53C8383E2}"/>
                  </a:ext>
                </a:extLst>
              </p:cNvPr>
              <p:cNvCxnSpPr/>
              <p:nvPr/>
            </p:nvCxnSpPr>
            <p:spPr>
              <a:xfrm flipH="1">
                <a:off x="2125889" y="2380267"/>
                <a:ext cx="476378" cy="3002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1385467-31F8-4E41-9830-D6D9C11C2150}"/>
                  </a:ext>
                </a:extLst>
              </p:cNvPr>
              <p:cNvCxnSpPr/>
              <p:nvPr/>
            </p:nvCxnSpPr>
            <p:spPr>
              <a:xfrm>
                <a:off x="1616512" y="3693862"/>
                <a:ext cx="2445826" cy="172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52D922E-DE9D-374F-B35B-8CEAB124D2B0}"/>
                  </a:ext>
                </a:extLst>
              </p:cNvPr>
              <p:cNvCxnSpPr/>
              <p:nvPr/>
            </p:nvCxnSpPr>
            <p:spPr>
              <a:xfrm>
                <a:off x="1616512" y="3693862"/>
                <a:ext cx="2698163" cy="1688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41FF7D2-EC8E-C642-A48F-4EB2C321E9AB}"/>
                  </a:ext>
                </a:extLst>
              </p:cNvPr>
              <p:cNvCxnSpPr/>
              <p:nvPr/>
            </p:nvCxnSpPr>
            <p:spPr>
              <a:xfrm>
                <a:off x="1971825" y="3295059"/>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27DF4B36-931D-AA4C-9792-F6D6AC443BFD}"/>
                  </a:ext>
                </a:extLst>
              </p:cNvPr>
              <p:cNvCxnSpPr/>
              <p:nvPr/>
            </p:nvCxnSpPr>
            <p:spPr>
              <a:xfrm>
                <a:off x="2410414" y="2673352"/>
                <a:ext cx="68721" cy="2709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E883BD3-6B55-1948-A30D-2CC233A6289A}"/>
                  </a:ext>
                </a:extLst>
              </p:cNvPr>
              <p:cNvCxnSpPr/>
              <p:nvPr/>
            </p:nvCxnSpPr>
            <p:spPr>
              <a:xfrm flipH="1" flipV="1">
                <a:off x="2629049" y="2312017"/>
                <a:ext cx="464352" cy="3075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E42E4094-E757-324D-9B1A-C352FFBF876A}"/>
                  </a:ext>
                </a:extLst>
              </p:cNvPr>
              <p:cNvCxnSpPr/>
              <p:nvPr/>
            </p:nvCxnSpPr>
            <p:spPr>
              <a:xfrm flipH="1" flipV="1">
                <a:off x="1424941" y="3993136"/>
                <a:ext cx="1668460" cy="1394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AA2A85D-3934-3F4C-A535-16F3638CD8D5}"/>
                  </a:ext>
                </a:extLst>
              </p:cNvPr>
              <p:cNvCxnSpPr/>
              <p:nvPr/>
            </p:nvCxnSpPr>
            <p:spPr>
              <a:xfrm flipH="1" flipV="1">
                <a:off x="1424941" y="3993136"/>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476145-4588-2F4A-9FBF-94417B9715B7}"/>
                  </a:ext>
                </a:extLst>
              </p:cNvPr>
              <p:cNvCxnSpPr/>
              <p:nvPr/>
            </p:nvCxnSpPr>
            <p:spPr>
              <a:xfrm flipH="1" flipV="1">
                <a:off x="2181487" y="2946304"/>
                <a:ext cx="2068530" cy="2464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5984713-C26C-D44F-9F1D-ECBA056FADE9}"/>
                  </a:ext>
                </a:extLst>
              </p:cNvPr>
              <p:cNvCxnSpPr/>
              <p:nvPr/>
            </p:nvCxnSpPr>
            <p:spPr>
              <a:xfrm flipV="1">
                <a:off x="2190547" y="3241956"/>
                <a:ext cx="2740297" cy="216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E986074-08D7-8A42-B59D-4CD3BED5F1C1}"/>
                  </a:ext>
                </a:extLst>
              </p:cNvPr>
              <p:cNvCxnSpPr/>
              <p:nvPr/>
            </p:nvCxnSpPr>
            <p:spPr>
              <a:xfrm flipV="1">
                <a:off x="2543793" y="3806282"/>
                <a:ext cx="2525402" cy="16046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8FFC5F2-5C93-754B-B8B1-9F8CB1DD7EB4}"/>
                  </a:ext>
                </a:extLst>
              </p:cNvPr>
              <p:cNvCxnSpPr/>
              <p:nvPr/>
            </p:nvCxnSpPr>
            <p:spPr>
              <a:xfrm flipV="1">
                <a:off x="3093401" y="3942782"/>
                <a:ext cx="1975794" cy="1444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64AAAF32-87B3-1048-B0F3-C085D1C9501E}"/>
                  </a:ext>
                </a:extLst>
              </p:cNvPr>
              <p:cNvCxnSpPr/>
              <p:nvPr/>
            </p:nvCxnSpPr>
            <p:spPr>
              <a:xfrm flipV="1">
                <a:off x="3184841" y="2673352"/>
                <a:ext cx="1220467" cy="2810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15CC983-5AB8-264A-82BE-195EE8B00671}"/>
                  </a:ext>
                </a:extLst>
              </p:cNvPr>
              <p:cNvCxnSpPr/>
              <p:nvPr/>
            </p:nvCxnSpPr>
            <p:spPr>
              <a:xfrm flipV="1">
                <a:off x="4379333" y="3088896"/>
                <a:ext cx="224818" cy="232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952688AD-AC4A-4841-B4BB-8BCB8A48D938}"/>
                  </a:ext>
                </a:extLst>
              </p:cNvPr>
              <p:cNvCxnSpPr/>
              <p:nvPr/>
            </p:nvCxnSpPr>
            <p:spPr>
              <a:xfrm>
                <a:off x="2602267" y="2380267"/>
                <a:ext cx="1803041" cy="293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BB5278-1CB8-BD47-8E79-7D307B839B4A}"/>
                  </a:ext>
                </a:extLst>
              </p:cNvPr>
              <p:cNvCxnSpPr/>
              <p:nvPr/>
            </p:nvCxnSpPr>
            <p:spPr>
              <a:xfrm>
                <a:off x="1998607" y="3226809"/>
                <a:ext cx="3070588" cy="579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FAD62ED-2ED5-8E4C-BF54-4598B4C34C4C}"/>
                  </a:ext>
                </a:extLst>
              </p:cNvPr>
              <p:cNvCxnSpPr/>
              <p:nvPr/>
            </p:nvCxnSpPr>
            <p:spPr>
              <a:xfrm>
                <a:off x="1616512" y="3693862"/>
                <a:ext cx="3608781" cy="47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DBF28AC-D907-B04D-B110-BFFD6269885A}"/>
                  </a:ext>
                </a:extLst>
              </p:cNvPr>
              <p:cNvCxnSpPr/>
              <p:nvPr/>
            </p:nvCxnSpPr>
            <p:spPr>
              <a:xfrm>
                <a:off x="1472418" y="4097932"/>
                <a:ext cx="3752875" cy="758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172A10E-9847-C143-A4D0-7B62A93A47A8}"/>
                  </a:ext>
                </a:extLst>
              </p:cNvPr>
              <p:cNvCxnSpPr/>
              <p:nvPr/>
            </p:nvCxnSpPr>
            <p:spPr>
              <a:xfrm flipV="1">
                <a:off x="1424941" y="2301635"/>
                <a:ext cx="2759495" cy="1691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384FF43-FC12-0242-829C-8272231FF824}"/>
                  </a:ext>
                </a:extLst>
              </p:cNvPr>
              <p:cNvCxnSpPr/>
              <p:nvPr/>
            </p:nvCxnSpPr>
            <p:spPr>
              <a:xfrm flipV="1">
                <a:off x="1424941" y="3020646"/>
                <a:ext cx="3152428" cy="972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27F853E9-DC4D-B341-A54F-4DC5A4394DAD}"/>
                  </a:ext>
                </a:extLst>
              </p:cNvPr>
              <p:cNvCxnSpPr/>
              <p:nvPr/>
            </p:nvCxnSpPr>
            <p:spPr>
              <a:xfrm flipV="1">
                <a:off x="1998607" y="2673352"/>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A4AC6A0-07ED-314A-A67F-E291C3F26E61}"/>
                  </a:ext>
                </a:extLst>
              </p:cNvPr>
              <p:cNvCxnSpPr/>
              <p:nvPr/>
            </p:nvCxnSpPr>
            <p:spPr>
              <a:xfrm>
                <a:off x="2181487" y="2946304"/>
                <a:ext cx="2395882" cy="74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D9C03BC-A160-0543-B283-B4B635F6B519}"/>
                  </a:ext>
                </a:extLst>
              </p:cNvPr>
              <p:cNvCxnSpPr/>
              <p:nvPr/>
            </p:nvCxnSpPr>
            <p:spPr>
              <a:xfrm>
                <a:off x="2602267" y="2380267"/>
                <a:ext cx="1889475" cy="612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BD1FE262-C052-2D4E-93FF-761A32528977}"/>
                  </a:ext>
                </a:extLst>
              </p:cNvPr>
              <p:cNvCxnSpPr/>
              <p:nvPr/>
            </p:nvCxnSpPr>
            <p:spPr>
              <a:xfrm>
                <a:off x="2629049" y="2312017"/>
                <a:ext cx="2145697" cy="998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D2820AA-806B-9047-A868-F6BD8F753F21}"/>
                  </a:ext>
                </a:extLst>
              </p:cNvPr>
              <p:cNvCxnSpPr/>
              <p:nvPr/>
            </p:nvCxnSpPr>
            <p:spPr>
              <a:xfrm>
                <a:off x="2629049" y="2312017"/>
                <a:ext cx="2413364" cy="1562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D7716504-2F83-FB48-AACB-8F599604FD21}"/>
                  </a:ext>
                </a:extLst>
              </p:cNvPr>
              <p:cNvCxnSpPr/>
              <p:nvPr/>
            </p:nvCxnSpPr>
            <p:spPr>
              <a:xfrm>
                <a:off x="2629049" y="2312017"/>
                <a:ext cx="2596244" cy="1861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E4381A8-1CF5-6C4B-B0CC-14594CB4CE3F}"/>
                  </a:ext>
                </a:extLst>
              </p:cNvPr>
              <p:cNvCxnSpPr/>
              <p:nvPr/>
            </p:nvCxnSpPr>
            <p:spPr>
              <a:xfrm flipV="1">
                <a:off x="4406115" y="3942782"/>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6FCA5CD-0DB2-0147-BACD-A9FA34EF75F6}"/>
                  </a:ext>
                </a:extLst>
              </p:cNvPr>
              <p:cNvCxnSpPr/>
              <p:nvPr/>
            </p:nvCxnSpPr>
            <p:spPr>
              <a:xfrm flipV="1">
                <a:off x="4406115" y="3117166"/>
                <a:ext cx="262694" cy="2361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C7C0997-D094-5A4F-8B50-036F0D63F3AA}"/>
                  </a:ext>
                </a:extLst>
              </p:cNvPr>
              <p:cNvCxnSpPr/>
              <p:nvPr/>
            </p:nvCxnSpPr>
            <p:spPr>
              <a:xfrm flipH="1" flipV="1">
                <a:off x="4405308" y="2673352"/>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BEBCBEC-75AC-224F-9E1C-80DA7EDB3A4B}"/>
                  </a:ext>
                </a:extLst>
              </p:cNvPr>
              <p:cNvCxnSpPr/>
              <p:nvPr/>
            </p:nvCxnSpPr>
            <p:spPr>
              <a:xfrm flipH="1" flipV="1">
                <a:off x="4211218" y="2369885"/>
                <a:ext cx="194897" cy="31092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FE8EBBF7-4B98-3745-8D50-90D42A2C3B2B}"/>
                </a:ext>
              </a:extLst>
            </p:cNvPr>
            <p:cNvGrpSpPr/>
            <p:nvPr/>
          </p:nvGrpSpPr>
          <p:grpSpPr>
            <a:xfrm>
              <a:off x="1616512" y="3310206"/>
              <a:ext cx="3185016" cy="2105544"/>
              <a:chOff x="1616512" y="3310206"/>
              <a:chExt cx="3185016" cy="2105544"/>
            </a:xfrm>
          </p:grpSpPr>
          <p:cxnSp>
            <p:nvCxnSpPr>
              <p:cNvPr id="149" name="Straight Connector 148">
                <a:extLst>
                  <a:ext uri="{FF2B5EF4-FFF2-40B4-BE49-F238E27FC236}">
                    <a16:creationId xmlns:a16="http://schemas.microsoft.com/office/drawing/2014/main" id="{22F6096E-F603-DB4A-834C-FA99AE06C837}"/>
                  </a:ext>
                </a:extLst>
              </p:cNvPr>
              <p:cNvCxnSpPr>
                <a:cxnSpLocks/>
              </p:cNvCxnSpPr>
              <p:nvPr/>
            </p:nvCxnSpPr>
            <p:spPr>
              <a:xfrm flipH="1" flipV="1">
                <a:off x="1616512" y="3693862"/>
                <a:ext cx="2381168" cy="169361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006484A-717D-BE43-910A-7E6B1A7A3EB2}"/>
                  </a:ext>
                </a:extLst>
              </p:cNvPr>
              <p:cNvCxnSpPr>
                <a:cxnSpLocks/>
              </p:cNvCxnSpPr>
              <p:nvPr/>
            </p:nvCxnSpPr>
            <p:spPr>
              <a:xfrm flipV="1">
                <a:off x="4062338" y="3378456"/>
                <a:ext cx="739190" cy="20372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B53F6F9-7C1B-D847-BD0F-EA1C914E74E2}"/>
                  </a:ext>
                </a:extLst>
              </p:cNvPr>
              <p:cNvCxnSpPr>
                <a:cxnSpLocks/>
              </p:cNvCxnSpPr>
              <p:nvPr/>
            </p:nvCxnSpPr>
            <p:spPr>
              <a:xfrm flipV="1">
                <a:off x="1616512" y="3310206"/>
                <a:ext cx="3158234" cy="38365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97" name="Group 196">
            <a:extLst>
              <a:ext uri="{FF2B5EF4-FFF2-40B4-BE49-F238E27FC236}">
                <a16:creationId xmlns:a16="http://schemas.microsoft.com/office/drawing/2014/main" id="{785C9AE4-4EDB-C349-B43C-9B341DA189ED}"/>
              </a:ext>
            </a:extLst>
          </p:cNvPr>
          <p:cNvGrpSpPr/>
          <p:nvPr/>
        </p:nvGrpSpPr>
        <p:grpSpPr>
          <a:xfrm>
            <a:off x="1173877" y="3333949"/>
            <a:ext cx="3185016" cy="2105544"/>
            <a:chOff x="2359467" y="3310206"/>
            <a:chExt cx="3185016" cy="2105544"/>
          </a:xfrm>
        </p:grpSpPr>
        <p:cxnSp>
          <p:nvCxnSpPr>
            <p:cNvPr id="198" name="Straight Connector 197">
              <a:extLst>
                <a:ext uri="{FF2B5EF4-FFF2-40B4-BE49-F238E27FC236}">
                  <a16:creationId xmlns:a16="http://schemas.microsoft.com/office/drawing/2014/main" id="{CA7B6F64-CB3D-EA45-B452-08D8ED3215C4}"/>
                </a:ext>
              </a:extLst>
            </p:cNvPr>
            <p:cNvCxnSpPr>
              <a:cxnSpLocks/>
            </p:cNvCxnSpPr>
            <p:nvPr/>
          </p:nvCxnSpPr>
          <p:spPr>
            <a:xfrm flipH="1" flipV="1">
              <a:off x="2359467" y="3693862"/>
              <a:ext cx="2381168" cy="16936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7E065E9-A9F7-4443-87A8-064DEC79BD3C}"/>
                </a:ext>
              </a:extLst>
            </p:cNvPr>
            <p:cNvCxnSpPr>
              <a:cxnSpLocks/>
            </p:cNvCxnSpPr>
            <p:nvPr/>
          </p:nvCxnSpPr>
          <p:spPr>
            <a:xfrm flipV="1">
              <a:off x="4805293" y="3378456"/>
              <a:ext cx="739190" cy="203729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3C857D0-953B-6144-B93C-C9745EBEAFD9}"/>
                </a:ext>
              </a:extLst>
            </p:cNvPr>
            <p:cNvCxnSpPr>
              <a:cxnSpLocks/>
            </p:cNvCxnSpPr>
            <p:nvPr/>
          </p:nvCxnSpPr>
          <p:spPr>
            <a:xfrm flipV="1">
              <a:off x="2359467" y="3310206"/>
              <a:ext cx="3158234" cy="38365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5EFDE4B7-4A5C-A241-AF00-DA883DC0A8A6}"/>
              </a:ext>
            </a:extLst>
          </p:cNvPr>
          <p:cNvGrpSpPr/>
          <p:nvPr/>
        </p:nvGrpSpPr>
        <p:grpSpPr>
          <a:xfrm>
            <a:off x="863341" y="3061055"/>
            <a:ext cx="3656905" cy="2831831"/>
            <a:chOff x="1301003" y="3061055"/>
            <a:chExt cx="3656905" cy="2831831"/>
          </a:xfrm>
        </p:grpSpPr>
        <p:sp>
          <p:nvSpPr>
            <p:cNvPr id="206" name="TextBox 205">
              <a:extLst>
                <a:ext uri="{FF2B5EF4-FFF2-40B4-BE49-F238E27FC236}">
                  <a16:creationId xmlns:a16="http://schemas.microsoft.com/office/drawing/2014/main" id="{F53CABD3-E5DE-F349-A1CB-3F18E03FBEA3}"/>
                </a:ext>
              </a:extLst>
            </p:cNvPr>
            <p:cNvSpPr txBox="1"/>
            <p:nvPr/>
          </p:nvSpPr>
          <p:spPr>
            <a:xfrm>
              <a:off x="1301003" y="3061055"/>
              <a:ext cx="520271" cy="584775"/>
            </a:xfrm>
            <a:prstGeom prst="rect">
              <a:avLst/>
            </a:prstGeom>
            <a:noFill/>
            <a:effectLst>
              <a:glow rad="25400">
                <a:schemeClr val="bg1">
                  <a:alpha val="40000"/>
                </a:schemeClr>
              </a:glow>
            </a:effectLst>
          </p:spPr>
          <p:txBody>
            <a:bodyPr wrap="square" rtlCol="0">
              <a:spAutoFit/>
            </a:bodyPr>
            <a:lstStyle/>
            <a:p>
              <a:endParaRPr lang="en-US" sz="3200" dirty="0"/>
            </a:p>
          </p:txBody>
        </p:sp>
        <p:sp>
          <p:nvSpPr>
            <p:cNvPr id="208" name="TextBox 207">
              <a:extLst>
                <a:ext uri="{FF2B5EF4-FFF2-40B4-BE49-F238E27FC236}">
                  <a16:creationId xmlns:a16="http://schemas.microsoft.com/office/drawing/2014/main" id="{FB1B7A2E-4C48-A940-98D2-8E2D586145FD}"/>
                </a:ext>
              </a:extLst>
            </p:cNvPr>
            <p:cNvSpPr txBox="1"/>
            <p:nvPr/>
          </p:nvSpPr>
          <p:spPr>
            <a:xfrm>
              <a:off x="3547660" y="5308111"/>
              <a:ext cx="520271" cy="584775"/>
            </a:xfrm>
            <a:prstGeom prst="rect">
              <a:avLst/>
            </a:prstGeom>
            <a:noFill/>
            <a:effectLst>
              <a:glow rad="25400">
                <a:schemeClr val="bg1">
                  <a:alpha val="40000"/>
                </a:schemeClr>
              </a:glow>
            </a:effectLst>
          </p:spPr>
          <p:txBody>
            <a:bodyPr wrap="square" rtlCol="0">
              <a:spAutoFit/>
            </a:bodyPr>
            <a:lstStyle/>
            <a:p>
              <a:endParaRPr lang="en-US" sz="3200" dirty="0"/>
            </a:p>
          </p:txBody>
        </p:sp>
        <p:grpSp>
          <p:nvGrpSpPr>
            <p:cNvPr id="209" name="Group 208">
              <a:extLst>
                <a:ext uri="{FF2B5EF4-FFF2-40B4-BE49-F238E27FC236}">
                  <a16:creationId xmlns:a16="http://schemas.microsoft.com/office/drawing/2014/main" id="{F371D237-D01B-3547-92BB-702418A29F44}"/>
                </a:ext>
              </a:extLst>
            </p:cNvPr>
            <p:cNvGrpSpPr/>
            <p:nvPr/>
          </p:nvGrpSpPr>
          <p:grpSpPr>
            <a:xfrm>
              <a:off x="1460414" y="3212374"/>
              <a:ext cx="3497494" cy="2364404"/>
              <a:chOff x="1460414" y="3212374"/>
              <a:chExt cx="3497494" cy="2364404"/>
            </a:xfrm>
            <a:solidFill>
              <a:srgbClr val="C00000"/>
            </a:solidFill>
          </p:grpSpPr>
          <p:sp>
            <p:nvSpPr>
              <p:cNvPr id="210" name="Oval 209">
                <a:extLst>
                  <a:ext uri="{FF2B5EF4-FFF2-40B4-BE49-F238E27FC236}">
                    <a16:creationId xmlns:a16="http://schemas.microsoft.com/office/drawing/2014/main" id="{2EBAE4B4-1145-684E-94ED-C6F2FF9CCEC6}"/>
                  </a:ext>
                </a:extLst>
              </p:cNvPr>
              <p:cNvSpPr/>
              <p:nvPr/>
            </p:nvSpPr>
            <p:spPr>
              <a:xfrm>
                <a:off x="1460414" y="3523789"/>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7DAC60B3-C135-4549-B1F1-6FF553F9CDD8}"/>
                  </a:ext>
                </a:extLst>
              </p:cNvPr>
              <p:cNvSpPr/>
              <p:nvPr/>
            </p:nvSpPr>
            <p:spPr>
              <a:xfrm>
                <a:off x="4775028" y="3212374"/>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B45FC87C-1304-DB4D-9C66-77A59DCD4FA9}"/>
                  </a:ext>
                </a:extLst>
              </p:cNvPr>
              <p:cNvSpPr/>
              <p:nvPr/>
            </p:nvSpPr>
            <p:spPr>
              <a:xfrm>
                <a:off x="3911026" y="5383738"/>
                <a:ext cx="182880" cy="19304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4" name="Straight Connector 3"/>
          <p:cNvCxnSpPr/>
          <p:nvPr/>
        </p:nvCxnSpPr>
        <p:spPr>
          <a:xfrm>
            <a:off x="934638" y="2673352"/>
            <a:ext cx="1271906" cy="859432"/>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V="1">
            <a:off x="3808382" y="2879720"/>
            <a:ext cx="1069882" cy="561086"/>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2841921" y="4702014"/>
            <a:ext cx="0" cy="1659709"/>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ounded Rectangle 2"/>
              <p:cNvSpPr/>
              <p:nvPr/>
            </p:nvSpPr>
            <p:spPr>
              <a:xfrm>
                <a:off x="6717775" y="1505063"/>
                <a:ext cx="4779952" cy="2080677"/>
              </a:xfrm>
              <a:prstGeom prst="round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𝑘</m:t>
                          </m:r>
                        </m:sup>
                      </m:sSup>
                      <m:r>
                        <a:rPr lang="en-US" sz="3600" b="0" i="1" smtClean="0">
                          <a:latin typeface="Cambria Math" panose="02040503050406030204" pitchFamily="18" charset="0"/>
                        </a:rPr>
                        <m:t>=</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ℓ</m:t>
                          </m:r>
                        </m:e>
                        <m:sup>
                          <m:r>
                            <a:rPr lang="en-US" sz="3600" b="0" i="1" smtClean="0">
                              <a:latin typeface="Cambria Math" panose="02040503050406030204" pitchFamily="18" charset="0"/>
                            </a:rPr>
                            <m:t>𝑘</m:t>
                          </m:r>
                        </m:sup>
                      </m:sSup>
                      <m:sSup>
                        <m:sSupPr>
                          <m:ctrlPr>
                            <a:rPr lang="en-US" sz="3600" b="0" i="1" smtClean="0">
                              <a:latin typeface="Cambria Math" panose="02040503050406030204" pitchFamily="18" charset="0"/>
                            </a:rPr>
                          </m:ctrlPr>
                        </m:sSupPr>
                        <m:e>
                          <m:d>
                            <m:dPr>
                              <m:ctrlPr>
                                <a:rPr lang="en-US" sz="3600" b="0" i="1" smtClean="0">
                                  <a:latin typeface="Cambria Math" panose="02040503050406030204" pitchFamily="18" charset="0"/>
                                </a:rPr>
                              </m:ctrlPr>
                            </m:dPr>
                            <m:e>
                              <m:f>
                                <m:fPr>
                                  <m:ctrlPr>
                                    <a:rPr lang="en-US" sz="3600" b="0" i="1" smtClean="0">
                                      <a:latin typeface="Cambria Math" panose="02040503050406030204" pitchFamily="18" charset="0"/>
                                    </a:rPr>
                                  </m:ctrlPr>
                                </m:fPr>
                                <m:num>
                                  <m:r>
                                    <a:rPr lang="en-US" sz="3600" b="0" i="1" smtClean="0">
                                      <a:latin typeface="Cambria Math" panose="02040503050406030204" pitchFamily="18" charset="0"/>
                                    </a:rPr>
                                    <m:t>𝑛</m:t>
                                  </m:r>
                                </m:num>
                                <m:den>
                                  <m:r>
                                    <a:rPr lang="en-US" sz="3600" b="0" i="1" smtClean="0">
                                      <a:latin typeface="Cambria Math" panose="02040503050406030204" pitchFamily="18" charset="0"/>
                                    </a:rPr>
                                    <m:t>ℓ</m:t>
                                  </m:r>
                                </m:den>
                              </m:f>
                            </m:e>
                          </m:d>
                        </m:e>
                        <m:sup>
                          <m:r>
                            <a:rPr lang="en-US" sz="3600" b="0" i="1" smtClean="0">
                              <a:latin typeface="Cambria Math" panose="02040503050406030204" pitchFamily="18" charset="0"/>
                            </a:rPr>
                            <m:t>𝑘</m:t>
                          </m:r>
                        </m:sup>
                      </m:sSup>
                    </m:oMath>
                  </m:oMathPara>
                </a14:m>
                <a:endParaRPr lang="en-US" sz="3600" dirty="0"/>
              </a:p>
            </p:txBody>
          </p:sp>
        </mc:Choice>
        <mc:Fallback xmlns="">
          <p:sp>
            <p:nvSpPr>
              <p:cNvPr id="3" name="Rounded Rectangle 2"/>
              <p:cNvSpPr>
                <a:spLocks noRot="1" noChangeAspect="1" noMove="1" noResize="1" noEditPoints="1" noAdjustHandles="1" noChangeArrowheads="1" noChangeShapeType="1" noTextEdit="1"/>
              </p:cNvSpPr>
              <p:nvPr/>
            </p:nvSpPr>
            <p:spPr>
              <a:xfrm>
                <a:off x="6717775" y="1505063"/>
                <a:ext cx="4779952" cy="2080677"/>
              </a:xfrm>
              <a:prstGeom prst="roundRect">
                <a:avLst/>
              </a:prstGeom>
              <a:blipFill>
                <a:blip r:embed="rId4"/>
                <a:stretch>
                  <a:fillRect/>
                </a:stretch>
              </a:blipFill>
              <a:ln>
                <a:solidFill>
                  <a:schemeClr val="accent1">
                    <a:lumMod val="75000"/>
                  </a:schemeClr>
                </a:solidFill>
              </a:ln>
            </p:spPr>
            <p:txBody>
              <a:bodyPr/>
              <a:lstStyle/>
              <a:p>
                <a:r>
                  <a:rPr lang="en-US">
                    <a:noFill/>
                  </a:rPr>
                  <a:t> </a:t>
                </a:r>
              </a:p>
            </p:txBody>
          </p:sp>
        </mc:Fallback>
      </mc:AlternateContent>
      <p:grpSp>
        <p:nvGrpSpPr>
          <p:cNvPr id="264" name="Group 263">
            <a:extLst>
              <a:ext uri="{FF2B5EF4-FFF2-40B4-BE49-F238E27FC236}">
                <a16:creationId xmlns:a16="http://schemas.microsoft.com/office/drawing/2014/main" id="{02EC45EC-9F78-C344-BA13-0223FB67907A}"/>
              </a:ext>
            </a:extLst>
          </p:cNvPr>
          <p:cNvGrpSpPr/>
          <p:nvPr/>
        </p:nvGrpSpPr>
        <p:grpSpPr>
          <a:xfrm>
            <a:off x="6124298" y="4863701"/>
            <a:ext cx="1218342" cy="1138543"/>
            <a:chOff x="1646340" y="2495814"/>
            <a:chExt cx="4096505" cy="4072199"/>
          </a:xfrm>
        </p:grpSpPr>
        <p:sp>
          <p:nvSpPr>
            <p:cNvPr id="265" name="Oval 264">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5" name="Straight Connector 274">
              <a:extLst>
                <a:ext uri="{FF2B5EF4-FFF2-40B4-BE49-F238E27FC236}">
                  <a16:creationId xmlns:a16="http://schemas.microsoft.com/office/drawing/2014/main" id="{150C41DE-A46C-984B-A077-9DC8E708B359}"/>
                </a:ext>
              </a:extLst>
            </p:cNvPr>
            <p:cNvCxnSpPr>
              <a:cxnSpLocks/>
              <a:endCxn id="271"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F7DCD87A-CADB-9F4B-9846-9A99A964DCAA}"/>
                </a:ext>
              </a:extLst>
            </p:cNvPr>
            <p:cNvCxnSpPr>
              <a:cxnSpLocks/>
              <a:endCxn id="272"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1DC7BAA-FD8D-7C42-AA3C-A3915B2B1BBE}"/>
                </a:ext>
              </a:extLst>
            </p:cNvPr>
            <p:cNvCxnSpPr>
              <a:cxnSpLocks/>
              <a:endCxn id="272"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8AD992A-2065-B44B-B1B1-15540D986DF5}"/>
                </a:ext>
              </a:extLst>
            </p:cNvPr>
            <p:cNvCxnSpPr>
              <a:cxnSpLocks/>
              <a:endCxn id="273"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2001A64-59BF-F045-8392-744C214DC58F}"/>
                </a:ext>
              </a:extLst>
            </p:cNvPr>
            <p:cNvCxnSpPr>
              <a:cxnSpLocks/>
              <a:stCxn id="268" idx="5"/>
              <a:endCxn id="272"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EC37857-FFB9-4544-8014-C10B01006001}"/>
                </a:ext>
              </a:extLst>
            </p:cNvPr>
            <p:cNvCxnSpPr>
              <a:cxnSpLocks/>
              <a:endCxn id="273"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5D25BD6-62AA-9243-8639-14A49F5D622E}"/>
                </a:ext>
              </a:extLst>
            </p:cNvPr>
            <p:cNvCxnSpPr>
              <a:cxnSpLocks/>
              <a:stCxn id="268" idx="5"/>
              <a:endCxn id="272"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18BB8B1-7DA7-6543-A69E-3CDB49FF1115}"/>
                </a:ext>
              </a:extLst>
            </p:cNvPr>
            <p:cNvCxnSpPr>
              <a:cxnSpLocks/>
              <a:stCxn id="274"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9956320-0A91-FD4A-930E-8F5B82DE776B}"/>
                </a:ext>
              </a:extLst>
            </p:cNvPr>
            <p:cNvCxnSpPr>
              <a:cxnSpLocks/>
              <a:stCxn id="274"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DB9FFC7F-7249-764D-A5CB-959A4A20C4AE}"/>
                </a:ext>
              </a:extLst>
            </p:cNvPr>
            <p:cNvCxnSpPr>
              <a:cxnSpLocks/>
              <a:stCxn id="274" idx="1"/>
              <a:endCxn id="270"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774A659D-F471-504F-AE5F-90D4DF1E4E11}"/>
                </a:ext>
              </a:extLst>
            </p:cNvPr>
            <p:cNvCxnSpPr>
              <a:cxnSpLocks/>
              <a:endCxn id="270"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D3CE9FBA-88CD-4B4D-8069-C9254C014FFE}"/>
                </a:ext>
              </a:extLst>
            </p:cNvPr>
            <p:cNvCxnSpPr>
              <a:cxnSpLocks/>
              <a:endCxn id="269"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1017A3C-7071-A648-B51E-4BDF78E285DB}"/>
                </a:ext>
              </a:extLst>
            </p:cNvPr>
            <p:cNvCxnSpPr>
              <a:stCxn id="274" idx="6"/>
              <a:endCxn id="271"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3FAFED8E-AA5D-ED48-BDB4-3901AA308076}"/>
                </a:ext>
              </a:extLst>
            </p:cNvPr>
            <p:cNvCxnSpPr>
              <a:stCxn id="274" idx="6"/>
              <a:endCxn id="269"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6FCF3E3-22D3-6A4B-93D7-C676267A457F}"/>
                </a:ext>
              </a:extLst>
            </p:cNvPr>
            <p:cNvCxnSpPr>
              <a:cxnSpLocks/>
              <a:stCxn id="268" idx="4"/>
              <a:endCxn id="273"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D28EBD3-7A36-404C-84CD-BB1ED4C9AB88}"/>
                </a:ext>
              </a:extLst>
            </p:cNvPr>
            <p:cNvCxnSpPr>
              <a:cxnSpLocks/>
              <a:stCxn id="269"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5EEA254-2B35-FC41-BA24-CB1C818E079C}"/>
                </a:ext>
              </a:extLst>
            </p:cNvPr>
            <p:cNvCxnSpPr>
              <a:cxnSpLocks/>
              <a:stCxn id="271"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0430CAE9-71FF-ED4A-8E27-1DC75BFD3B7D}"/>
                </a:ext>
              </a:extLst>
            </p:cNvPr>
            <p:cNvCxnSpPr>
              <a:cxnSpLocks/>
              <a:endCxn id="274"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8DC3E8E-10AA-9C48-A61B-0608FFBF41CC}"/>
                </a:ext>
              </a:extLst>
            </p:cNvPr>
            <p:cNvCxnSpPr>
              <a:cxnSpLocks/>
              <a:stCxn id="269" idx="3"/>
              <a:endCxn id="272"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02EC45EC-9F78-C344-BA13-0223FB67907A}"/>
              </a:ext>
            </a:extLst>
          </p:cNvPr>
          <p:cNvGrpSpPr/>
          <p:nvPr/>
        </p:nvGrpSpPr>
        <p:grpSpPr>
          <a:xfrm>
            <a:off x="7658477" y="4875279"/>
            <a:ext cx="1218342" cy="1138543"/>
            <a:chOff x="1646340" y="2495814"/>
            <a:chExt cx="4096505" cy="4072199"/>
          </a:xfrm>
        </p:grpSpPr>
        <p:sp>
          <p:nvSpPr>
            <p:cNvPr id="341" name="Oval 340">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150C41DE-A46C-984B-A077-9DC8E708B359}"/>
                </a:ext>
              </a:extLst>
            </p:cNvPr>
            <p:cNvCxnSpPr>
              <a:cxnSpLocks/>
              <a:endCxn id="347"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F7DCD87A-CADB-9F4B-9846-9A99A964DCAA}"/>
                </a:ext>
              </a:extLst>
            </p:cNvPr>
            <p:cNvCxnSpPr>
              <a:cxnSpLocks/>
              <a:endCxn id="348"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F1DC7BAA-FD8D-7C42-AA3C-A3915B2B1BBE}"/>
                </a:ext>
              </a:extLst>
            </p:cNvPr>
            <p:cNvCxnSpPr>
              <a:cxnSpLocks/>
              <a:endCxn id="348"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8AD992A-2065-B44B-B1B1-15540D986DF5}"/>
                </a:ext>
              </a:extLst>
            </p:cNvPr>
            <p:cNvCxnSpPr>
              <a:cxnSpLocks/>
              <a:endCxn id="349"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82001A64-59BF-F045-8392-744C214DC58F}"/>
                </a:ext>
              </a:extLst>
            </p:cNvPr>
            <p:cNvCxnSpPr>
              <a:cxnSpLocks/>
              <a:stCxn id="344" idx="5"/>
              <a:endCxn id="348"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EC37857-FFB9-4544-8014-C10B01006001}"/>
                </a:ext>
              </a:extLst>
            </p:cNvPr>
            <p:cNvCxnSpPr>
              <a:cxnSpLocks/>
              <a:endCxn id="349"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F5D25BD6-62AA-9243-8639-14A49F5D622E}"/>
                </a:ext>
              </a:extLst>
            </p:cNvPr>
            <p:cNvCxnSpPr>
              <a:cxnSpLocks/>
              <a:stCxn id="344" idx="5"/>
              <a:endCxn id="348"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18BB8B1-7DA7-6543-A69E-3CDB49FF1115}"/>
                </a:ext>
              </a:extLst>
            </p:cNvPr>
            <p:cNvCxnSpPr>
              <a:cxnSpLocks/>
              <a:stCxn id="350"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9956320-0A91-FD4A-930E-8F5B82DE776B}"/>
                </a:ext>
              </a:extLst>
            </p:cNvPr>
            <p:cNvCxnSpPr>
              <a:cxnSpLocks/>
              <a:stCxn id="350"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B9FFC7F-7249-764D-A5CB-959A4A20C4AE}"/>
                </a:ext>
              </a:extLst>
            </p:cNvPr>
            <p:cNvCxnSpPr>
              <a:cxnSpLocks/>
              <a:stCxn id="350" idx="1"/>
              <a:endCxn id="346"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774A659D-F471-504F-AE5F-90D4DF1E4E11}"/>
                </a:ext>
              </a:extLst>
            </p:cNvPr>
            <p:cNvCxnSpPr>
              <a:cxnSpLocks/>
              <a:endCxn id="346"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D3CE9FBA-88CD-4B4D-8069-C9254C014FFE}"/>
                </a:ext>
              </a:extLst>
            </p:cNvPr>
            <p:cNvCxnSpPr>
              <a:cxnSpLocks/>
              <a:endCxn id="345"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31017A3C-7071-A648-B51E-4BDF78E285DB}"/>
                </a:ext>
              </a:extLst>
            </p:cNvPr>
            <p:cNvCxnSpPr>
              <a:stCxn id="350" idx="6"/>
              <a:endCxn id="347"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3FAFED8E-AA5D-ED48-BDB4-3901AA308076}"/>
                </a:ext>
              </a:extLst>
            </p:cNvPr>
            <p:cNvCxnSpPr>
              <a:stCxn id="350" idx="6"/>
              <a:endCxn id="345"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B6FCF3E3-22D3-6A4B-93D7-C676267A457F}"/>
                </a:ext>
              </a:extLst>
            </p:cNvPr>
            <p:cNvCxnSpPr>
              <a:cxnSpLocks/>
              <a:stCxn id="344" idx="4"/>
              <a:endCxn id="349"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D28EBD3-7A36-404C-84CD-BB1ED4C9AB88}"/>
                </a:ext>
              </a:extLst>
            </p:cNvPr>
            <p:cNvCxnSpPr>
              <a:cxnSpLocks/>
              <a:stCxn id="345"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75EEA254-2B35-FC41-BA24-CB1C818E079C}"/>
                </a:ext>
              </a:extLst>
            </p:cNvPr>
            <p:cNvCxnSpPr>
              <a:cxnSpLocks/>
              <a:stCxn id="347"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430CAE9-71FF-ED4A-8E27-1DC75BFD3B7D}"/>
                </a:ext>
              </a:extLst>
            </p:cNvPr>
            <p:cNvCxnSpPr>
              <a:cxnSpLocks/>
              <a:endCxn id="350"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88DC3E8E-10AA-9C48-A61B-0608FFBF41CC}"/>
                </a:ext>
              </a:extLst>
            </p:cNvPr>
            <p:cNvCxnSpPr>
              <a:cxnSpLocks/>
              <a:stCxn id="345" idx="3"/>
              <a:endCxn id="348"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370" name="Oval 369">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6" name="Group 465">
            <a:extLst>
              <a:ext uri="{FF2B5EF4-FFF2-40B4-BE49-F238E27FC236}">
                <a16:creationId xmlns:a16="http://schemas.microsoft.com/office/drawing/2014/main" id="{02EC45EC-9F78-C344-BA13-0223FB67907A}"/>
              </a:ext>
            </a:extLst>
          </p:cNvPr>
          <p:cNvGrpSpPr/>
          <p:nvPr/>
        </p:nvGrpSpPr>
        <p:grpSpPr>
          <a:xfrm>
            <a:off x="10727338" y="4854958"/>
            <a:ext cx="1218342" cy="1138543"/>
            <a:chOff x="1646340" y="2495814"/>
            <a:chExt cx="4096505" cy="4072199"/>
          </a:xfrm>
        </p:grpSpPr>
        <p:sp>
          <p:nvSpPr>
            <p:cNvPr id="474" name="Oval 473">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4" name="Straight Connector 483">
              <a:extLst>
                <a:ext uri="{FF2B5EF4-FFF2-40B4-BE49-F238E27FC236}">
                  <a16:creationId xmlns:a16="http://schemas.microsoft.com/office/drawing/2014/main" id="{150C41DE-A46C-984B-A077-9DC8E708B359}"/>
                </a:ext>
              </a:extLst>
            </p:cNvPr>
            <p:cNvCxnSpPr>
              <a:cxnSpLocks/>
              <a:endCxn id="480"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F7DCD87A-CADB-9F4B-9846-9A99A964DCAA}"/>
                </a:ext>
              </a:extLst>
            </p:cNvPr>
            <p:cNvCxnSpPr>
              <a:cxnSpLocks/>
              <a:endCxn id="481"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F1DC7BAA-FD8D-7C42-AA3C-A3915B2B1BBE}"/>
                </a:ext>
              </a:extLst>
            </p:cNvPr>
            <p:cNvCxnSpPr>
              <a:cxnSpLocks/>
              <a:endCxn id="481"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38AD992A-2065-B44B-B1B1-15540D986DF5}"/>
                </a:ext>
              </a:extLst>
            </p:cNvPr>
            <p:cNvCxnSpPr>
              <a:cxnSpLocks/>
              <a:endCxn id="482"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82001A64-59BF-F045-8392-744C214DC58F}"/>
                </a:ext>
              </a:extLst>
            </p:cNvPr>
            <p:cNvCxnSpPr>
              <a:cxnSpLocks/>
              <a:stCxn id="477" idx="5"/>
              <a:endCxn id="481"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0EC37857-FFB9-4544-8014-C10B01006001}"/>
                </a:ext>
              </a:extLst>
            </p:cNvPr>
            <p:cNvCxnSpPr>
              <a:cxnSpLocks/>
              <a:endCxn id="482"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F5D25BD6-62AA-9243-8639-14A49F5D622E}"/>
                </a:ext>
              </a:extLst>
            </p:cNvPr>
            <p:cNvCxnSpPr>
              <a:cxnSpLocks/>
              <a:stCxn id="477" idx="5"/>
              <a:endCxn id="481"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518BB8B1-7DA7-6543-A69E-3CDB49FF1115}"/>
                </a:ext>
              </a:extLst>
            </p:cNvPr>
            <p:cNvCxnSpPr>
              <a:cxnSpLocks/>
              <a:stCxn id="483" idx="0"/>
            </p:cNvCxnSpPr>
            <p:nvPr/>
          </p:nvCxnSpPr>
          <p:spPr>
            <a:xfrm flipH="1" flipV="1">
              <a:off x="2372235" y="4069190"/>
              <a:ext cx="2342850" cy="2087564"/>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a:extLst>
                <a:ext uri="{FF2B5EF4-FFF2-40B4-BE49-F238E27FC236}">
                  <a16:creationId xmlns:a16="http://schemas.microsoft.com/office/drawing/2014/main" id="{B9956320-0A91-FD4A-930E-8F5B82DE776B}"/>
                </a:ext>
              </a:extLst>
            </p:cNvPr>
            <p:cNvCxnSpPr>
              <a:cxnSpLocks/>
              <a:stCxn id="483"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DB9FFC7F-7249-764D-A5CB-959A4A20C4AE}"/>
                </a:ext>
              </a:extLst>
            </p:cNvPr>
            <p:cNvCxnSpPr>
              <a:cxnSpLocks/>
              <a:stCxn id="483" idx="1"/>
              <a:endCxn id="479" idx="3"/>
            </p:cNvCxnSpPr>
            <p:nvPr/>
          </p:nvCxnSpPr>
          <p:spPr>
            <a:xfrm flipV="1">
              <a:off x="4650427" y="4152587"/>
              <a:ext cx="551511" cy="2032437"/>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774A659D-F471-504F-AE5F-90D4DF1E4E11}"/>
                </a:ext>
              </a:extLst>
            </p:cNvPr>
            <p:cNvCxnSpPr>
              <a:cxnSpLocks/>
              <a:endCxn id="479" idx="2"/>
            </p:cNvCxnSpPr>
            <p:nvPr/>
          </p:nvCxnSpPr>
          <p:spPr>
            <a:xfrm>
              <a:off x="2399017" y="4000940"/>
              <a:ext cx="2776139" cy="83397"/>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a:extLst>
                <a:ext uri="{FF2B5EF4-FFF2-40B4-BE49-F238E27FC236}">
                  <a16:creationId xmlns:a16="http://schemas.microsoft.com/office/drawing/2014/main" id="{D3CE9FBA-88CD-4B4D-8069-C9254C014FFE}"/>
                </a:ext>
              </a:extLst>
            </p:cNvPr>
            <p:cNvCxnSpPr>
              <a:cxnSpLocks/>
              <a:endCxn id="478"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31017A3C-7071-A648-B51E-4BDF78E285DB}"/>
                </a:ext>
              </a:extLst>
            </p:cNvPr>
            <p:cNvCxnSpPr>
              <a:stCxn id="483" idx="6"/>
              <a:endCxn id="480"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3FAFED8E-AA5D-ED48-BDB4-3901AA308076}"/>
                </a:ext>
              </a:extLst>
            </p:cNvPr>
            <p:cNvCxnSpPr>
              <a:stCxn id="483" idx="6"/>
              <a:endCxn id="478"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B6FCF3E3-22D3-6A4B-93D7-C676267A457F}"/>
                </a:ext>
              </a:extLst>
            </p:cNvPr>
            <p:cNvCxnSpPr>
              <a:cxnSpLocks/>
              <a:stCxn id="477" idx="4"/>
              <a:endCxn id="482"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a:extLst>
                <a:ext uri="{FF2B5EF4-FFF2-40B4-BE49-F238E27FC236}">
                  <a16:creationId xmlns:a16="http://schemas.microsoft.com/office/drawing/2014/main" id="{BD28EBD3-7A36-404C-84CD-BB1ED4C9AB88}"/>
                </a:ext>
              </a:extLst>
            </p:cNvPr>
            <p:cNvCxnSpPr>
              <a:cxnSpLocks/>
              <a:stCxn id="478"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75EEA254-2B35-FC41-BA24-CB1C818E079C}"/>
                </a:ext>
              </a:extLst>
            </p:cNvPr>
            <p:cNvCxnSpPr>
              <a:cxnSpLocks/>
              <a:stCxn id="480"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0430CAE9-71FF-ED4A-8E27-1DC75BFD3B7D}"/>
                </a:ext>
              </a:extLst>
            </p:cNvPr>
            <p:cNvCxnSpPr>
              <a:cxnSpLocks/>
              <a:endCxn id="483"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88DC3E8E-10AA-9C48-A61B-0608FFBF41CC}"/>
                </a:ext>
              </a:extLst>
            </p:cNvPr>
            <p:cNvCxnSpPr>
              <a:cxnSpLocks/>
              <a:stCxn id="478" idx="3"/>
              <a:endCxn id="481"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503" name="Oval 502">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9" name="TextBox 548"/>
          <p:cNvSpPr txBox="1"/>
          <p:nvPr/>
        </p:nvSpPr>
        <p:spPr>
          <a:xfrm>
            <a:off x="9224970" y="4452714"/>
            <a:ext cx="2615838" cy="1862048"/>
          </a:xfrm>
          <a:prstGeom prst="rect">
            <a:avLst/>
          </a:prstGeom>
          <a:noFill/>
        </p:spPr>
        <p:txBody>
          <a:bodyPr wrap="square" rtlCol="0">
            <a:spAutoFit/>
          </a:bodyPr>
          <a:lstStyle/>
          <a:p>
            <a:r>
              <a:rPr lang="en-US" sz="11500" dirty="0"/>
              <a:t>…</a:t>
            </a:r>
            <a:endParaRPr lang="en-US" sz="3600" dirty="0"/>
          </a:p>
        </p:txBody>
      </p:sp>
      <p:grpSp>
        <p:nvGrpSpPr>
          <p:cNvPr id="555" name="Group 554">
            <a:extLst>
              <a:ext uri="{FF2B5EF4-FFF2-40B4-BE49-F238E27FC236}">
                <a16:creationId xmlns:a16="http://schemas.microsoft.com/office/drawing/2014/main" id="{51124719-931E-734D-9C2D-B2F851344AF0}"/>
              </a:ext>
            </a:extLst>
          </p:cNvPr>
          <p:cNvGrpSpPr/>
          <p:nvPr/>
        </p:nvGrpSpPr>
        <p:grpSpPr>
          <a:xfrm rot="16200000">
            <a:off x="8599421" y="1449191"/>
            <a:ext cx="1091567" cy="5905759"/>
            <a:chOff x="4823678" y="1731200"/>
            <a:chExt cx="1668396" cy="4182496"/>
          </a:xfrm>
        </p:grpSpPr>
        <p:sp>
          <p:nvSpPr>
            <p:cNvPr id="556" name="Left Brace 555">
              <a:extLst>
                <a:ext uri="{FF2B5EF4-FFF2-40B4-BE49-F238E27FC236}">
                  <a16:creationId xmlns:a16="http://schemas.microsoft.com/office/drawing/2014/main" id="{188C3AAB-9722-C845-BC60-FF3DE9D40B99}"/>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7" name="TextBox 556">
                  <a:extLst>
                    <a:ext uri="{FF2B5EF4-FFF2-40B4-BE49-F238E27FC236}">
                      <a16:creationId xmlns:a16="http://schemas.microsoft.com/office/drawing/2014/main" id="{594888C6-77F3-5E48-9C0C-D269E8242C3A}"/>
                    </a:ext>
                  </a:extLst>
                </p:cNvPr>
                <p:cNvSpPr txBox="1"/>
                <p:nvPr/>
              </p:nvSpPr>
              <p:spPr>
                <a:xfrm rot="5400000">
                  <a:off x="5617678" y="3242540"/>
                  <a:ext cx="554220" cy="11945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400" b="0" i="1" dirty="0" smtClean="0">
                                <a:latin typeface="Cambria Math" panose="02040503050406030204" pitchFamily="18" charset="0"/>
                                <a:ea typeface="Cambria Math" panose="02040503050406030204" pitchFamily="18" charset="0"/>
                              </a:rPr>
                            </m:ctrlPr>
                          </m:sSupPr>
                          <m:e>
                            <m:r>
                              <a:rPr lang="en-US" sz="4400" b="0" i="1" dirty="0" smtClean="0">
                                <a:latin typeface="Cambria Math" panose="02040503050406030204" pitchFamily="18" charset="0"/>
                                <a:ea typeface="Cambria Math" panose="02040503050406030204" pitchFamily="18" charset="0"/>
                              </a:rPr>
                              <m:t>ℓ</m:t>
                            </m:r>
                          </m:e>
                          <m:sup>
                            <m:r>
                              <a:rPr lang="en-US" sz="4400" b="0" i="1" dirty="0" smtClean="0">
                                <a:latin typeface="Cambria Math" panose="02040503050406030204" pitchFamily="18" charset="0"/>
                                <a:ea typeface="Cambria Math" panose="02040503050406030204" pitchFamily="18" charset="0"/>
                              </a:rPr>
                              <m:t>𝑘</m:t>
                            </m:r>
                          </m:sup>
                        </m:sSup>
                      </m:oMath>
                    </m:oMathPara>
                  </a14:m>
                  <a:endParaRPr lang="en-US" sz="4400" dirty="0"/>
                </a:p>
              </p:txBody>
            </p:sp>
          </mc:Choice>
          <mc:Fallback xmlns="">
            <p:sp>
              <p:nvSpPr>
                <p:cNvPr id="557" name="TextBox 556">
                  <a:extLst>
                    <a:ext uri="{FF2B5EF4-FFF2-40B4-BE49-F238E27FC236}">
                      <a16:creationId xmlns:a16="http://schemas.microsoft.com/office/drawing/2014/main" id="{594888C6-77F3-5E48-9C0C-D269E8242C3A}"/>
                    </a:ext>
                  </a:extLst>
                </p:cNvPr>
                <p:cNvSpPr txBox="1">
                  <a:spLocks noRot="1" noChangeAspect="1" noMove="1" noResize="1" noEditPoints="1" noAdjustHandles="1" noChangeArrowheads="1" noChangeShapeType="1" noTextEdit="1"/>
                </p:cNvSpPr>
                <p:nvPr/>
              </p:nvSpPr>
              <p:spPr>
                <a:xfrm rot="5400000">
                  <a:off x="5617678" y="3242540"/>
                  <a:ext cx="554220" cy="1194573"/>
                </a:xfrm>
                <a:prstGeom prst="rect">
                  <a:avLst/>
                </a:prstGeom>
                <a:blipFill>
                  <a:blip r:embed="rId5"/>
                  <a:stretch>
                    <a:fillRect/>
                  </a:stretch>
                </a:blipFill>
              </p:spPr>
              <p:txBody>
                <a:bodyPr/>
                <a:lstStyle/>
                <a:p>
                  <a:r>
                    <a:rPr lang="en-US">
                      <a:noFill/>
                    </a:rPr>
                    <a:t> </a:t>
                  </a:r>
                </a:p>
              </p:txBody>
            </p:sp>
          </mc:Fallback>
        </mc:AlternateContent>
      </p:grpSp>
      <p:grpSp>
        <p:nvGrpSpPr>
          <p:cNvPr id="558" name="Group 557">
            <a:extLst>
              <a:ext uri="{FF2B5EF4-FFF2-40B4-BE49-F238E27FC236}">
                <a16:creationId xmlns:a16="http://schemas.microsoft.com/office/drawing/2014/main" id="{51124719-931E-734D-9C2D-B2F851344AF0}"/>
              </a:ext>
            </a:extLst>
          </p:cNvPr>
          <p:cNvGrpSpPr/>
          <p:nvPr/>
        </p:nvGrpSpPr>
        <p:grpSpPr>
          <a:xfrm rot="5400000">
            <a:off x="7966920" y="5991730"/>
            <a:ext cx="689512" cy="982870"/>
            <a:chOff x="4823678" y="792075"/>
            <a:chExt cx="2584596" cy="5701775"/>
          </a:xfrm>
        </p:grpSpPr>
        <p:sp>
          <p:nvSpPr>
            <p:cNvPr id="559" name="Left Brace 558">
              <a:extLst>
                <a:ext uri="{FF2B5EF4-FFF2-40B4-BE49-F238E27FC236}">
                  <a16:creationId xmlns:a16="http://schemas.microsoft.com/office/drawing/2014/main" id="{188C3AAB-9722-C845-BC60-FF3DE9D40B99}"/>
                </a:ext>
              </a:extLst>
            </p:cNvPr>
            <p:cNvSpPr/>
            <p:nvPr/>
          </p:nvSpPr>
          <p:spPr>
            <a:xfrm flipH="1">
              <a:off x="4823678" y="1731200"/>
              <a:ext cx="466998" cy="4182496"/>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0" name="TextBox 559">
                  <a:extLst>
                    <a:ext uri="{FF2B5EF4-FFF2-40B4-BE49-F238E27FC236}">
                      <a16:creationId xmlns:a16="http://schemas.microsoft.com/office/drawing/2014/main" id="{594888C6-77F3-5E48-9C0C-D269E8242C3A}"/>
                    </a:ext>
                  </a:extLst>
                </p:cNvPr>
                <p:cNvSpPr txBox="1"/>
                <p:nvPr/>
              </p:nvSpPr>
              <p:spPr>
                <a:xfrm rot="16200000">
                  <a:off x="3692124" y="2777701"/>
                  <a:ext cx="5701775" cy="17305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/ℓ</m:t>
                        </m:r>
                      </m:oMath>
                    </m:oMathPara>
                  </a14:m>
                  <a:endParaRPr lang="en-US" sz="2400" dirty="0"/>
                </a:p>
              </p:txBody>
            </p:sp>
          </mc:Choice>
          <mc:Fallback xmlns="">
            <p:sp>
              <p:nvSpPr>
                <p:cNvPr id="560" name="TextBox 559">
                  <a:extLst>
                    <a:ext uri="{FF2B5EF4-FFF2-40B4-BE49-F238E27FC236}">
                      <a16:creationId xmlns:a16="http://schemas.microsoft.com/office/drawing/2014/main" id="{594888C6-77F3-5E48-9C0C-D269E8242C3A}"/>
                    </a:ext>
                  </a:extLst>
                </p:cNvPr>
                <p:cNvSpPr txBox="1">
                  <a:spLocks noRot="1" noChangeAspect="1" noMove="1" noResize="1" noEditPoints="1" noAdjustHandles="1" noChangeArrowheads="1" noChangeShapeType="1" noTextEdit="1"/>
                </p:cNvSpPr>
                <p:nvPr/>
              </p:nvSpPr>
              <p:spPr>
                <a:xfrm rot="16200000">
                  <a:off x="3692124" y="2777701"/>
                  <a:ext cx="5701775" cy="1730524"/>
                </a:xfrm>
                <a:prstGeom prst="rect">
                  <a:avLst/>
                </a:prstGeom>
                <a:blipFill>
                  <a:blip r:embed="rId6"/>
                  <a:stretch>
                    <a:fillRect b="-17105"/>
                  </a:stretch>
                </a:blipFill>
              </p:spPr>
              <p:txBody>
                <a:bodyPr/>
                <a:lstStyle/>
                <a:p>
                  <a:r>
                    <a:rPr lang="en-US">
                      <a:noFill/>
                    </a:rPr>
                    <a:t> </a:t>
                  </a:r>
                </a:p>
              </p:txBody>
            </p:sp>
          </mc:Fallback>
        </mc:AlternateContent>
      </p:grpSp>
      <p:grpSp>
        <p:nvGrpSpPr>
          <p:cNvPr id="220" name="Group 219">
            <a:extLst>
              <a:ext uri="{FF2B5EF4-FFF2-40B4-BE49-F238E27FC236}">
                <a16:creationId xmlns:a16="http://schemas.microsoft.com/office/drawing/2014/main" id="{5F5E4D3D-47A7-3D4A-9103-90AE5FE6852D}"/>
              </a:ext>
            </a:extLst>
          </p:cNvPr>
          <p:cNvGrpSpPr/>
          <p:nvPr/>
        </p:nvGrpSpPr>
        <p:grpSpPr>
          <a:xfrm>
            <a:off x="5214166" y="928549"/>
            <a:ext cx="1971440" cy="1127660"/>
            <a:chOff x="1986785" y="2177541"/>
            <a:chExt cx="1971440" cy="1127660"/>
          </a:xfrm>
        </p:grpSpPr>
        <p:sp>
          <p:nvSpPr>
            <p:cNvPr id="221" name="Flowchart: Alternate Process 109">
              <a:extLst>
                <a:ext uri="{FF2B5EF4-FFF2-40B4-BE49-F238E27FC236}">
                  <a16:creationId xmlns:a16="http://schemas.microsoft.com/office/drawing/2014/main" id="{6D2EC01C-AFEE-D547-A789-CB3887A6891C}"/>
                </a:ext>
              </a:extLst>
            </p:cNvPr>
            <p:cNvSpPr/>
            <p:nvPr/>
          </p:nvSpPr>
          <p:spPr>
            <a:xfrm>
              <a:off x="1986785" y="2177541"/>
              <a:ext cx="1971440" cy="112766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 name="Group 221">
              <a:extLst>
                <a:ext uri="{FF2B5EF4-FFF2-40B4-BE49-F238E27FC236}">
                  <a16:creationId xmlns:a16="http://schemas.microsoft.com/office/drawing/2014/main" id="{10A4EF9F-73FA-8946-8A5A-00B9F0F4F083}"/>
                </a:ext>
              </a:extLst>
            </p:cNvPr>
            <p:cNvGrpSpPr/>
            <p:nvPr/>
          </p:nvGrpSpPr>
          <p:grpSpPr>
            <a:xfrm>
              <a:off x="2193330" y="2453697"/>
              <a:ext cx="1622579" cy="580637"/>
              <a:chOff x="708490" y="4483219"/>
              <a:chExt cx="3854233" cy="1394832"/>
            </a:xfrm>
          </p:grpSpPr>
          <p:grpSp>
            <p:nvGrpSpPr>
              <p:cNvPr id="223" name="Group 222">
                <a:extLst>
                  <a:ext uri="{FF2B5EF4-FFF2-40B4-BE49-F238E27FC236}">
                    <a16:creationId xmlns:a16="http://schemas.microsoft.com/office/drawing/2014/main" id="{DC0C7FC1-297F-E949-BFB1-ACFF37B51760}"/>
                  </a:ext>
                </a:extLst>
              </p:cNvPr>
              <p:cNvGrpSpPr/>
              <p:nvPr/>
            </p:nvGrpSpPr>
            <p:grpSpPr>
              <a:xfrm>
                <a:off x="3175031" y="4483219"/>
                <a:ext cx="1387692" cy="1394832"/>
                <a:chOff x="1058993" y="4232749"/>
                <a:chExt cx="1387692" cy="1394832"/>
              </a:xfrm>
            </p:grpSpPr>
            <p:sp>
              <p:nvSpPr>
                <p:cNvPr id="229" name="Rectangle 228">
                  <a:extLst>
                    <a:ext uri="{FF2B5EF4-FFF2-40B4-BE49-F238E27FC236}">
                      <a16:creationId xmlns:a16="http://schemas.microsoft.com/office/drawing/2014/main" id="{F66B85CA-D532-DB49-A7B2-7DF2CAED87E5}"/>
                    </a:ext>
                  </a:extLst>
                </p:cNvPr>
                <p:cNvSpPr/>
                <p:nvPr/>
              </p:nvSpPr>
              <p:spPr>
                <a:xfrm>
                  <a:off x="1058993"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B39C9D95-422B-DC44-995C-88567E1A90A4}"/>
                    </a:ext>
                  </a:extLst>
                </p:cNvPr>
                <p:cNvSpPr/>
                <p:nvPr/>
              </p:nvSpPr>
              <p:spPr>
                <a:xfrm>
                  <a:off x="1537910"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D5056483-3EC1-9A4E-AF04-DE20CB1DFF73}"/>
                    </a:ext>
                  </a:extLst>
                </p:cNvPr>
                <p:cNvSpPr/>
                <p:nvPr/>
              </p:nvSpPr>
              <p:spPr>
                <a:xfrm>
                  <a:off x="2015456" y="42327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731DBA70-9227-BE42-B7D8-507166D5CD60}"/>
                    </a:ext>
                  </a:extLst>
                </p:cNvPr>
                <p:cNvSpPr/>
                <p:nvPr/>
              </p:nvSpPr>
              <p:spPr>
                <a:xfrm>
                  <a:off x="1058993"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15D34FE9-8BB4-774D-A271-16D7E215D9F4}"/>
                    </a:ext>
                  </a:extLst>
                </p:cNvPr>
                <p:cNvSpPr/>
                <p:nvPr/>
              </p:nvSpPr>
              <p:spPr>
                <a:xfrm>
                  <a:off x="1537910"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BCD2DB27-90DA-FD45-9916-9915FD01EFC8}"/>
                    </a:ext>
                  </a:extLst>
                </p:cNvPr>
                <p:cNvSpPr/>
                <p:nvPr/>
              </p:nvSpPr>
              <p:spPr>
                <a:xfrm>
                  <a:off x="2015456" y="470899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71F0DFD4-4401-D64B-AF72-35FDE49862A6}"/>
                    </a:ext>
                  </a:extLst>
                </p:cNvPr>
                <p:cNvSpPr/>
                <p:nvPr/>
              </p:nvSpPr>
              <p:spPr>
                <a:xfrm>
                  <a:off x="1058993"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235">
                  <a:extLst>
                    <a:ext uri="{FF2B5EF4-FFF2-40B4-BE49-F238E27FC236}">
                      <a16:creationId xmlns:a16="http://schemas.microsoft.com/office/drawing/2014/main" id="{B79EAF1E-4370-0140-BC56-6C8CA91F1C8B}"/>
                    </a:ext>
                  </a:extLst>
                </p:cNvPr>
                <p:cNvSpPr/>
                <p:nvPr/>
              </p:nvSpPr>
              <p:spPr>
                <a:xfrm>
                  <a:off x="1537910"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04CACD9E-0FB5-274E-B145-28D9299757EC}"/>
                    </a:ext>
                  </a:extLst>
                </p:cNvPr>
                <p:cNvSpPr/>
                <p:nvPr/>
              </p:nvSpPr>
              <p:spPr>
                <a:xfrm>
                  <a:off x="2015456" y="5193101"/>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BD7D30C6-279B-DA4E-A677-0B31F727E169}"/>
                  </a:ext>
                </a:extLst>
              </p:cNvPr>
              <p:cNvGrpSpPr/>
              <p:nvPr/>
            </p:nvGrpSpPr>
            <p:grpSpPr>
              <a:xfrm>
                <a:off x="708490" y="4483219"/>
                <a:ext cx="1387692" cy="1394832"/>
                <a:chOff x="1228876" y="3376990"/>
                <a:chExt cx="1494972" cy="1344991"/>
              </a:xfrm>
            </p:grpSpPr>
            <p:sp>
              <p:nvSpPr>
                <p:cNvPr id="227" name="Rectangle 226">
                  <a:extLst>
                    <a:ext uri="{FF2B5EF4-FFF2-40B4-BE49-F238E27FC236}">
                      <a16:creationId xmlns:a16="http://schemas.microsoft.com/office/drawing/2014/main" id="{59D1B7AF-DC5C-DC42-97F3-7B3E4C5A2926}"/>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71F2B50C-9E57-5844-A45C-0D4BBC63BEE0}"/>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Right Arrow 224">
                <a:extLst>
                  <a:ext uri="{FF2B5EF4-FFF2-40B4-BE49-F238E27FC236}">
                    <a16:creationId xmlns:a16="http://schemas.microsoft.com/office/drawing/2014/main" id="{6C5E4511-E142-254C-B998-1C7FAF1CC426}"/>
                  </a:ext>
                </a:extLst>
              </p:cNvPr>
              <p:cNvSpPr/>
              <p:nvPr/>
            </p:nvSpPr>
            <p:spPr>
              <a:xfrm>
                <a:off x="2276070" y="4808872"/>
                <a:ext cx="765580" cy="743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D0323B31-A714-DA4B-B8C5-4194203325D9}"/>
                  </a:ext>
                </a:extLst>
              </p:cNvPr>
              <p:cNvSpPr/>
              <p:nvPr/>
            </p:nvSpPr>
            <p:spPr>
              <a:xfrm>
                <a:off x="3244279" y="5018953"/>
                <a:ext cx="303607" cy="3106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09187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92EC-2337-3D44-9563-3F3199F10647}"/>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3. Fine-Grained Key Exchange</a:t>
            </a:r>
            <a:b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Security reduction</a:t>
            </a:r>
            <a:endParaRPr lang="en-US" dirty="0"/>
          </a:p>
        </p:txBody>
      </p:sp>
      <p:grpSp>
        <p:nvGrpSpPr>
          <p:cNvPr id="90" name="Group 89"/>
          <p:cNvGrpSpPr/>
          <p:nvPr/>
        </p:nvGrpSpPr>
        <p:grpSpPr>
          <a:xfrm>
            <a:off x="368336" y="2384129"/>
            <a:ext cx="6800223" cy="2772505"/>
            <a:chOff x="838200" y="2240187"/>
            <a:chExt cx="10582712" cy="4184803"/>
          </a:xfrm>
        </p:grpSpPr>
        <p:grpSp>
          <p:nvGrpSpPr>
            <p:cNvPr id="4" name="Group 3">
              <a:extLst>
                <a:ext uri="{FF2B5EF4-FFF2-40B4-BE49-F238E27FC236}">
                  <a16:creationId xmlns:a16="http://schemas.microsoft.com/office/drawing/2014/main" id="{24526DFA-80C1-B546-BF7E-5697F2FB3933}"/>
                </a:ext>
              </a:extLst>
            </p:cNvPr>
            <p:cNvGrpSpPr/>
            <p:nvPr/>
          </p:nvGrpSpPr>
          <p:grpSpPr>
            <a:xfrm>
              <a:off x="838200" y="3381829"/>
              <a:ext cx="1237682" cy="1170820"/>
              <a:chOff x="1228876" y="3376990"/>
              <a:chExt cx="1494972" cy="1344991"/>
            </a:xfrm>
          </p:grpSpPr>
          <p:sp>
            <p:nvSpPr>
              <p:cNvPr id="5" name="Rectangle 4">
                <a:extLst>
                  <a:ext uri="{FF2B5EF4-FFF2-40B4-BE49-F238E27FC236}">
                    <a16:creationId xmlns:a16="http://schemas.microsoft.com/office/drawing/2014/main" id="{DCF88D0C-570B-594E-BA95-E869C7E6BD35}"/>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D4692BD-EA22-9647-95D7-24C546F9DF4F}"/>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ight Arrow 6">
              <a:extLst>
                <a:ext uri="{FF2B5EF4-FFF2-40B4-BE49-F238E27FC236}">
                  <a16:creationId xmlns:a16="http://schemas.microsoft.com/office/drawing/2014/main" id="{A2137F0D-D164-EE49-BC89-7FFD304DD170}"/>
                </a:ext>
              </a:extLst>
            </p:cNvPr>
            <p:cNvSpPr/>
            <p:nvPr/>
          </p:nvSpPr>
          <p:spPr>
            <a:xfrm>
              <a:off x="2728780" y="3449535"/>
              <a:ext cx="1001485" cy="106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2B00A5A-EAD7-6141-83DD-B08BD617389F}"/>
                </a:ext>
              </a:extLst>
            </p:cNvPr>
            <p:cNvGrpSpPr/>
            <p:nvPr/>
          </p:nvGrpSpPr>
          <p:grpSpPr>
            <a:xfrm>
              <a:off x="9729749" y="2240188"/>
              <a:ext cx="1098247" cy="4184801"/>
              <a:chOff x="10319656" y="2791582"/>
              <a:chExt cx="936171" cy="3113559"/>
            </a:xfrm>
          </p:grpSpPr>
          <p:grpSp>
            <p:nvGrpSpPr>
              <p:cNvPr id="9" name="Group 8">
                <a:extLst>
                  <a:ext uri="{FF2B5EF4-FFF2-40B4-BE49-F238E27FC236}">
                    <a16:creationId xmlns:a16="http://schemas.microsoft.com/office/drawing/2014/main" id="{E3D39F6B-F67E-D841-9249-918E26474A87}"/>
                  </a:ext>
                </a:extLst>
              </p:cNvPr>
              <p:cNvGrpSpPr/>
              <p:nvPr/>
            </p:nvGrpSpPr>
            <p:grpSpPr>
              <a:xfrm>
                <a:off x="10319657" y="2791582"/>
                <a:ext cx="304801" cy="972457"/>
                <a:chOff x="4736494" y="3227010"/>
                <a:chExt cx="459620" cy="1630437"/>
              </a:xfrm>
              <a:solidFill>
                <a:schemeClr val="accent2">
                  <a:lumMod val="50000"/>
                </a:schemeClr>
              </a:solidFill>
            </p:grpSpPr>
            <p:sp>
              <p:nvSpPr>
                <p:cNvPr id="36" name="Rectangle 35">
                  <a:extLst>
                    <a:ext uri="{FF2B5EF4-FFF2-40B4-BE49-F238E27FC236}">
                      <a16:creationId xmlns:a16="http://schemas.microsoft.com/office/drawing/2014/main" id="{0A0FE2B8-CF6E-CB45-868B-41EF4C64736E}"/>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396A0DE-73D9-C04D-A604-982E98EB6C8A}"/>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8CE3DDF-A025-024A-BE93-E910988FE2AB}"/>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B53E700-521D-8C46-872F-09DB257695B6}"/>
                  </a:ext>
                </a:extLst>
              </p:cNvPr>
              <p:cNvGrpSpPr/>
              <p:nvPr/>
            </p:nvGrpSpPr>
            <p:grpSpPr>
              <a:xfrm>
                <a:off x="10319656" y="3862133"/>
                <a:ext cx="304801" cy="972457"/>
                <a:chOff x="4736494" y="3227010"/>
                <a:chExt cx="459620" cy="1630437"/>
              </a:xfrm>
              <a:solidFill>
                <a:schemeClr val="accent2">
                  <a:lumMod val="50000"/>
                </a:schemeClr>
              </a:solidFill>
            </p:grpSpPr>
            <p:sp>
              <p:nvSpPr>
                <p:cNvPr id="33" name="Rectangle 32">
                  <a:extLst>
                    <a:ext uri="{FF2B5EF4-FFF2-40B4-BE49-F238E27FC236}">
                      <a16:creationId xmlns:a16="http://schemas.microsoft.com/office/drawing/2014/main" id="{EB26581C-FC6B-4440-AA0A-235F22E8935C}"/>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5D24AC9-1F5B-EB44-858A-0D9D0EEFE76B}"/>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CE62401-08A2-B040-9D8C-5DE03067239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DAD38B5-175B-F443-9A5B-0177D15D1E76}"/>
                  </a:ext>
                </a:extLst>
              </p:cNvPr>
              <p:cNvGrpSpPr/>
              <p:nvPr/>
            </p:nvGrpSpPr>
            <p:grpSpPr>
              <a:xfrm>
                <a:off x="10319656" y="4932684"/>
                <a:ext cx="304801" cy="972457"/>
                <a:chOff x="4736494" y="3227010"/>
                <a:chExt cx="459620" cy="1630437"/>
              </a:xfrm>
              <a:solidFill>
                <a:schemeClr val="accent2">
                  <a:lumMod val="50000"/>
                </a:schemeClr>
              </a:solidFill>
            </p:grpSpPr>
            <p:sp>
              <p:nvSpPr>
                <p:cNvPr id="30" name="Rectangle 29">
                  <a:extLst>
                    <a:ext uri="{FF2B5EF4-FFF2-40B4-BE49-F238E27FC236}">
                      <a16:creationId xmlns:a16="http://schemas.microsoft.com/office/drawing/2014/main" id="{B447A7C5-55F0-CF47-892E-298519FBC917}"/>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46AA60-7E38-D14F-B483-8B87C1B19C9B}"/>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D08BC35-FE37-F44D-9F2E-333143043ED3}"/>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B4437ECA-239D-4148-B96D-E3209D83B0B2}"/>
                  </a:ext>
                </a:extLst>
              </p:cNvPr>
              <p:cNvSpPr/>
              <p:nvPr/>
            </p:nvSpPr>
            <p:spPr>
              <a:xfrm>
                <a:off x="10389809" y="2831835"/>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5CC41E4-336D-164D-8A96-074759C0D329}"/>
                  </a:ext>
                </a:extLst>
              </p:cNvPr>
              <p:cNvSpPr/>
              <p:nvPr/>
            </p:nvSpPr>
            <p:spPr>
              <a:xfrm>
                <a:off x="10388597" y="3535933"/>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C7EE44E-9075-E741-A17D-414C97451935}"/>
                  </a:ext>
                </a:extLst>
              </p:cNvPr>
              <p:cNvSpPr/>
              <p:nvPr/>
            </p:nvSpPr>
            <p:spPr>
              <a:xfrm>
                <a:off x="10388596" y="4599598"/>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4ABDA2A-303D-C141-B461-803C62BB6DB8}"/>
                  </a:ext>
                </a:extLst>
              </p:cNvPr>
              <p:cNvGrpSpPr/>
              <p:nvPr/>
            </p:nvGrpSpPr>
            <p:grpSpPr>
              <a:xfrm>
                <a:off x="10951026" y="2791582"/>
                <a:ext cx="304801" cy="972457"/>
                <a:chOff x="4736494" y="3227010"/>
                <a:chExt cx="459620" cy="1630437"/>
              </a:xfrm>
              <a:solidFill>
                <a:schemeClr val="accent5">
                  <a:lumMod val="50000"/>
                </a:schemeClr>
              </a:solidFill>
            </p:grpSpPr>
            <p:sp>
              <p:nvSpPr>
                <p:cNvPr id="27" name="Rectangle 26">
                  <a:extLst>
                    <a:ext uri="{FF2B5EF4-FFF2-40B4-BE49-F238E27FC236}">
                      <a16:creationId xmlns:a16="http://schemas.microsoft.com/office/drawing/2014/main" id="{30F0E5FF-985F-E142-BA06-CBF11ECBDC2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154B9D1-740F-654A-8FA8-575F8D82393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DD9BCE-FF7D-BE40-9EA6-9C961515CA0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56FAC7A-D7C3-AC41-9A94-09FCBA0346A4}"/>
                  </a:ext>
                </a:extLst>
              </p:cNvPr>
              <p:cNvGrpSpPr/>
              <p:nvPr/>
            </p:nvGrpSpPr>
            <p:grpSpPr>
              <a:xfrm>
                <a:off x="10951025" y="3862133"/>
                <a:ext cx="304801" cy="972457"/>
                <a:chOff x="4736494" y="3227010"/>
                <a:chExt cx="459620" cy="1630437"/>
              </a:xfrm>
              <a:solidFill>
                <a:schemeClr val="accent5">
                  <a:lumMod val="50000"/>
                </a:schemeClr>
              </a:solidFill>
            </p:grpSpPr>
            <p:sp>
              <p:nvSpPr>
                <p:cNvPr id="24" name="Rectangle 23">
                  <a:extLst>
                    <a:ext uri="{FF2B5EF4-FFF2-40B4-BE49-F238E27FC236}">
                      <a16:creationId xmlns:a16="http://schemas.microsoft.com/office/drawing/2014/main" id="{660CFF9E-5181-E14C-BCD2-110D193EB42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FE25BEE-2EE2-C246-B927-56E83CB35B26}"/>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F16CD20-0891-A94A-BB19-6D0CFCEABAE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769B10C-3711-5F4B-9FD1-711C3E542911}"/>
                  </a:ext>
                </a:extLst>
              </p:cNvPr>
              <p:cNvGrpSpPr/>
              <p:nvPr/>
            </p:nvGrpSpPr>
            <p:grpSpPr>
              <a:xfrm>
                <a:off x="10951025" y="4932684"/>
                <a:ext cx="304801" cy="972457"/>
                <a:chOff x="4736494" y="3227010"/>
                <a:chExt cx="459620" cy="1630437"/>
              </a:xfrm>
              <a:solidFill>
                <a:schemeClr val="accent5">
                  <a:lumMod val="50000"/>
                </a:schemeClr>
              </a:solidFill>
            </p:grpSpPr>
            <p:sp>
              <p:nvSpPr>
                <p:cNvPr id="21" name="Rectangle 20">
                  <a:extLst>
                    <a:ext uri="{FF2B5EF4-FFF2-40B4-BE49-F238E27FC236}">
                      <a16:creationId xmlns:a16="http://schemas.microsoft.com/office/drawing/2014/main" id="{360FAF23-3A66-A04B-94A7-3D919FFFE461}"/>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3C023C-6511-B743-99A6-E2C936173C6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A1C079-0C93-0F4B-AFC2-88D8E2677D4F}"/>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a:extLst>
                  <a:ext uri="{FF2B5EF4-FFF2-40B4-BE49-F238E27FC236}">
                    <a16:creationId xmlns:a16="http://schemas.microsoft.com/office/drawing/2014/main" id="{06073604-4BD7-E747-A011-7E3BE58233B5}"/>
                  </a:ext>
                </a:extLst>
              </p:cNvPr>
              <p:cNvSpPr/>
              <p:nvPr/>
            </p:nvSpPr>
            <p:spPr>
              <a:xfrm>
                <a:off x="11019965" y="3196773"/>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2F3269-DD4D-DE43-A04F-8EA9D6F521A9}"/>
                  </a:ext>
                </a:extLst>
              </p:cNvPr>
              <p:cNvSpPr/>
              <p:nvPr/>
            </p:nvSpPr>
            <p:spPr>
              <a:xfrm>
                <a:off x="11019966" y="5324650"/>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BCD164-C62C-4644-97B7-B503684AAA37}"/>
                  </a:ext>
                </a:extLst>
              </p:cNvPr>
              <p:cNvSpPr/>
              <p:nvPr/>
            </p:nvSpPr>
            <p:spPr>
              <a:xfrm>
                <a:off x="11019966" y="4619699"/>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7521F227-178F-DF4D-BDE0-674430CDB154}"/>
                </a:ext>
              </a:extLst>
            </p:cNvPr>
            <p:cNvGrpSpPr/>
            <p:nvPr/>
          </p:nvGrpSpPr>
          <p:grpSpPr>
            <a:xfrm>
              <a:off x="6445722" y="2240187"/>
              <a:ext cx="1145183" cy="4184802"/>
              <a:chOff x="8101389" y="2829795"/>
              <a:chExt cx="936171" cy="3113559"/>
            </a:xfrm>
          </p:grpSpPr>
          <p:grpSp>
            <p:nvGrpSpPr>
              <p:cNvPr id="40" name="Group 39">
                <a:extLst>
                  <a:ext uri="{FF2B5EF4-FFF2-40B4-BE49-F238E27FC236}">
                    <a16:creationId xmlns:a16="http://schemas.microsoft.com/office/drawing/2014/main" id="{E50C5ECA-5417-B544-B746-BD080CD631D2}"/>
                  </a:ext>
                </a:extLst>
              </p:cNvPr>
              <p:cNvGrpSpPr/>
              <p:nvPr/>
            </p:nvGrpSpPr>
            <p:grpSpPr>
              <a:xfrm>
                <a:off x="8101390" y="2829795"/>
                <a:ext cx="304801" cy="972457"/>
                <a:chOff x="4736494" y="3227010"/>
                <a:chExt cx="459620" cy="1630437"/>
              </a:xfrm>
              <a:solidFill>
                <a:schemeClr val="accent2">
                  <a:lumMod val="50000"/>
                </a:schemeClr>
              </a:solidFill>
            </p:grpSpPr>
            <p:sp>
              <p:nvSpPr>
                <p:cNvPr id="63" name="Rectangle 62">
                  <a:extLst>
                    <a:ext uri="{FF2B5EF4-FFF2-40B4-BE49-F238E27FC236}">
                      <a16:creationId xmlns:a16="http://schemas.microsoft.com/office/drawing/2014/main" id="{D1232CA0-780F-4442-B2CC-8553D0DBD36D}"/>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320D2A9-BBE9-C04F-A6F5-431E4768B714}"/>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D042957-F63F-9B41-9886-91E07B5E8D2E}"/>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08B233D7-D478-4F45-8D63-25896D218A4E}"/>
                  </a:ext>
                </a:extLst>
              </p:cNvPr>
              <p:cNvGrpSpPr/>
              <p:nvPr/>
            </p:nvGrpSpPr>
            <p:grpSpPr>
              <a:xfrm>
                <a:off x="8101389" y="3900346"/>
                <a:ext cx="304801" cy="972457"/>
                <a:chOff x="4736494" y="3227010"/>
                <a:chExt cx="459620" cy="1630437"/>
              </a:xfrm>
              <a:solidFill>
                <a:schemeClr val="accent2">
                  <a:lumMod val="50000"/>
                </a:schemeClr>
              </a:solidFill>
            </p:grpSpPr>
            <p:sp>
              <p:nvSpPr>
                <p:cNvPr id="60" name="Rectangle 59">
                  <a:extLst>
                    <a:ext uri="{FF2B5EF4-FFF2-40B4-BE49-F238E27FC236}">
                      <a16:creationId xmlns:a16="http://schemas.microsoft.com/office/drawing/2014/main" id="{A35B3B91-AF7E-F74C-8AE3-DDD84769C227}"/>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4BE9C11-C625-D247-89AE-3054A2A89457}"/>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AB0B979-A1DE-1E44-9E44-CEFFC46A765B}"/>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A8E13D0-A4BD-574B-B431-7675A649B7A9}"/>
                  </a:ext>
                </a:extLst>
              </p:cNvPr>
              <p:cNvGrpSpPr/>
              <p:nvPr/>
            </p:nvGrpSpPr>
            <p:grpSpPr>
              <a:xfrm>
                <a:off x="8101389" y="4970897"/>
                <a:ext cx="304801" cy="972457"/>
                <a:chOff x="4736494" y="3227010"/>
                <a:chExt cx="459620" cy="1630437"/>
              </a:xfrm>
              <a:solidFill>
                <a:schemeClr val="accent2">
                  <a:lumMod val="50000"/>
                </a:schemeClr>
              </a:solidFill>
            </p:grpSpPr>
            <p:sp>
              <p:nvSpPr>
                <p:cNvPr id="57" name="Rectangle 56">
                  <a:extLst>
                    <a:ext uri="{FF2B5EF4-FFF2-40B4-BE49-F238E27FC236}">
                      <a16:creationId xmlns:a16="http://schemas.microsoft.com/office/drawing/2014/main" id="{19516208-5E45-EC4D-82A0-1D5DF35CA935}"/>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DE59E42-90BA-7D42-A215-D8373047BB1A}"/>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4C02C6A-10C0-D541-A405-E9E0F3B8133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70499E9C-E1B6-9B43-B29A-AFC7708C23DE}"/>
                  </a:ext>
                </a:extLst>
              </p:cNvPr>
              <p:cNvSpPr/>
              <p:nvPr/>
            </p:nvSpPr>
            <p:spPr>
              <a:xfrm>
                <a:off x="8170329" y="463781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9BD5DA6-BF2D-0C48-8AD7-C3A2911C54FF}"/>
                  </a:ext>
                </a:extLst>
              </p:cNvPr>
              <p:cNvGrpSpPr/>
              <p:nvPr/>
            </p:nvGrpSpPr>
            <p:grpSpPr>
              <a:xfrm>
                <a:off x="8732759" y="2829795"/>
                <a:ext cx="304801" cy="972457"/>
                <a:chOff x="4736494" y="3227010"/>
                <a:chExt cx="459620" cy="1630437"/>
              </a:xfrm>
              <a:solidFill>
                <a:schemeClr val="accent5">
                  <a:lumMod val="50000"/>
                </a:schemeClr>
              </a:solidFill>
            </p:grpSpPr>
            <p:sp>
              <p:nvSpPr>
                <p:cNvPr id="54" name="Rectangle 53">
                  <a:extLst>
                    <a:ext uri="{FF2B5EF4-FFF2-40B4-BE49-F238E27FC236}">
                      <a16:creationId xmlns:a16="http://schemas.microsoft.com/office/drawing/2014/main" id="{5DEC8B3C-6FA4-EA41-B7F0-17C7E905577B}"/>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6360A15-3025-1D40-BEF8-4E9678C2133D}"/>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ECDEF92-507F-3B46-92DC-339196F4D1A9}"/>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1817350-876C-5F4D-8052-AE98EB34A381}"/>
                  </a:ext>
                </a:extLst>
              </p:cNvPr>
              <p:cNvGrpSpPr/>
              <p:nvPr/>
            </p:nvGrpSpPr>
            <p:grpSpPr>
              <a:xfrm>
                <a:off x="8732758" y="3900346"/>
                <a:ext cx="304801" cy="972457"/>
                <a:chOff x="4736494" y="3227010"/>
                <a:chExt cx="459620" cy="1630437"/>
              </a:xfrm>
              <a:solidFill>
                <a:schemeClr val="accent5">
                  <a:lumMod val="50000"/>
                </a:schemeClr>
              </a:solidFill>
            </p:grpSpPr>
            <p:sp>
              <p:nvSpPr>
                <p:cNvPr id="51" name="Rectangle 50">
                  <a:extLst>
                    <a:ext uri="{FF2B5EF4-FFF2-40B4-BE49-F238E27FC236}">
                      <a16:creationId xmlns:a16="http://schemas.microsoft.com/office/drawing/2014/main" id="{39E98C0B-9BE5-AC47-92FD-3C984D4E101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A943BB-F686-464B-9910-41270B949D74}"/>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2B12442-197F-3347-95D9-BC4D3EC6BEE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7358276C-37C2-7040-98B2-43F3BF6EB686}"/>
                  </a:ext>
                </a:extLst>
              </p:cNvPr>
              <p:cNvGrpSpPr/>
              <p:nvPr/>
            </p:nvGrpSpPr>
            <p:grpSpPr>
              <a:xfrm>
                <a:off x="8732758" y="4970897"/>
                <a:ext cx="304801" cy="972457"/>
                <a:chOff x="4736494" y="3227010"/>
                <a:chExt cx="459620" cy="1630437"/>
              </a:xfrm>
              <a:solidFill>
                <a:schemeClr val="accent5">
                  <a:lumMod val="50000"/>
                </a:schemeClr>
              </a:solidFill>
            </p:grpSpPr>
            <p:sp>
              <p:nvSpPr>
                <p:cNvPr id="48" name="Rectangle 47">
                  <a:extLst>
                    <a:ext uri="{FF2B5EF4-FFF2-40B4-BE49-F238E27FC236}">
                      <a16:creationId xmlns:a16="http://schemas.microsoft.com/office/drawing/2014/main" id="{EB3B5AB1-5167-884C-B104-113942F36CA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12FEB32-65B0-A345-BEC8-7DFDD2F95EB5}"/>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245F7A-A617-A447-B401-233F74E8AF2A}"/>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6">
                <a:extLst>
                  <a:ext uri="{FF2B5EF4-FFF2-40B4-BE49-F238E27FC236}">
                    <a16:creationId xmlns:a16="http://schemas.microsoft.com/office/drawing/2014/main" id="{F1FBBF6C-D2F0-F54A-81DB-7FF33D0126D5}"/>
                  </a:ext>
                </a:extLst>
              </p:cNvPr>
              <p:cNvSpPr/>
              <p:nvPr/>
            </p:nvSpPr>
            <p:spPr>
              <a:xfrm>
                <a:off x="8801699" y="465791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F1B79985-1687-524C-8861-773999B64ADC}"/>
                </a:ext>
              </a:extLst>
            </p:cNvPr>
            <p:cNvGrpSpPr/>
            <p:nvPr/>
          </p:nvGrpSpPr>
          <p:grpSpPr>
            <a:xfrm>
              <a:off x="4024664" y="2240188"/>
              <a:ext cx="383180" cy="4184802"/>
              <a:chOff x="3651791" y="2809819"/>
              <a:chExt cx="304802" cy="3113559"/>
            </a:xfrm>
            <a:solidFill>
              <a:schemeClr val="tx1"/>
            </a:solidFill>
          </p:grpSpPr>
          <p:grpSp>
            <p:nvGrpSpPr>
              <p:cNvPr id="67" name="Group 66">
                <a:extLst>
                  <a:ext uri="{FF2B5EF4-FFF2-40B4-BE49-F238E27FC236}">
                    <a16:creationId xmlns:a16="http://schemas.microsoft.com/office/drawing/2014/main" id="{3391C60E-F8DB-454F-8778-EC0DA5AF3042}"/>
                  </a:ext>
                </a:extLst>
              </p:cNvPr>
              <p:cNvGrpSpPr/>
              <p:nvPr/>
            </p:nvGrpSpPr>
            <p:grpSpPr>
              <a:xfrm>
                <a:off x="3651792" y="2809819"/>
                <a:ext cx="304801" cy="972457"/>
                <a:chOff x="4736494" y="3227010"/>
                <a:chExt cx="459620" cy="1630437"/>
              </a:xfrm>
              <a:grpFill/>
            </p:grpSpPr>
            <p:sp>
              <p:nvSpPr>
                <p:cNvPr id="77" name="Rectangle 76">
                  <a:extLst>
                    <a:ext uri="{FF2B5EF4-FFF2-40B4-BE49-F238E27FC236}">
                      <a16:creationId xmlns:a16="http://schemas.microsoft.com/office/drawing/2014/main" id="{944827BA-A397-844E-BC41-88809E34C6FE}"/>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567852B-18F0-8941-B27C-2CEFE2A134A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25128E5-1D3A-2248-9ECF-3B1A7595D49A}"/>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CC59265A-8904-B64E-9FFB-DDC195F716D1}"/>
                  </a:ext>
                </a:extLst>
              </p:cNvPr>
              <p:cNvGrpSpPr/>
              <p:nvPr/>
            </p:nvGrpSpPr>
            <p:grpSpPr>
              <a:xfrm>
                <a:off x="3651791" y="3880370"/>
                <a:ext cx="304801" cy="972457"/>
                <a:chOff x="4736494" y="3227010"/>
                <a:chExt cx="459620" cy="1630437"/>
              </a:xfrm>
              <a:grpFill/>
            </p:grpSpPr>
            <p:sp>
              <p:nvSpPr>
                <p:cNvPr id="74" name="Rectangle 73">
                  <a:extLst>
                    <a:ext uri="{FF2B5EF4-FFF2-40B4-BE49-F238E27FC236}">
                      <a16:creationId xmlns:a16="http://schemas.microsoft.com/office/drawing/2014/main" id="{7A69F312-949D-B448-B64B-4B805D0D43FD}"/>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A864F1D-3916-B540-9EF2-F4A849CDCAC7}"/>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02E3764-0C0A-1141-9F94-9E34A87A3920}"/>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436ED6CD-F1B6-CD4D-B423-78316CB930D9}"/>
                  </a:ext>
                </a:extLst>
              </p:cNvPr>
              <p:cNvGrpSpPr/>
              <p:nvPr/>
            </p:nvGrpSpPr>
            <p:grpSpPr>
              <a:xfrm>
                <a:off x="3651791" y="4950921"/>
                <a:ext cx="304801" cy="972457"/>
                <a:chOff x="4736494" y="3227010"/>
                <a:chExt cx="459620" cy="1630437"/>
              </a:xfrm>
              <a:grpFill/>
            </p:grpSpPr>
            <p:sp>
              <p:nvSpPr>
                <p:cNvPr id="71" name="Rectangle 70">
                  <a:extLst>
                    <a:ext uri="{FF2B5EF4-FFF2-40B4-BE49-F238E27FC236}">
                      <a16:creationId xmlns:a16="http://schemas.microsoft.com/office/drawing/2014/main" id="{FBAC7660-40B6-CE47-98F7-2943BA5A79AD}"/>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6184FCAC-1B39-B647-B86B-D2F619A8A4BC}"/>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5B1C10-5838-4849-A6F2-4940D2FB0ECF}"/>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6373839C-6B96-BA48-A5C0-EBE6FC76AF17}"/>
                  </a:ext>
                </a:extLst>
              </p:cNvPr>
              <p:cNvSpPr/>
              <p:nvPr/>
            </p:nvSpPr>
            <p:spPr>
              <a:xfrm>
                <a:off x="3720731" y="4617835"/>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ight Arrow 79">
              <a:extLst>
                <a:ext uri="{FF2B5EF4-FFF2-40B4-BE49-F238E27FC236}">
                  <a16:creationId xmlns:a16="http://schemas.microsoft.com/office/drawing/2014/main" id="{53F2CD25-D4C9-E049-8072-8DE61841E7BE}"/>
                </a:ext>
              </a:extLst>
            </p:cNvPr>
            <p:cNvSpPr/>
            <p:nvPr/>
          </p:nvSpPr>
          <p:spPr>
            <a:xfrm>
              <a:off x="4842316" y="3483430"/>
              <a:ext cx="1001485" cy="106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ight Arrow 80">
              <a:extLst>
                <a:ext uri="{FF2B5EF4-FFF2-40B4-BE49-F238E27FC236}">
                  <a16:creationId xmlns:a16="http://schemas.microsoft.com/office/drawing/2014/main" id="{CDA3A2DD-7E2F-B545-B1AC-1B4BBBF1267C}"/>
                </a:ext>
              </a:extLst>
            </p:cNvPr>
            <p:cNvSpPr/>
            <p:nvPr/>
          </p:nvSpPr>
          <p:spPr>
            <a:xfrm>
              <a:off x="8081374" y="3483430"/>
              <a:ext cx="1001485" cy="106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915328" y="3658674"/>
              <a:ext cx="425885" cy="433769"/>
            </a:xfrm>
            <a:prstGeom prst="ellipse">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663830" y="4565439"/>
              <a:ext cx="1290180" cy="4574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6364190" y="4565439"/>
              <a:ext cx="1290180" cy="4574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3958225" y="4580044"/>
              <a:ext cx="519830" cy="457489"/>
            </a:xfrm>
            <a:prstGeom prst="rect">
              <a:avLst/>
            </a:prstGeom>
            <a:noFill/>
            <a:ln w="571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1001290" y="4528778"/>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sp>
          <p:nvSpPr>
            <p:cNvPr id="87" name="TextBox 86"/>
            <p:cNvSpPr txBox="1"/>
            <p:nvPr/>
          </p:nvSpPr>
          <p:spPr>
            <a:xfrm>
              <a:off x="7764199" y="4518754"/>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sp>
          <p:nvSpPr>
            <p:cNvPr id="88" name="TextBox 87"/>
            <p:cNvSpPr txBox="1"/>
            <p:nvPr/>
          </p:nvSpPr>
          <p:spPr>
            <a:xfrm>
              <a:off x="4548903" y="4538331"/>
              <a:ext cx="419622" cy="523220"/>
            </a:xfrm>
            <a:prstGeom prst="rect">
              <a:avLst/>
            </a:prstGeom>
            <a:noFill/>
          </p:spPr>
          <p:txBody>
            <a:bodyPr wrap="square" rtlCol="0">
              <a:spAutoFit/>
            </a:bodyPr>
            <a:lstStyle/>
            <a:p>
              <a:r>
                <a:rPr lang="en-US" sz="2800" b="1" dirty="0" err="1">
                  <a:latin typeface="Arial" panose="020B0604020202020204" pitchFamily="34" charset="0"/>
                  <a:cs typeface="Arial" panose="020B0604020202020204" pitchFamily="34" charset="0"/>
                </a:rPr>
                <a:t>i</a:t>
              </a:r>
              <a:endParaRPr lang="en-US" sz="2800" b="1" dirty="0">
                <a:latin typeface="Arial" panose="020B0604020202020204" pitchFamily="34" charset="0"/>
                <a:cs typeface="Arial" panose="020B0604020202020204" pitchFamily="34" charset="0"/>
              </a:endParaRPr>
            </a:p>
          </p:txBody>
        </p:sp>
      </p:grpSp>
      <p:grpSp>
        <p:nvGrpSpPr>
          <p:cNvPr id="140" name="Group 139"/>
          <p:cNvGrpSpPr/>
          <p:nvPr/>
        </p:nvGrpSpPr>
        <p:grpSpPr>
          <a:xfrm>
            <a:off x="8238613" y="2149283"/>
            <a:ext cx="3795121" cy="3430552"/>
            <a:chOff x="6419968" y="1592615"/>
            <a:chExt cx="5668028" cy="5010363"/>
          </a:xfrm>
        </p:grpSpPr>
        <p:sp>
          <p:nvSpPr>
            <p:cNvPr id="92" name="Rounded Rectangle 91">
              <a:extLst>
                <a:ext uri="{FF2B5EF4-FFF2-40B4-BE49-F238E27FC236}">
                  <a16:creationId xmlns:a16="http://schemas.microsoft.com/office/drawing/2014/main" id="{6505862F-444C-0746-A0EA-789FDF7312F8}"/>
                </a:ext>
              </a:extLst>
            </p:cNvPr>
            <p:cNvSpPr/>
            <p:nvPr/>
          </p:nvSpPr>
          <p:spPr>
            <a:xfrm>
              <a:off x="6419968" y="1592615"/>
              <a:ext cx="5668028" cy="50103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pic>
          <p:nvPicPr>
            <p:cNvPr id="93" name="Picture 92">
              <a:extLst>
                <a:ext uri="{FF2B5EF4-FFF2-40B4-BE49-F238E27FC236}">
                  <a16:creationId xmlns:a16="http://schemas.microsoft.com/office/drawing/2014/main" id="{B614E89C-1C9E-6D4F-9F5D-14719D3C78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6734212" y="3228551"/>
              <a:ext cx="1621957" cy="1327042"/>
            </a:xfrm>
            <a:prstGeom prst="rect">
              <a:avLst/>
            </a:prstGeom>
          </p:spPr>
        </p:pic>
        <p:pic>
          <p:nvPicPr>
            <p:cNvPr id="94" name="Picture 93">
              <a:extLst>
                <a:ext uri="{FF2B5EF4-FFF2-40B4-BE49-F238E27FC236}">
                  <a16:creationId xmlns:a16="http://schemas.microsoft.com/office/drawing/2014/main" id="{A24CEFAA-747F-A24E-BFCF-F3E3681B1A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10040545" y="3285312"/>
              <a:ext cx="1650975" cy="1260725"/>
            </a:xfrm>
            <a:prstGeom prst="rect">
              <a:avLst/>
            </a:prstGeom>
          </p:spPr>
        </p:pic>
        <p:grpSp>
          <p:nvGrpSpPr>
            <p:cNvPr id="95" name="Group 94">
              <a:extLst>
                <a:ext uri="{FF2B5EF4-FFF2-40B4-BE49-F238E27FC236}">
                  <a16:creationId xmlns:a16="http://schemas.microsoft.com/office/drawing/2014/main" id="{78FB0743-49E8-794E-987C-3037F141E88D}"/>
                </a:ext>
              </a:extLst>
            </p:cNvPr>
            <p:cNvGrpSpPr/>
            <p:nvPr/>
          </p:nvGrpSpPr>
          <p:grpSpPr>
            <a:xfrm>
              <a:off x="8788440" y="1848695"/>
              <a:ext cx="372853" cy="4184802"/>
              <a:chOff x="6445722" y="2240187"/>
              <a:chExt cx="372853" cy="4184802"/>
            </a:xfrm>
          </p:grpSpPr>
          <p:grpSp>
            <p:nvGrpSpPr>
              <p:cNvPr id="96" name="Group 95">
                <a:extLst>
                  <a:ext uri="{FF2B5EF4-FFF2-40B4-BE49-F238E27FC236}">
                    <a16:creationId xmlns:a16="http://schemas.microsoft.com/office/drawing/2014/main" id="{D9071AB2-D9AE-5847-A689-4C5FC14A6607}"/>
                  </a:ext>
                </a:extLst>
              </p:cNvPr>
              <p:cNvGrpSpPr/>
              <p:nvPr/>
            </p:nvGrpSpPr>
            <p:grpSpPr>
              <a:xfrm>
                <a:off x="6445723" y="2240187"/>
                <a:ext cx="372852" cy="1307038"/>
                <a:chOff x="4736494" y="3227010"/>
                <a:chExt cx="459620" cy="1630437"/>
              </a:xfrm>
              <a:solidFill>
                <a:schemeClr val="accent2">
                  <a:lumMod val="50000"/>
                </a:schemeClr>
              </a:solidFill>
            </p:grpSpPr>
            <p:sp>
              <p:nvSpPr>
                <p:cNvPr id="105" name="Rectangle 104">
                  <a:extLst>
                    <a:ext uri="{FF2B5EF4-FFF2-40B4-BE49-F238E27FC236}">
                      <a16:creationId xmlns:a16="http://schemas.microsoft.com/office/drawing/2014/main" id="{57628E68-0C92-964D-B8C3-35EC0919AE06}"/>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B8F580E-A0D0-F541-A97E-97A8A9D1803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5B11110-74E3-2048-9A04-748A8727594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6DF728DC-47E1-2C42-A743-08C7AA27B8C8}"/>
                  </a:ext>
                </a:extLst>
              </p:cNvPr>
              <p:cNvGrpSpPr/>
              <p:nvPr/>
            </p:nvGrpSpPr>
            <p:grpSpPr>
              <a:xfrm>
                <a:off x="6445722" y="3679069"/>
                <a:ext cx="372852" cy="1307038"/>
                <a:chOff x="4736494" y="3227010"/>
                <a:chExt cx="459620" cy="1630437"/>
              </a:xfrm>
              <a:solidFill>
                <a:schemeClr val="accent2">
                  <a:lumMod val="50000"/>
                </a:schemeClr>
              </a:solidFill>
            </p:grpSpPr>
            <p:sp>
              <p:nvSpPr>
                <p:cNvPr id="102" name="Rectangle 101">
                  <a:extLst>
                    <a:ext uri="{FF2B5EF4-FFF2-40B4-BE49-F238E27FC236}">
                      <a16:creationId xmlns:a16="http://schemas.microsoft.com/office/drawing/2014/main" id="{46DF3EF3-D04A-6741-AC45-B8D4DC1FC478}"/>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C827422B-1652-E742-9AB7-EFB0EAF86981}"/>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ED82B418-FD97-254E-92AD-C3116A4D26B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38BB05BA-9067-9748-83A8-DC0C883D633E}"/>
                  </a:ext>
                </a:extLst>
              </p:cNvPr>
              <p:cNvGrpSpPr/>
              <p:nvPr/>
            </p:nvGrpSpPr>
            <p:grpSpPr>
              <a:xfrm>
                <a:off x="6445722" y="5117951"/>
                <a:ext cx="372852" cy="1307038"/>
                <a:chOff x="4736494" y="3227010"/>
                <a:chExt cx="459620" cy="1630437"/>
              </a:xfrm>
              <a:solidFill>
                <a:schemeClr val="accent2">
                  <a:lumMod val="50000"/>
                </a:schemeClr>
              </a:solidFill>
            </p:grpSpPr>
            <p:sp>
              <p:nvSpPr>
                <p:cNvPr id="99" name="Rectangle 98">
                  <a:extLst>
                    <a:ext uri="{FF2B5EF4-FFF2-40B4-BE49-F238E27FC236}">
                      <a16:creationId xmlns:a16="http://schemas.microsoft.com/office/drawing/2014/main" id="{98720AB7-D929-FA48-8A8D-78CD6152C613}"/>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65EE870-15A6-4C43-BFD4-28B9ABAC7C9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EFDDA37-68BD-6B4B-8320-4C0711A67CC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8" name="Group 107">
              <a:extLst>
                <a:ext uri="{FF2B5EF4-FFF2-40B4-BE49-F238E27FC236}">
                  <a16:creationId xmlns:a16="http://schemas.microsoft.com/office/drawing/2014/main" id="{5D305429-0EDC-AA44-B3E8-BFDE9A6A4D36}"/>
                </a:ext>
              </a:extLst>
            </p:cNvPr>
            <p:cNvGrpSpPr/>
            <p:nvPr/>
          </p:nvGrpSpPr>
          <p:grpSpPr>
            <a:xfrm>
              <a:off x="9466162" y="1844009"/>
              <a:ext cx="372853" cy="4184802"/>
              <a:chOff x="7218052" y="2240187"/>
              <a:chExt cx="372853" cy="4184802"/>
            </a:xfrm>
          </p:grpSpPr>
          <p:grpSp>
            <p:nvGrpSpPr>
              <p:cNvPr id="109" name="Group 108">
                <a:extLst>
                  <a:ext uri="{FF2B5EF4-FFF2-40B4-BE49-F238E27FC236}">
                    <a16:creationId xmlns:a16="http://schemas.microsoft.com/office/drawing/2014/main" id="{2BACB87E-55E6-1B4A-8F70-DB671CFE3472}"/>
                  </a:ext>
                </a:extLst>
              </p:cNvPr>
              <p:cNvGrpSpPr/>
              <p:nvPr/>
            </p:nvGrpSpPr>
            <p:grpSpPr>
              <a:xfrm>
                <a:off x="7218053" y="2240187"/>
                <a:ext cx="372852" cy="1307038"/>
                <a:chOff x="4736494" y="3227010"/>
                <a:chExt cx="459620" cy="1630437"/>
              </a:xfrm>
              <a:solidFill>
                <a:schemeClr val="accent5">
                  <a:lumMod val="50000"/>
                </a:schemeClr>
              </a:solidFill>
            </p:grpSpPr>
            <p:sp>
              <p:nvSpPr>
                <p:cNvPr id="118" name="Rectangle 117">
                  <a:extLst>
                    <a:ext uri="{FF2B5EF4-FFF2-40B4-BE49-F238E27FC236}">
                      <a16:creationId xmlns:a16="http://schemas.microsoft.com/office/drawing/2014/main" id="{8702A262-807F-4B43-8B50-1FC0D2984F84}"/>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F3DE6334-17BA-6A45-AD7A-93864F588E6E}"/>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F328EF85-1006-704A-8B48-93E34D4F125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D0F1D744-965D-704D-AE54-84F30036691B}"/>
                  </a:ext>
                </a:extLst>
              </p:cNvPr>
              <p:cNvGrpSpPr/>
              <p:nvPr/>
            </p:nvGrpSpPr>
            <p:grpSpPr>
              <a:xfrm>
                <a:off x="7218052" y="3679069"/>
                <a:ext cx="372852" cy="1307038"/>
                <a:chOff x="4736494" y="3227010"/>
                <a:chExt cx="459620" cy="1630437"/>
              </a:xfrm>
              <a:solidFill>
                <a:schemeClr val="accent5">
                  <a:lumMod val="50000"/>
                </a:schemeClr>
              </a:solidFill>
            </p:grpSpPr>
            <p:sp>
              <p:nvSpPr>
                <p:cNvPr id="115" name="Rectangle 114">
                  <a:extLst>
                    <a:ext uri="{FF2B5EF4-FFF2-40B4-BE49-F238E27FC236}">
                      <a16:creationId xmlns:a16="http://schemas.microsoft.com/office/drawing/2014/main" id="{FBEB67AC-D59D-EA4A-8262-F4B457534D7F}"/>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7D9251CD-DF56-5D48-B7DD-6CB77AEDC2EF}"/>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A38C161-EA5D-6344-BF29-E31373A25F31}"/>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770C8324-D138-9344-96BC-825DB4CAFC64}"/>
                  </a:ext>
                </a:extLst>
              </p:cNvPr>
              <p:cNvGrpSpPr/>
              <p:nvPr/>
            </p:nvGrpSpPr>
            <p:grpSpPr>
              <a:xfrm>
                <a:off x="7218052" y="5117951"/>
                <a:ext cx="372852" cy="1307038"/>
                <a:chOff x="4736494" y="3227010"/>
                <a:chExt cx="459620" cy="1630437"/>
              </a:xfrm>
              <a:solidFill>
                <a:schemeClr val="accent5">
                  <a:lumMod val="50000"/>
                </a:schemeClr>
              </a:solidFill>
            </p:grpSpPr>
            <p:sp>
              <p:nvSpPr>
                <p:cNvPr id="112" name="Rectangle 111">
                  <a:extLst>
                    <a:ext uri="{FF2B5EF4-FFF2-40B4-BE49-F238E27FC236}">
                      <a16:creationId xmlns:a16="http://schemas.microsoft.com/office/drawing/2014/main" id="{2929D7DC-B481-F742-B9F5-4754656D300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B3A21A-6C1C-FD4A-8AB4-9FF7B214A1C9}"/>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BA5E6B14-97F1-4B41-BC73-D1D0845BD5D8}"/>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870D5C6B-56AC-0045-A3E3-81C5CFC5B4C3}"/>
                </a:ext>
              </a:extLst>
            </p:cNvPr>
            <p:cNvGrpSpPr/>
            <p:nvPr/>
          </p:nvGrpSpPr>
          <p:grpSpPr>
            <a:xfrm>
              <a:off x="8891406" y="1930544"/>
              <a:ext cx="192187" cy="2583639"/>
              <a:chOff x="4419236" y="1900281"/>
              <a:chExt cx="192187" cy="2583639"/>
            </a:xfrm>
          </p:grpSpPr>
          <p:sp>
            <p:nvSpPr>
              <p:cNvPr id="123" name="Oval 122">
                <a:extLst>
                  <a:ext uri="{FF2B5EF4-FFF2-40B4-BE49-F238E27FC236}">
                    <a16:creationId xmlns:a16="http://schemas.microsoft.com/office/drawing/2014/main" id="{2C3719DC-D8EC-B543-AD62-59DADB225630}"/>
                  </a:ext>
                </a:extLst>
              </p:cNvPr>
              <p:cNvSpPr/>
              <p:nvPr/>
            </p:nvSpPr>
            <p:spPr>
              <a:xfrm>
                <a:off x="4444506" y="19002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1B7FE3E8-3307-D940-B283-84FAAB9D0123}"/>
                  </a:ext>
                </a:extLst>
              </p:cNvPr>
              <p:cNvSpPr/>
              <p:nvPr/>
            </p:nvSpPr>
            <p:spPr>
              <a:xfrm>
                <a:off x="4433602" y="2845981"/>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AB3229A-644B-6F4B-9811-2F6651570697}"/>
                  </a:ext>
                </a:extLst>
              </p:cNvPr>
              <p:cNvSpPr/>
              <p:nvPr/>
            </p:nvSpPr>
            <p:spPr>
              <a:xfrm>
                <a:off x="4419236" y="4305172"/>
                <a:ext cx="166917" cy="1787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7A305CAA-1A65-7743-9C8E-401C91C0F149}"/>
                </a:ext>
              </a:extLst>
            </p:cNvPr>
            <p:cNvGrpSpPr/>
            <p:nvPr/>
          </p:nvGrpSpPr>
          <p:grpSpPr>
            <a:xfrm>
              <a:off x="9550494" y="2347610"/>
              <a:ext cx="204184" cy="3141235"/>
              <a:chOff x="7281232" y="2322033"/>
              <a:chExt cx="204184" cy="3141235"/>
            </a:xfrm>
          </p:grpSpPr>
          <p:sp>
            <p:nvSpPr>
              <p:cNvPr id="127" name="Oval 126">
                <a:extLst>
                  <a:ext uri="{FF2B5EF4-FFF2-40B4-BE49-F238E27FC236}">
                    <a16:creationId xmlns:a16="http://schemas.microsoft.com/office/drawing/2014/main" id="{ADE37631-4EB2-CD43-B7DE-B1A7B9212C30}"/>
                  </a:ext>
                </a:extLst>
              </p:cNvPr>
              <p:cNvSpPr/>
              <p:nvPr/>
            </p:nvSpPr>
            <p:spPr>
              <a:xfrm>
                <a:off x="7281233" y="4275526"/>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9508F1D-99C5-7841-8F6B-41558CFC5C1D}"/>
                  </a:ext>
                </a:extLst>
              </p:cNvPr>
              <p:cNvSpPr/>
              <p:nvPr/>
            </p:nvSpPr>
            <p:spPr>
              <a:xfrm>
                <a:off x="7281233" y="5223020"/>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EDF0C39-0691-9C46-B62D-04567E3AD6DC}"/>
                  </a:ext>
                </a:extLst>
              </p:cNvPr>
              <p:cNvSpPr/>
              <p:nvPr/>
            </p:nvSpPr>
            <p:spPr>
              <a:xfrm>
                <a:off x="7281232" y="2322033"/>
                <a:ext cx="204183" cy="2402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1" name="Right Arrow 140">
            <a:extLst>
              <a:ext uri="{FF2B5EF4-FFF2-40B4-BE49-F238E27FC236}">
                <a16:creationId xmlns:a16="http://schemas.microsoft.com/office/drawing/2014/main" id="{CDA3A2DD-7E2F-B545-B1AC-1B4BBBF1267C}"/>
              </a:ext>
            </a:extLst>
          </p:cNvPr>
          <p:cNvSpPr/>
          <p:nvPr/>
        </p:nvSpPr>
        <p:spPr>
          <a:xfrm>
            <a:off x="7352371" y="3137741"/>
            <a:ext cx="643533" cy="708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p:cNvGrpSpPr/>
          <p:nvPr/>
        </p:nvGrpSpPr>
        <p:grpSpPr>
          <a:xfrm>
            <a:off x="4987825" y="2339165"/>
            <a:ext cx="867508" cy="906214"/>
            <a:chOff x="7863017" y="1846390"/>
            <a:chExt cx="1566734" cy="1637039"/>
          </a:xfrm>
        </p:grpSpPr>
        <p:sp>
          <p:nvSpPr>
            <p:cNvPr id="131" name="Flowchart: Alternate Process 130"/>
            <p:cNvSpPr/>
            <p:nvPr/>
          </p:nvSpPr>
          <p:spPr>
            <a:xfrm>
              <a:off x="7863017" y="1846390"/>
              <a:ext cx="1566734" cy="1637039"/>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4" descr="Cartoon Plant Clip Art - Clipart librar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1374" y="2024653"/>
              <a:ext cx="1187370" cy="14334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3" name="Group 132"/>
          <p:cNvGrpSpPr/>
          <p:nvPr/>
        </p:nvGrpSpPr>
        <p:grpSpPr>
          <a:xfrm>
            <a:off x="1013134" y="2336136"/>
            <a:ext cx="1300690" cy="817602"/>
            <a:chOff x="1986785" y="2177541"/>
            <a:chExt cx="1971440" cy="1127660"/>
          </a:xfrm>
        </p:grpSpPr>
        <p:sp>
          <p:nvSpPr>
            <p:cNvPr id="134" name="Flowchart: Alternate Process 133"/>
            <p:cNvSpPr/>
            <p:nvPr/>
          </p:nvSpPr>
          <p:spPr>
            <a:xfrm>
              <a:off x="1986785" y="2177541"/>
              <a:ext cx="1971440" cy="112766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2193330" y="2453697"/>
              <a:ext cx="1622579" cy="580637"/>
              <a:chOff x="708490" y="4483219"/>
              <a:chExt cx="3854233" cy="1394832"/>
            </a:xfrm>
          </p:grpSpPr>
          <p:grpSp>
            <p:nvGrpSpPr>
              <p:cNvPr id="136" name="Group 135"/>
              <p:cNvGrpSpPr/>
              <p:nvPr/>
            </p:nvGrpSpPr>
            <p:grpSpPr>
              <a:xfrm>
                <a:off x="3175031" y="4483219"/>
                <a:ext cx="1387692" cy="1394832"/>
                <a:chOff x="1058993" y="4232749"/>
                <a:chExt cx="1387692" cy="1394832"/>
              </a:xfrm>
            </p:grpSpPr>
            <p:sp>
              <p:nvSpPr>
                <p:cNvPr id="144" name="Rectangle 143">
                  <a:extLst>
                    <a:ext uri="{FF2B5EF4-FFF2-40B4-BE49-F238E27FC236}">
                      <a16:creationId xmlns:a16="http://schemas.microsoft.com/office/drawing/2014/main" id="{2FF2D91D-797A-F043-8BBB-86A53D347C11}"/>
                    </a:ext>
                  </a:extLst>
                </p:cNvPr>
                <p:cNvSpPr/>
                <p:nvPr/>
              </p:nvSpPr>
              <p:spPr>
                <a:xfrm>
                  <a:off x="1058993"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FF2D91D-797A-F043-8BBB-86A53D347C11}"/>
                    </a:ext>
                  </a:extLst>
                </p:cNvPr>
                <p:cNvSpPr/>
                <p:nvPr/>
              </p:nvSpPr>
              <p:spPr>
                <a:xfrm>
                  <a:off x="1537910" y="423759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2FF2D91D-797A-F043-8BBB-86A53D347C11}"/>
                    </a:ext>
                  </a:extLst>
                </p:cNvPr>
                <p:cNvSpPr/>
                <p:nvPr/>
              </p:nvSpPr>
              <p:spPr>
                <a:xfrm>
                  <a:off x="2015456" y="42327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2FF2D91D-797A-F043-8BBB-86A53D347C11}"/>
                    </a:ext>
                  </a:extLst>
                </p:cNvPr>
                <p:cNvSpPr/>
                <p:nvPr/>
              </p:nvSpPr>
              <p:spPr>
                <a:xfrm>
                  <a:off x="1058993"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2FF2D91D-797A-F043-8BBB-86A53D347C11}"/>
                    </a:ext>
                  </a:extLst>
                </p:cNvPr>
                <p:cNvSpPr/>
                <p:nvPr/>
              </p:nvSpPr>
              <p:spPr>
                <a:xfrm>
                  <a:off x="1537910" y="4713847"/>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2FF2D91D-797A-F043-8BBB-86A53D347C11}"/>
                    </a:ext>
                  </a:extLst>
                </p:cNvPr>
                <p:cNvSpPr/>
                <p:nvPr/>
              </p:nvSpPr>
              <p:spPr>
                <a:xfrm>
                  <a:off x="2015456" y="470899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FF2D91D-797A-F043-8BBB-86A53D347C11}"/>
                    </a:ext>
                  </a:extLst>
                </p:cNvPr>
                <p:cNvSpPr/>
                <p:nvPr/>
              </p:nvSpPr>
              <p:spPr>
                <a:xfrm>
                  <a:off x="1058993"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2FF2D91D-797A-F043-8BBB-86A53D347C11}"/>
                    </a:ext>
                  </a:extLst>
                </p:cNvPr>
                <p:cNvSpPr/>
                <p:nvPr/>
              </p:nvSpPr>
              <p:spPr>
                <a:xfrm>
                  <a:off x="1537910" y="5197949"/>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2FF2D91D-797A-F043-8BBB-86A53D347C11}"/>
                    </a:ext>
                  </a:extLst>
                </p:cNvPr>
                <p:cNvSpPr/>
                <p:nvPr/>
              </p:nvSpPr>
              <p:spPr>
                <a:xfrm>
                  <a:off x="2015456" y="5193101"/>
                  <a:ext cx="431229" cy="429632"/>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24526DFA-80C1-B546-BF7E-5697F2FB3933}"/>
                  </a:ext>
                </a:extLst>
              </p:cNvPr>
              <p:cNvGrpSpPr/>
              <p:nvPr/>
            </p:nvGrpSpPr>
            <p:grpSpPr>
              <a:xfrm>
                <a:off x="708490" y="4483219"/>
                <a:ext cx="1387692" cy="1394832"/>
                <a:chOff x="1228876" y="3376990"/>
                <a:chExt cx="1494972" cy="1344991"/>
              </a:xfrm>
            </p:grpSpPr>
            <p:sp>
              <p:nvSpPr>
                <p:cNvPr id="142" name="Rectangle 141">
                  <a:extLst>
                    <a:ext uri="{FF2B5EF4-FFF2-40B4-BE49-F238E27FC236}">
                      <a16:creationId xmlns:a16="http://schemas.microsoft.com/office/drawing/2014/main" id="{DCF88D0C-570B-594E-BA95-E869C7E6BD35}"/>
                    </a:ext>
                  </a:extLst>
                </p:cNvPr>
                <p:cNvSpPr/>
                <p:nvPr/>
              </p:nvSpPr>
              <p:spPr>
                <a:xfrm>
                  <a:off x="1228876" y="3376990"/>
                  <a:ext cx="1494972" cy="1344991"/>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D4692BD-EA22-9647-95D7-24C546F9DF4F}"/>
                    </a:ext>
                  </a:extLst>
                </p:cNvPr>
                <p:cNvSpPr/>
                <p:nvPr/>
              </p:nvSpPr>
              <p:spPr>
                <a:xfrm>
                  <a:off x="1422671" y="3794386"/>
                  <a:ext cx="327078" cy="2995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ight Arrow 137">
                <a:extLst>
                  <a:ext uri="{FF2B5EF4-FFF2-40B4-BE49-F238E27FC236}">
                    <a16:creationId xmlns:a16="http://schemas.microsoft.com/office/drawing/2014/main" id="{A2137F0D-D164-EE49-BC89-7FFD304DD170}"/>
                  </a:ext>
                </a:extLst>
              </p:cNvPr>
              <p:cNvSpPr/>
              <p:nvPr/>
            </p:nvSpPr>
            <p:spPr>
              <a:xfrm>
                <a:off x="2276070" y="4808872"/>
                <a:ext cx="765580" cy="743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4D4692BD-EA22-9647-95D7-24C546F9DF4F}"/>
                  </a:ext>
                </a:extLst>
              </p:cNvPr>
              <p:cNvSpPr/>
              <p:nvPr/>
            </p:nvSpPr>
            <p:spPr>
              <a:xfrm>
                <a:off x="3244279" y="5018953"/>
                <a:ext cx="303607" cy="3106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3" name="Group 152"/>
          <p:cNvGrpSpPr/>
          <p:nvPr/>
        </p:nvGrpSpPr>
        <p:grpSpPr>
          <a:xfrm>
            <a:off x="2707523" y="2303299"/>
            <a:ext cx="1231608" cy="817602"/>
            <a:chOff x="4548903" y="2177541"/>
            <a:chExt cx="1866733" cy="1127660"/>
          </a:xfrm>
        </p:grpSpPr>
        <p:sp>
          <p:nvSpPr>
            <p:cNvPr id="154" name="Flowchart: Alternate Process 153"/>
            <p:cNvSpPr/>
            <p:nvPr/>
          </p:nvSpPr>
          <p:spPr>
            <a:xfrm>
              <a:off x="4548903" y="2177542"/>
              <a:ext cx="1866733" cy="1106920"/>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p:cNvGrpSpPr/>
            <p:nvPr/>
          </p:nvGrpSpPr>
          <p:grpSpPr>
            <a:xfrm>
              <a:off x="4774710" y="2177541"/>
              <a:ext cx="1389062" cy="1127660"/>
              <a:chOff x="5251054" y="4648201"/>
              <a:chExt cx="2228850" cy="1549400"/>
            </a:xfrm>
          </p:grpSpPr>
          <p:sp>
            <p:nvSpPr>
              <p:cNvPr id="156" name="Rectangle 155"/>
              <p:cNvSpPr/>
              <p:nvPr/>
            </p:nvSpPr>
            <p:spPr>
              <a:xfrm>
                <a:off x="5251054" y="5040610"/>
                <a:ext cx="2228850" cy="8450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01011101</a:t>
                </a:r>
              </a:p>
            </p:txBody>
          </p:sp>
          <p:cxnSp>
            <p:nvCxnSpPr>
              <p:cNvPr id="157" name="Straight Connector 156"/>
              <p:cNvCxnSpPr/>
              <p:nvPr/>
            </p:nvCxnSpPr>
            <p:spPr>
              <a:xfrm>
                <a:off x="6365479" y="4648201"/>
                <a:ext cx="0" cy="154940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202" name="Group 201">
            <a:extLst>
              <a:ext uri="{FF2B5EF4-FFF2-40B4-BE49-F238E27FC236}">
                <a16:creationId xmlns:a16="http://schemas.microsoft.com/office/drawing/2014/main" id="{F148E961-1F5C-3846-AFA5-00D4A281D97B}"/>
              </a:ext>
            </a:extLst>
          </p:cNvPr>
          <p:cNvGrpSpPr/>
          <p:nvPr/>
        </p:nvGrpSpPr>
        <p:grpSpPr>
          <a:xfrm>
            <a:off x="237418" y="3137741"/>
            <a:ext cx="2135779" cy="2873592"/>
            <a:chOff x="237418" y="3137741"/>
            <a:chExt cx="2135779" cy="2873592"/>
          </a:xfrm>
        </p:grpSpPr>
        <p:sp>
          <p:nvSpPr>
            <p:cNvPr id="159" name="Rounded Rectangle 158">
              <a:extLst>
                <a:ext uri="{FF2B5EF4-FFF2-40B4-BE49-F238E27FC236}">
                  <a16:creationId xmlns:a16="http://schemas.microsoft.com/office/drawing/2014/main" id="{6368B349-C9C6-E54A-943E-9E3EF8AC2F41}"/>
                </a:ext>
              </a:extLst>
            </p:cNvPr>
            <p:cNvSpPr/>
            <p:nvPr/>
          </p:nvSpPr>
          <p:spPr>
            <a:xfrm>
              <a:off x="237418" y="5356531"/>
              <a:ext cx="2135779" cy="654802"/>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Correlations</a:t>
              </a:r>
            </a:p>
          </p:txBody>
        </p:sp>
        <p:cxnSp>
          <p:nvCxnSpPr>
            <p:cNvPr id="89" name="Straight Arrow Connector 88">
              <a:extLst>
                <a:ext uri="{FF2B5EF4-FFF2-40B4-BE49-F238E27FC236}">
                  <a16:creationId xmlns:a16="http://schemas.microsoft.com/office/drawing/2014/main" id="{3F0AD516-1067-D740-8600-4140D8A240C1}"/>
                </a:ext>
              </a:extLst>
            </p:cNvPr>
            <p:cNvCxnSpPr>
              <a:cxnSpLocks/>
            </p:cNvCxnSpPr>
            <p:nvPr/>
          </p:nvCxnSpPr>
          <p:spPr>
            <a:xfrm flipV="1">
              <a:off x="1691125" y="3137741"/>
              <a:ext cx="0" cy="221879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grpSp>
        <p:nvGrpSpPr>
          <p:cNvPr id="201" name="Group 200">
            <a:extLst>
              <a:ext uri="{FF2B5EF4-FFF2-40B4-BE49-F238E27FC236}">
                <a16:creationId xmlns:a16="http://schemas.microsoft.com/office/drawing/2014/main" id="{791C69F3-64E7-964D-86C2-5A526987E754}"/>
              </a:ext>
            </a:extLst>
          </p:cNvPr>
          <p:cNvGrpSpPr/>
          <p:nvPr/>
        </p:nvGrpSpPr>
        <p:grpSpPr>
          <a:xfrm>
            <a:off x="2538999" y="3120901"/>
            <a:ext cx="1647537" cy="2890432"/>
            <a:chOff x="2538999" y="3120901"/>
            <a:chExt cx="1647537" cy="2890432"/>
          </a:xfrm>
        </p:grpSpPr>
        <p:sp>
          <p:nvSpPr>
            <p:cNvPr id="196" name="Rounded Rectangle 195">
              <a:extLst>
                <a:ext uri="{FF2B5EF4-FFF2-40B4-BE49-F238E27FC236}">
                  <a16:creationId xmlns:a16="http://schemas.microsoft.com/office/drawing/2014/main" id="{ADDEC05C-AF9D-364C-BECD-8A130B602384}"/>
                </a:ext>
              </a:extLst>
            </p:cNvPr>
            <p:cNvSpPr/>
            <p:nvPr/>
          </p:nvSpPr>
          <p:spPr>
            <a:xfrm>
              <a:off x="2538999" y="5356531"/>
              <a:ext cx="1647537" cy="654802"/>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Carries</a:t>
              </a:r>
            </a:p>
          </p:txBody>
        </p:sp>
        <p:cxnSp>
          <p:nvCxnSpPr>
            <p:cNvPr id="198" name="Straight Arrow Connector 197">
              <a:extLst>
                <a:ext uri="{FF2B5EF4-FFF2-40B4-BE49-F238E27FC236}">
                  <a16:creationId xmlns:a16="http://schemas.microsoft.com/office/drawing/2014/main" id="{22867379-3580-9B46-A122-7B028A679D8D}"/>
                </a:ext>
              </a:extLst>
            </p:cNvPr>
            <p:cNvCxnSpPr>
              <a:cxnSpLocks/>
            </p:cNvCxnSpPr>
            <p:nvPr/>
          </p:nvCxnSpPr>
          <p:spPr>
            <a:xfrm flipV="1">
              <a:off x="3314731" y="3120901"/>
              <a:ext cx="0" cy="221879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pSp>
      <p:grpSp>
        <p:nvGrpSpPr>
          <p:cNvPr id="200" name="Group 199">
            <a:extLst>
              <a:ext uri="{FF2B5EF4-FFF2-40B4-BE49-F238E27FC236}">
                <a16:creationId xmlns:a16="http://schemas.microsoft.com/office/drawing/2014/main" id="{7510B926-78BD-1348-A8BB-C1B73D915735}"/>
              </a:ext>
            </a:extLst>
          </p:cNvPr>
          <p:cNvGrpSpPr/>
          <p:nvPr/>
        </p:nvGrpSpPr>
        <p:grpSpPr>
          <a:xfrm>
            <a:off x="4353689" y="3245379"/>
            <a:ext cx="2135779" cy="3146629"/>
            <a:chOff x="4353689" y="3245379"/>
            <a:chExt cx="2135779" cy="3146629"/>
          </a:xfrm>
        </p:grpSpPr>
        <p:cxnSp>
          <p:nvCxnSpPr>
            <p:cNvPr id="199" name="Straight Arrow Connector 198">
              <a:extLst>
                <a:ext uri="{FF2B5EF4-FFF2-40B4-BE49-F238E27FC236}">
                  <a16:creationId xmlns:a16="http://schemas.microsoft.com/office/drawing/2014/main" id="{D671F657-C0CC-604A-A9CF-DF975DCB8B09}"/>
                </a:ext>
              </a:extLst>
            </p:cNvPr>
            <p:cNvCxnSpPr>
              <a:cxnSpLocks/>
            </p:cNvCxnSpPr>
            <p:nvPr/>
          </p:nvCxnSpPr>
          <p:spPr>
            <a:xfrm flipV="1">
              <a:off x="5400442" y="3245379"/>
              <a:ext cx="0" cy="221879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97" name="Rounded Rectangle 196">
              <a:extLst>
                <a:ext uri="{FF2B5EF4-FFF2-40B4-BE49-F238E27FC236}">
                  <a16:creationId xmlns:a16="http://schemas.microsoft.com/office/drawing/2014/main" id="{31803381-1B8D-C247-B613-C973CD039E92}"/>
                </a:ext>
              </a:extLst>
            </p:cNvPr>
            <p:cNvSpPr/>
            <p:nvPr/>
          </p:nvSpPr>
          <p:spPr>
            <a:xfrm>
              <a:off x="4353689" y="5359634"/>
              <a:ext cx="2135779" cy="1032374"/>
            </a:xfrm>
            <a:prstGeom prst="round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Double-planting</a:t>
              </a:r>
            </a:p>
          </p:txBody>
        </p:sp>
      </p:grpSp>
    </p:spTree>
    <p:extLst>
      <p:ext uri="{BB962C8B-B14F-4D97-AF65-F5344CB8AC3E}">
        <p14:creationId xmlns:p14="http://schemas.microsoft.com/office/powerpoint/2010/main" val="388683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a:extLst>
              <a:ext uri="{FF2B5EF4-FFF2-40B4-BE49-F238E27FC236}">
                <a16:creationId xmlns:a16="http://schemas.microsoft.com/office/drawing/2014/main" id="{3F8B5B8A-7D47-2A42-B534-027C425C43DD}"/>
              </a:ext>
            </a:extLst>
          </p:cNvPr>
          <p:cNvSpPr/>
          <p:nvPr/>
        </p:nvSpPr>
        <p:spPr>
          <a:xfrm>
            <a:off x="6057900" y="4329820"/>
            <a:ext cx="5897737" cy="2281648"/>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2CF2C-CF4F-AB41-9874-C6D46BF7E680}"/>
              </a:ext>
            </a:extLst>
          </p:cNvPr>
          <p:cNvSpPr>
            <a:spLocks noGrp="1"/>
          </p:cNvSpPr>
          <p:nvPr>
            <p:ph type="title"/>
          </p:nvPr>
        </p:nvSpPr>
        <p:spPr/>
        <p:txBody>
          <a:bodyPr/>
          <a:lstStyle/>
          <a:p>
            <a:r>
              <a:rPr lang="en-US" dirty="0"/>
              <a:t>OWFs + HC Bits</a:t>
            </a:r>
          </a:p>
        </p:txBody>
      </p:sp>
      <p:sp>
        <p:nvSpPr>
          <p:cNvPr id="3" name="Content Placeholder 2">
            <a:extLst>
              <a:ext uri="{FF2B5EF4-FFF2-40B4-BE49-F238E27FC236}">
                <a16:creationId xmlns:a16="http://schemas.microsoft.com/office/drawing/2014/main" id="{C6BE2C14-2253-AA45-B058-0F166D15F25D}"/>
              </a:ext>
            </a:extLst>
          </p:cNvPr>
          <p:cNvSpPr>
            <a:spLocks noGrp="1"/>
          </p:cNvSpPr>
          <p:nvPr>
            <p:ph idx="1"/>
          </p:nvPr>
        </p:nvSpPr>
        <p:spPr>
          <a:xfrm>
            <a:off x="838200" y="1825625"/>
            <a:ext cx="4844143" cy="1244146"/>
          </a:xfrm>
        </p:spPr>
        <p:txBody>
          <a:bodyPr>
            <a:normAutofit/>
          </a:bodyPr>
          <a:lstStyle/>
          <a:p>
            <a:pPr marL="0" indent="0">
              <a:buNone/>
            </a:pPr>
            <a:r>
              <a:rPr lang="en-US" sz="3200" dirty="0"/>
              <a:t>OWFs from Planting</a:t>
            </a:r>
          </a:p>
        </p:txBody>
      </p:sp>
      <p:sp>
        <p:nvSpPr>
          <p:cNvPr id="4" name="Content Placeholder 2">
            <a:extLst>
              <a:ext uri="{FF2B5EF4-FFF2-40B4-BE49-F238E27FC236}">
                <a16:creationId xmlns:a16="http://schemas.microsoft.com/office/drawing/2014/main" id="{56AA37B5-E0BB-7F45-8A14-14C1108E339C}"/>
              </a:ext>
            </a:extLst>
          </p:cNvPr>
          <p:cNvSpPr txBox="1">
            <a:spLocks/>
          </p:cNvSpPr>
          <p:nvPr/>
        </p:nvSpPr>
        <p:spPr>
          <a:xfrm>
            <a:off x="7109955" y="4495168"/>
            <a:ext cx="3766354" cy="767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‘Weak’ to ‘Strong’</a:t>
            </a:r>
          </a:p>
        </p:txBody>
      </p:sp>
      <p:sp>
        <p:nvSpPr>
          <p:cNvPr id="5" name="Content Placeholder 2">
            <a:extLst>
              <a:ext uri="{FF2B5EF4-FFF2-40B4-BE49-F238E27FC236}">
                <a16:creationId xmlns:a16="http://schemas.microsoft.com/office/drawing/2014/main" id="{43EAE666-0977-BB49-A678-44A964BC0FA6}"/>
              </a:ext>
            </a:extLst>
          </p:cNvPr>
          <p:cNvSpPr txBox="1">
            <a:spLocks/>
          </p:cNvSpPr>
          <p:nvPr/>
        </p:nvSpPr>
        <p:spPr>
          <a:xfrm>
            <a:off x="6453739" y="1206939"/>
            <a:ext cx="4799770" cy="597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Modified </a:t>
            </a:r>
            <a:r>
              <a:rPr lang="en-US" sz="3200" b="1" dirty="0" err="1"/>
              <a:t>Goldreich</a:t>
            </a:r>
            <a:r>
              <a:rPr lang="en-US" sz="3200" b="1" dirty="0"/>
              <a:t>-Levin</a:t>
            </a:r>
          </a:p>
        </p:txBody>
      </p:sp>
      <p:grpSp>
        <p:nvGrpSpPr>
          <p:cNvPr id="6" name="Group 5">
            <a:extLst>
              <a:ext uri="{FF2B5EF4-FFF2-40B4-BE49-F238E27FC236}">
                <a16:creationId xmlns:a16="http://schemas.microsoft.com/office/drawing/2014/main" id="{14383883-006F-CD44-A662-1DEA95D9ABBE}"/>
              </a:ext>
            </a:extLst>
          </p:cNvPr>
          <p:cNvGrpSpPr/>
          <p:nvPr/>
        </p:nvGrpSpPr>
        <p:grpSpPr>
          <a:xfrm>
            <a:off x="184545" y="2778044"/>
            <a:ext cx="867508" cy="906214"/>
            <a:chOff x="7863017" y="1846390"/>
            <a:chExt cx="1566734" cy="1637039"/>
          </a:xfrm>
        </p:grpSpPr>
        <p:sp>
          <p:nvSpPr>
            <p:cNvPr id="7" name="Flowchart: Alternate Process 130">
              <a:extLst>
                <a:ext uri="{FF2B5EF4-FFF2-40B4-BE49-F238E27FC236}">
                  <a16:creationId xmlns:a16="http://schemas.microsoft.com/office/drawing/2014/main" id="{EE53802F-A8EE-8F4F-999E-359D1970E24D}"/>
                </a:ext>
              </a:extLst>
            </p:cNvPr>
            <p:cNvSpPr/>
            <p:nvPr/>
          </p:nvSpPr>
          <p:spPr>
            <a:xfrm>
              <a:off x="7863017" y="1846390"/>
              <a:ext cx="1566734" cy="1637039"/>
            </a:xfrm>
            <a:prstGeom prst="flowChartAlternate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artoon Plant Clip Art - Clipart library">
              <a:extLst>
                <a:ext uri="{FF2B5EF4-FFF2-40B4-BE49-F238E27FC236}">
                  <a16:creationId xmlns:a16="http://schemas.microsoft.com/office/drawing/2014/main" id="{F18437D5-37A8-2944-8F85-20EE971DE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1374" y="2024653"/>
              <a:ext cx="1187370" cy="143343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ontent Placeholder 2">
            <a:extLst>
              <a:ext uri="{FF2B5EF4-FFF2-40B4-BE49-F238E27FC236}">
                <a16:creationId xmlns:a16="http://schemas.microsoft.com/office/drawing/2014/main" id="{0B81994F-3564-ED44-81CD-ADD163B25FA9}"/>
              </a:ext>
            </a:extLst>
          </p:cNvPr>
          <p:cNvSpPr txBox="1">
            <a:spLocks/>
          </p:cNvSpPr>
          <p:nvPr/>
        </p:nvSpPr>
        <p:spPr>
          <a:xfrm>
            <a:off x="1222456" y="2935043"/>
            <a:ext cx="2908673" cy="669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Gen(n,1; r) = </a:t>
            </a:r>
          </a:p>
        </p:txBody>
      </p:sp>
      <p:grpSp>
        <p:nvGrpSpPr>
          <p:cNvPr id="10" name="Group 9">
            <a:extLst>
              <a:ext uri="{FF2B5EF4-FFF2-40B4-BE49-F238E27FC236}">
                <a16:creationId xmlns:a16="http://schemas.microsoft.com/office/drawing/2014/main" id="{F8633836-67D8-C846-B86A-AEAC9B9C8AC5}"/>
              </a:ext>
            </a:extLst>
          </p:cNvPr>
          <p:cNvGrpSpPr/>
          <p:nvPr/>
        </p:nvGrpSpPr>
        <p:grpSpPr>
          <a:xfrm>
            <a:off x="3582894" y="2451101"/>
            <a:ext cx="1338280" cy="1330340"/>
            <a:chOff x="1646340" y="2495814"/>
            <a:chExt cx="4096505" cy="4072199"/>
          </a:xfrm>
        </p:grpSpPr>
        <p:sp>
          <p:nvSpPr>
            <p:cNvPr id="11" name="Oval 10">
              <a:extLst>
                <a:ext uri="{FF2B5EF4-FFF2-40B4-BE49-F238E27FC236}">
                  <a16:creationId xmlns:a16="http://schemas.microsoft.com/office/drawing/2014/main" id="{F1D8BA79-F800-904E-83E9-031D1997CF9B}"/>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910988-4F84-2B41-A7D1-2FD39A3EFEE0}"/>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D902950-7AAB-2B4F-8543-60FC0D68EE74}"/>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87E29C-45F4-F145-A5F2-61416292A5C0}"/>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02986E9-9AFE-534A-9859-E0FF0D85775D}"/>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BBA721C-201D-814D-915B-2ECDCEC8ADA0}"/>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1C06FE-6BD5-2C42-BC4B-518D11E9BBE5}"/>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D98CC1-0DA6-114F-ABCC-996E0758FD64}"/>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F9829B0-0C41-6C40-A05B-80B743A79EC4}"/>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F534BF0-10D0-D746-891E-2E71189ED8C8}"/>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92596435-DB8B-7F41-AFC8-6283B08129EE}"/>
                </a:ext>
              </a:extLst>
            </p:cNvPr>
            <p:cNvCxnSpPr>
              <a:cxnSpLocks/>
              <a:endCxn id="17"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6A8D66F-EE82-B947-84B7-81788423BF93}"/>
                </a:ext>
              </a:extLst>
            </p:cNvPr>
            <p:cNvCxnSpPr>
              <a:cxnSpLocks/>
              <a:endCxn id="18"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EE73CD3-7D81-554B-978A-FF869F0967E5}"/>
                </a:ext>
              </a:extLst>
            </p:cNvPr>
            <p:cNvCxnSpPr>
              <a:cxnSpLocks/>
              <a:endCxn id="18"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900BAB-2C81-C54A-BD6C-5AE3A89408A4}"/>
                </a:ext>
              </a:extLst>
            </p:cNvPr>
            <p:cNvCxnSpPr>
              <a:cxnSpLocks/>
              <a:endCxn id="19"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5F9E44-51D8-FF45-9ED2-CE0966DF372D}"/>
                </a:ext>
              </a:extLst>
            </p:cNvPr>
            <p:cNvCxnSpPr>
              <a:cxnSpLocks/>
              <a:stCxn id="14" idx="5"/>
              <a:endCxn id="18"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7D84908-2595-3746-943E-ABE40833DAAE}"/>
                </a:ext>
              </a:extLst>
            </p:cNvPr>
            <p:cNvCxnSpPr>
              <a:cxnSpLocks/>
              <a:endCxn id="19"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0B7E08-4676-D743-A15B-881BCC7D1B9E}"/>
                </a:ext>
              </a:extLst>
            </p:cNvPr>
            <p:cNvCxnSpPr>
              <a:cxnSpLocks/>
              <a:stCxn id="14" idx="5"/>
              <a:endCxn id="18"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3C7B43-E64C-6243-8E47-75FEFE4E22FB}"/>
                </a:ext>
              </a:extLst>
            </p:cNvPr>
            <p:cNvCxnSpPr>
              <a:cxnSpLocks/>
              <a:stCxn id="20" idx="0"/>
            </p:cNvCxnSpPr>
            <p:nvPr/>
          </p:nvCxnSpPr>
          <p:spPr>
            <a:xfrm flipH="1" flipV="1">
              <a:off x="2372235" y="4069190"/>
              <a:ext cx="2342850" cy="2087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37CB75-D027-8549-B2D1-DAC6ACDD9403}"/>
                </a:ext>
              </a:extLst>
            </p:cNvPr>
            <p:cNvCxnSpPr>
              <a:cxnSpLocks/>
              <a:stCxn id="20"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35F919B-8930-714C-BF75-85E0216D6627}"/>
                </a:ext>
              </a:extLst>
            </p:cNvPr>
            <p:cNvCxnSpPr>
              <a:cxnSpLocks/>
              <a:stCxn id="20" idx="1"/>
              <a:endCxn id="16" idx="3"/>
            </p:cNvCxnSpPr>
            <p:nvPr/>
          </p:nvCxnSpPr>
          <p:spPr>
            <a:xfrm flipV="1">
              <a:off x="4650427" y="4152587"/>
              <a:ext cx="551511" cy="20324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028D9E-BCC0-2B41-9FE6-C304EB180F2C}"/>
                </a:ext>
              </a:extLst>
            </p:cNvPr>
            <p:cNvCxnSpPr>
              <a:cxnSpLocks/>
              <a:endCxn id="16" idx="2"/>
            </p:cNvCxnSpPr>
            <p:nvPr/>
          </p:nvCxnSpPr>
          <p:spPr>
            <a:xfrm>
              <a:off x="2399017" y="4000940"/>
              <a:ext cx="2776139" cy="833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6852CF7-1FF6-F742-8BB5-23FE3179614F}"/>
                </a:ext>
              </a:extLst>
            </p:cNvPr>
            <p:cNvCxnSpPr>
              <a:cxnSpLocks/>
              <a:endCxn id="15"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860FD0-6531-3C48-8709-47C1D8EAA50C}"/>
                </a:ext>
              </a:extLst>
            </p:cNvPr>
            <p:cNvCxnSpPr>
              <a:stCxn id="20" idx="6"/>
              <a:endCxn id="17"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C3D8EF-788F-EB49-864F-542FF3DDD075}"/>
                </a:ext>
              </a:extLst>
            </p:cNvPr>
            <p:cNvCxnSpPr>
              <a:stCxn id="20" idx="6"/>
              <a:endCxn id="15"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D4DD3C-840F-724B-8F6C-3057CADA18ED}"/>
                </a:ext>
              </a:extLst>
            </p:cNvPr>
            <p:cNvCxnSpPr>
              <a:cxnSpLocks/>
              <a:stCxn id="14" idx="4"/>
              <a:endCxn id="19"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BD5C58-C8D0-EB4F-A3C4-000534C4B2C5}"/>
                </a:ext>
              </a:extLst>
            </p:cNvPr>
            <p:cNvCxnSpPr>
              <a:cxnSpLocks/>
              <a:stCxn id="15"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2601B9-E959-9E49-B1BD-7C04FA4EFC6A}"/>
                </a:ext>
              </a:extLst>
            </p:cNvPr>
            <p:cNvCxnSpPr>
              <a:cxnSpLocks/>
              <a:stCxn id="17"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2F7A70-DF4C-EF41-9E57-A33238027420}"/>
                </a:ext>
              </a:extLst>
            </p:cNvPr>
            <p:cNvCxnSpPr>
              <a:cxnSpLocks/>
              <a:endCxn id="20"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3DA4A4-FCC8-1C49-A1C8-C868504DF646}"/>
                </a:ext>
              </a:extLst>
            </p:cNvPr>
            <p:cNvCxnSpPr>
              <a:cxnSpLocks/>
              <a:stCxn id="15" idx="3"/>
              <a:endCxn id="18"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1C011F77-62C8-0940-8DD1-1D430835DEA7}"/>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3369E55-D8D0-B44A-80BA-7278C4C38819}"/>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C063833-307C-E44C-A046-981F2DC1E1B6}"/>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1388144-6090-804E-9791-3E62ECA99333}"/>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CB8F72-5D77-BF43-A10B-02B0C8D6E9DC}"/>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43F3CB2-FEF4-DA4C-8C5F-550ADF9CFE3A}"/>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8A15A01-3DB7-2646-AEB7-E6DB8E6F81A7}"/>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12559E3-81EB-BB49-B8B0-C9DDBD2473EF}"/>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Content Placeholder 2">
            <a:extLst>
              <a:ext uri="{FF2B5EF4-FFF2-40B4-BE49-F238E27FC236}">
                <a16:creationId xmlns:a16="http://schemas.microsoft.com/office/drawing/2014/main" id="{06EE6DF5-DB4A-6148-8408-102211208A8A}"/>
              </a:ext>
            </a:extLst>
          </p:cNvPr>
          <p:cNvSpPr txBox="1">
            <a:spLocks/>
          </p:cNvSpPr>
          <p:nvPr/>
        </p:nvSpPr>
        <p:spPr>
          <a:xfrm>
            <a:off x="3497276" y="2708288"/>
            <a:ext cx="394536" cy="42679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2">
                    <a:lumMod val="50000"/>
                  </a:schemeClr>
                </a:solidFill>
              </a:rPr>
              <a:t>a</a:t>
            </a:r>
          </a:p>
        </p:txBody>
      </p:sp>
      <p:sp>
        <p:nvSpPr>
          <p:cNvPr id="57" name="Content Placeholder 2">
            <a:extLst>
              <a:ext uri="{FF2B5EF4-FFF2-40B4-BE49-F238E27FC236}">
                <a16:creationId xmlns:a16="http://schemas.microsoft.com/office/drawing/2014/main" id="{7C9855A3-F2CA-EE47-BF3A-C4DE2A72C992}"/>
              </a:ext>
            </a:extLst>
          </p:cNvPr>
          <p:cNvSpPr txBox="1">
            <a:spLocks/>
          </p:cNvSpPr>
          <p:nvPr/>
        </p:nvSpPr>
        <p:spPr>
          <a:xfrm>
            <a:off x="4739611" y="2771637"/>
            <a:ext cx="394536" cy="42679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2">
                    <a:lumMod val="50000"/>
                  </a:schemeClr>
                </a:solidFill>
              </a:rPr>
              <a:t>b</a:t>
            </a:r>
          </a:p>
        </p:txBody>
      </p:sp>
      <p:sp>
        <p:nvSpPr>
          <p:cNvPr id="58" name="Content Placeholder 2">
            <a:extLst>
              <a:ext uri="{FF2B5EF4-FFF2-40B4-BE49-F238E27FC236}">
                <a16:creationId xmlns:a16="http://schemas.microsoft.com/office/drawing/2014/main" id="{55ECEB7B-A81F-F145-8C7D-904576E20073}"/>
              </a:ext>
            </a:extLst>
          </p:cNvPr>
          <p:cNvSpPr txBox="1">
            <a:spLocks/>
          </p:cNvSpPr>
          <p:nvPr/>
        </p:nvSpPr>
        <p:spPr>
          <a:xfrm>
            <a:off x="4155368" y="3615737"/>
            <a:ext cx="394536" cy="42679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chemeClr val="accent2">
                    <a:lumMod val="50000"/>
                  </a:schemeClr>
                </a:solidFill>
              </a:rPr>
              <a:t>c</a:t>
            </a:r>
          </a:p>
        </p:txBody>
      </p:sp>
      <p:sp>
        <p:nvSpPr>
          <p:cNvPr id="59" name="Trapezoid 58">
            <a:extLst>
              <a:ext uri="{FF2B5EF4-FFF2-40B4-BE49-F238E27FC236}">
                <a16:creationId xmlns:a16="http://schemas.microsoft.com/office/drawing/2014/main" id="{9A3767A6-669A-6140-A0E5-A6E6EBDF1A0A}"/>
              </a:ext>
            </a:extLst>
          </p:cNvPr>
          <p:cNvSpPr/>
          <p:nvPr/>
        </p:nvSpPr>
        <p:spPr>
          <a:xfrm>
            <a:off x="1187492" y="3423908"/>
            <a:ext cx="3403393" cy="815815"/>
          </a:xfrm>
          <a:prstGeom prst="trapezoid">
            <a:avLst>
              <a:gd name="adj" fmla="val 185972"/>
            </a:avLst>
          </a:prstGeom>
          <a:gradFill>
            <a:gsLst>
              <a:gs pos="0">
                <a:schemeClr val="accent1">
                  <a:lumMod val="5000"/>
                  <a:lumOff val="95000"/>
                </a:schemeClr>
              </a:gs>
              <a:gs pos="87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FB0B9C7-FA5E-8242-95AB-F65559F32860}"/>
              </a:ext>
            </a:extLst>
          </p:cNvPr>
          <p:cNvSpPr/>
          <p:nvPr/>
        </p:nvSpPr>
        <p:spPr>
          <a:xfrm>
            <a:off x="1197226" y="4231503"/>
            <a:ext cx="1963194" cy="435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weights</a:t>
            </a:r>
          </a:p>
        </p:txBody>
      </p:sp>
      <p:grpSp>
        <p:nvGrpSpPr>
          <p:cNvPr id="55" name="Group 54">
            <a:extLst>
              <a:ext uri="{FF2B5EF4-FFF2-40B4-BE49-F238E27FC236}">
                <a16:creationId xmlns:a16="http://schemas.microsoft.com/office/drawing/2014/main" id="{4A0CAAFA-3DF0-FE4C-98A7-056DF23BC033}"/>
              </a:ext>
            </a:extLst>
          </p:cNvPr>
          <p:cNvGrpSpPr/>
          <p:nvPr/>
        </p:nvGrpSpPr>
        <p:grpSpPr>
          <a:xfrm>
            <a:off x="3164345" y="4230189"/>
            <a:ext cx="1449939" cy="436488"/>
            <a:chOff x="2795593" y="3974361"/>
            <a:chExt cx="1449939" cy="446216"/>
          </a:xfrm>
          <a:solidFill>
            <a:schemeClr val="accent2">
              <a:lumMod val="60000"/>
              <a:lumOff val="40000"/>
            </a:schemeClr>
          </a:solidFill>
        </p:grpSpPr>
        <p:sp>
          <p:nvSpPr>
            <p:cNvPr id="52" name="Rectangle 51">
              <a:extLst>
                <a:ext uri="{FF2B5EF4-FFF2-40B4-BE49-F238E27FC236}">
                  <a16:creationId xmlns:a16="http://schemas.microsoft.com/office/drawing/2014/main" id="{450C3078-6274-814E-9B14-835C45AF7F01}"/>
                </a:ext>
              </a:extLst>
            </p:cNvPr>
            <p:cNvSpPr/>
            <p:nvPr/>
          </p:nvSpPr>
          <p:spPr>
            <a:xfrm>
              <a:off x="2795593" y="3980482"/>
              <a:ext cx="485356" cy="4351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3" name="Rectangle 52">
              <a:extLst>
                <a:ext uri="{FF2B5EF4-FFF2-40B4-BE49-F238E27FC236}">
                  <a16:creationId xmlns:a16="http://schemas.microsoft.com/office/drawing/2014/main" id="{86A26097-6EA6-4342-B8A5-8E00E3799002}"/>
                </a:ext>
              </a:extLst>
            </p:cNvPr>
            <p:cNvSpPr/>
            <p:nvPr/>
          </p:nvSpPr>
          <p:spPr>
            <a:xfrm>
              <a:off x="3284874" y="3978158"/>
              <a:ext cx="485356" cy="4351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4" name="Rectangle 53">
              <a:extLst>
                <a:ext uri="{FF2B5EF4-FFF2-40B4-BE49-F238E27FC236}">
                  <a16:creationId xmlns:a16="http://schemas.microsoft.com/office/drawing/2014/main" id="{15C1E20A-EAED-6C4D-95B2-82289F8AA576}"/>
                </a:ext>
              </a:extLst>
            </p:cNvPr>
            <p:cNvSpPr/>
            <p:nvPr/>
          </p:nvSpPr>
          <p:spPr>
            <a:xfrm>
              <a:off x="3760176" y="3974361"/>
              <a:ext cx="485356" cy="44621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grpSp>
      <p:sp>
        <p:nvSpPr>
          <p:cNvPr id="60" name="Left Brace 59">
            <a:extLst>
              <a:ext uri="{FF2B5EF4-FFF2-40B4-BE49-F238E27FC236}">
                <a16:creationId xmlns:a16="http://schemas.microsoft.com/office/drawing/2014/main" id="{9CC5A86B-73E2-A844-88DD-D35CC2C1291E}"/>
              </a:ext>
            </a:extLst>
          </p:cNvPr>
          <p:cNvSpPr/>
          <p:nvPr/>
        </p:nvSpPr>
        <p:spPr>
          <a:xfrm rot="16200000">
            <a:off x="3721808" y="4166301"/>
            <a:ext cx="301781" cy="13831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Content Placeholder 2">
                <a:extLst>
                  <a:ext uri="{FF2B5EF4-FFF2-40B4-BE49-F238E27FC236}">
                    <a16:creationId xmlns:a16="http://schemas.microsoft.com/office/drawing/2014/main" id="{7290DA05-9660-344E-AB27-EE365F77E10B}"/>
                  </a:ext>
                </a:extLst>
              </p:cNvPr>
              <p:cNvSpPr txBox="1">
                <a:spLocks/>
              </p:cNvSpPr>
              <p:nvPr/>
            </p:nvSpPr>
            <p:spPr>
              <a:xfrm>
                <a:off x="2932929" y="4914211"/>
                <a:ext cx="1917766" cy="996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i="1" dirty="0">
                    <a:solidFill>
                      <a:schemeClr val="accent2">
                        <a:lumMod val="75000"/>
                      </a:schemeClr>
                    </a:solidFill>
                    <a:latin typeface="Cambria Math" panose="02040503050406030204" pitchFamily="18" charset="0"/>
                  </a:rPr>
                  <a:t>wit </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𝑂</m:t>
                      </m:r>
                      <m:r>
                        <a:rPr lang="en-US" sz="3200" i="1" dirty="0" smtClean="0">
                          <a:latin typeface="Cambria Math" panose="02040503050406030204" pitchFamily="18" charset="0"/>
                        </a:rPr>
                        <m:t>(</m:t>
                      </m:r>
                      <m:r>
                        <m:rPr>
                          <m:sty m:val="p"/>
                        </m:rPr>
                        <a:rPr lang="en-US" sz="3200" i="1" dirty="0" smtClean="0">
                          <a:latin typeface="Cambria Math" panose="02040503050406030204" pitchFamily="18" charset="0"/>
                        </a:rPr>
                        <m:t>log</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m:t>
                      </m:r>
                    </m:oMath>
                  </m:oMathPara>
                </a14:m>
                <a:endParaRPr lang="en-US" sz="3200" dirty="0"/>
              </a:p>
            </p:txBody>
          </p:sp>
        </mc:Choice>
        <mc:Fallback xmlns="">
          <p:sp>
            <p:nvSpPr>
              <p:cNvPr id="61" name="Content Placeholder 2">
                <a:extLst>
                  <a:ext uri="{FF2B5EF4-FFF2-40B4-BE49-F238E27FC236}">
                    <a16:creationId xmlns:a16="http://schemas.microsoft.com/office/drawing/2014/main" id="{7290DA05-9660-344E-AB27-EE365F77E10B}"/>
                  </a:ext>
                </a:extLst>
              </p:cNvPr>
              <p:cNvSpPr txBox="1">
                <a:spLocks noRot="1" noChangeAspect="1" noMove="1" noResize="1" noEditPoints="1" noAdjustHandles="1" noChangeArrowheads="1" noChangeShapeType="1" noTextEdit="1"/>
              </p:cNvSpPr>
              <p:nvPr/>
            </p:nvSpPr>
            <p:spPr>
              <a:xfrm>
                <a:off x="2932929" y="4914211"/>
                <a:ext cx="1917766" cy="996429"/>
              </a:xfrm>
              <a:prstGeom prst="rect">
                <a:avLst/>
              </a:prstGeom>
              <a:blipFill>
                <a:blip r:embed="rId3"/>
                <a:stretch>
                  <a:fillRect t="-12658" b="-11392"/>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C5AA088D-B9BC-E04F-AB21-95C484D0ABDF}"/>
              </a:ext>
            </a:extLst>
          </p:cNvPr>
          <p:cNvGrpSpPr/>
          <p:nvPr/>
        </p:nvGrpSpPr>
        <p:grpSpPr>
          <a:xfrm>
            <a:off x="2645875" y="2821270"/>
            <a:ext cx="555041" cy="771205"/>
            <a:chOff x="3250032" y="2755956"/>
            <a:chExt cx="555041" cy="771205"/>
          </a:xfrm>
        </p:grpSpPr>
        <p:sp>
          <p:nvSpPr>
            <p:cNvPr id="48" name="Oval 47">
              <a:extLst>
                <a:ext uri="{FF2B5EF4-FFF2-40B4-BE49-F238E27FC236}">
                  <a16:creationId xmlns:a16="http://schemas.microsoft.com/office/drawing/2014/main" id="{597F4EFF-B10F-8D4C-8E50-D0765DD31DFD}"/>
                </a:ext>
              </a:extLst>
            </p:cNvPr>
            <p:cNvSpPr/>
            <p:nvPr/>
          </p:nvSpPr>
          <p:spPr>
            <a:xfrm>
              <a:off x="3250032" y="2835828"/>
              <a:ext cx="555041" cy="644813"/>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11CCDF0-D7DB-FF44-923A-492A1E1F67CB}"/>
                </a:ext>
              </a:extLst>
            </p:cNvPr>
            <p:cNvSpPr/>
            <p:nvPr/>
          </p:nvSpPr>
          <p:spPr>
            <a:xfrm rot="2072657">
              <a:off x="3258234" y="2755956"/>
              <a:ext cx="518736" cy="77120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Content Placeholder 2">
            <a:extLst>
              <a:ext uri="{FF2B5EF4-FFF2-40B4-BE49-F238E27FC236}">
                <a16:creationId xmlns:a16="http://schemas.microsoft.com/office/drawing/2014/main" id="{68F5D19D-2282-AF40-9B92-C8B0271DCDF2}"/>
              </a:ext>
            </a:extLst>
          </p:cNvPr>
          <p:cNvSpPr txBox="1">
            <a:spLocks/>
          </p:cNvSpPr>
          <p:nvPr/>
        </p:nvSpPr>
        <p:spPr>
          <a:xfrm>
            <a:off x="7155867" y="1867730"/>
            <a:ext cx="4799770" cy="5977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Witness = hard-core set</a:t>
            </a:r>
            <a:endParaRPr lang="en-US" sz="3200" b="1" dirty="0"/>
          </a:p>
        </p:txBody>
      </p: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48887878-F26C-6347-BC8C-19D3BC5673B2}"/>
                  </a:ext>
                </a:extLst>
              </p:cNvPr>
              <p:cNvSpPr txBox="1">
                <a:spLocks/>
              </p:cNvSpPr>
              <p:nvPr/>
            </p:nvSpPr>
            <p:spPr>
              <a:xfrm>
                <a:off x="5738304" y="2528521"/>
                <a:ext cx="6509657" cy="669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𝑓</m:t>
                      </m:r>
                      <m:r>
                        <a:rPr lang="en-US" sz="3200" i="1" dirty="0" smtClean="0">
                          <a:latin typeface="Cambria Math" panose="02040503050406030204" pitchFamily="18" charset="0"/>
                        </a:rPr>
                        <m:t>(</m:t>
                      </m:r>
                      <m:r>
                        <a:rPr lang="en-US" sz="3200" i="1" dirty="0" err="1" smtClean="0">
                          <a:latin typeface="Cambria Math" panose="02040503050406030204" pitchFamily="18" charset="0"/>
                        </a:rPr>
                        <m:t>𝑟</m:t>
                      </m:r>
                      <m:r>
                        <a:rPr lang="en-US" sz="3200" i="1" dirty="0" err="1" smtClean="0">
                          <a:latin typeface="Cambria Math" panose="02040503050406030204" pitchFamily="18" charset="0"/>
                        </a:rPr>
                        <m:t>,</m:t>
                      </m:r>
                      <m:r>
                        <a:rPr lang="en-US" sz="3200" b="1" i="1" dirty="0" smtClean="0">
                          <a:solidFill>
                            <a:schemeClr val="accent3">
                              <a:lumMod val="75000"/>
                            </a:schemeClr>
                          </a:solidFill>
                          <a:latin typeface="Cambria Math" panose="02040503050406030204" pitchFamily="18" charset="0"/>
                        </a:rPr>
                        <m:t>𝒔</m:t>
                      </m:r>
                      <m:r>
                        <a:rPr lang="en-US" sz="3200" i="1" dirty="0" smtClean="0">
                          <a:latin typeface="Cambria Math" panose="02040503050406030204" pitchFamily="18" charset="0"/>
                        </a:rPr>
                        <m:t>) =</m:t>
                      </m:r>
                      <m:r>
                        <a:rPr lang="en-US" sz="3200" b="0" i="1" dirty="0" smtClean="0">
                          <a:latin typeface="Cambria Math" panose="02040503050406030204" pitchFamily="18" charset="0"/>
                        </a:rPr>
                        <m:t>(</m:t>
                      </m:r>
                      <m:r>
                        <a:rPr lang="en-US" sz="3200" i="1" dirty="0" smtClean="0">
                          <a:latin typeface="Cambria Math" panose="02040503050406030204" pitchFamily="18" charset="0"/>
                        </a:rPr>
                        <m:t>𝐺𝑒𝑛</m:t>
                      </m:r>
                      <m:r>
                        <a:rPr lang="en-US" sz="3200" i="1" dirty="0" smtClean="0">
                          <a:latin typeface="Cambria Math" panose="02040503050406030204" pitchFamily="18" charset="0"/>
                        </a:rPr>
                        <m:t>(</m:t>
                      </m:r>
                      <m:r>
                        <a:rPr lang="en-US" sz="3200" i="1" dirty="0" smtClean="0">
                          <a:latin typeface="Cambria Math" panose="02040503050406030204" pitchFamily="18" charset="0"/>
                        </a:rPr>
                        <m:t>𝑛</m:t>
                      </m:r>
                      <m:r>
                        <a:rPr lang="en-US" sz="3200" i="1" dirty="0" smtClean="0">
                          <a:latin typeface="Cambria Math" panose="02040503050406030204" pitchFamily="18" charset="0"/>
                        </a:rPr>
                        <m:t>,1; </m:t>
                      </m:r>
                      <m:r>
                        <a:rPr lang="en-US" sz="3200" i="1" dirty="0" smtClean="0">
                          <a:latin typeface="Cambria Math" panose="02040503050406030204" pitchFamily="18" charset="0"/>
                        </a:rPr>
                        <m:t>𝑟</m:t>
                      </m:r>
                      <m:r>
                        <a:rPr lang="en-US" sz="3200" i="1" dirty="0" smtClean="0">
                          <a:latin typeface="Cambria Math" panose="02040503050406030204" pitchFamily="18" charset="0"/>
                        </a:rPr>
                        <m:t>),</m:t>
                      </m:r>
                      <m:r>
                        <a:rPr lang="en-US" sz="3200" b="0" i="1" dirty="0" smtClean="0">
                          <a:solidFill>
                            <a:schemeClr val="accent2">
                              <a:lumMod val="75000"/>
                            </a:schemeClr>
                          </a:solidFill>
                          <a:latin typeface="Cambria Math" panose="02040503050406030204" pitchFamily="18" charset="0"/>
                        </a:rPr>
                        <m:t>𝑤𝑖𝑡</m:t>
                      </m:r>
                      <m:r>
                        <a:rPr lang="en-US" sz="3200" b="0" i="1" dirty="0" smtClean="0">
                          <a:latin typeface="Cambria Math" panose="02040503050406030204" pitchFamily="18" charset="0"/>
                        </a:rPr>
                        <m:t>⋅</m:t>
                      </m:r>
                      <m:r>
                        <a:rPr lang="en-US" sz="3200" i="1" dirty="0" smtClean="0">
                          <a:latin typeface="Cambria Math" panose="02040503050406030204" pitchFamily="18" charset="0"/>
                        </a:rPr>
                        <m:t> </m:t>
                      </m:r>
                      <m:r>
                        <a:rPr lang="en-US" sz="3200" b="1" i="1" dirty="0" smtClean="0">
                          <a:solidFill>
                            <a:schemeClr val="accent3">
                              <a:lumMod val="75000"/>
                            </a:schemeClr>
                          </a:solidFill>
                          <a:latin typeface="Cambria Math" panose="02040503050406030204" pitchFamily="18" charset="0"/>
                        </a:rPr>
                        <m:t>𝒔</m:t>
                      </m:r>
                      <m:r>
                        <a:rPr lang="en-US" sz="3200" b="1" i="1" dirty="0" smtClean="0">
                          <a:latin typeface="Cambria Math" panose="02040503050406030204" pitchFamily="18" charset="0"/>
                        </a:rPr>
                        <m:t> </m:t>
                      </m:r>
                      <m:r>
                        <a:rPr lang="en-US" sz="3200" b="0" i="1" dirty="0" smtClean="0">
                          <a:latin typeface="Cambria Math" panose="02040503050406030204" pitchFamily="18" charset="0"/>
                        </a:rPr>
                        <m:t>)</m:t>
                      </m:r>
                    </m:oMath>
                  </m:oMathPara>
                </a14:m>
                <a:endParaRPr lang="en-US" sz="3200" dirty="0"/>
              </a:p>
            </p:txBody>
          </p:sp>
        </mc:Choice>
        <mc:Fallback xmlns="">
          <p:sp>
            <p:nvSpPr>
              <p:cNvPr id="66" name="Content Placeholder 2">
                <a:extLst>
                  <a:ext uri="{FF2B5EF4-FFF2-40B4-BE49-F238E27FC236}">
                    <a16:creationId xmlns:a16="http://schemas.microsoft.com/office/drawing/2014/main" id="{48887878-F26C-6347-BC8C-19D3BC5673B2}"/>
                  </a:ext>
                </a:extLst>
              </p:cNvPr>
              <p:cNvSpPr txBox="1">
                <a:spLocks noRot="1" noChangeAspect="1" noMove="1" noResize="1" noEditPoints="1" noAdjustHandles="1" noChangeArrowheads="1" noChangeShapeType="1" noTextEdit="1"/>
              </p:cNvSpPr>
              <p:nvPr/>
            </p:nvSpPr>
            <p:spPr>
              <a:xfrm>
                <a:off x="5738304" y="2528521"/>
                <a:ext cx="6509657" cy="669957"/>
              </a:xfrm>
              <a:prstGeom prst="rect">
                <a:avLst/>
              </a:prstGeom>
              <a:blipFill>
                <a:blip r:embed="rId4"/>
                <a:stretch>
                  <a:fillRect t="-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F8BD8D2D-487A-FD49-991B-AA8FC74E1241}"/>
                  </a:ext>
                </a:extLst>
              </p:cNvPr>
              <p:cNvSpPr txBox="1">
                <a:spLocks/>
              </p:cNvSpPr>
              <p:nvPr/>
            </p:nvSpPr>
            <p:spPr>
              <a:xfrm>
                <a:off x="6301500" y="3133848"/>
                <a:ext cx="5654137" cy="5937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Security Reduction </a:t>
                </a:r>
                <a14:m>
                  <m:oMath xmlns:m="http://schemas.openxmlformats.org/officeDocument/2006/math">
                    <m:r>
                      <a:rPr lang="en-US" sz="3200" i="1" dirty="0" smtClean="0">
                        <a:solidFill>
                          <a:schemeClr val="accent3">
                            <a:lumMod val="50000"/>
                          </a:schemeClr>
                        </a:solidFill>
                        <a:latin typeface="Cambria Math" panose="02040503050406030204" pitchFamily="18" charset="0"/>
                      </a:rPr>
                      <m:t>𝑂</m:t>
                    </m:r>
                    <m:r>
                      <a:rPr lang="en-US" sz="3200" i="1" dirty="0" smtClean="0">
                        <a:solidFill>
                          <a:schemeClr val="accent3">
                            <a:lumMod val="50000"/>
                          </a:schemeClr>
                        </a:solidFill>
                        <a:latin typeface="Cambria Math" panose="02040503050406030204" pitchFamily="18" charset="0"/>
                      </a:rPr>
                      <m:t>(</m:t>
                    </m:r>
                    <m:r>
                      <m:rPr>
                        <m:nor/>
                      </m:rPr>
                      <a:rPr lang="en-US" sz="3200" i="0" dirty="0" smtClean="0">
                        <a:solidFill>
                          <a:schemeClr val="accent3">
                            <a:lumMod val="50000"/>
                          </a:schemeClr>
                        </a:solidFill>
                        <a:latin typeface="Cambria Math" panose="02040503050406030204" pitchFamily="18" charset="0"/>
                      </a:rPr>
                      <m:t>polylog</m:t>
                    </m:r>
                    <m:r>
                      <a:rPr lang="en-US" sz="3200" b="0" i="1" dirty="0" smtClean="0">
                        <a:solidFill>
                          <a:schemeClr val="accent3">
                            <a:lumMod val="50000"/>
                          </a:schemeClr>
                        </a:solidFill>
                        <a:latin typeface="Cambria Math" panose="02040503050406030204" pitchFamily="18" charset="0"/>
                      </a:rPr>
                      <m:t> </m:t>
                    </m:r>
                    <m:r>
                      <a:rPr lang="en-US" sz="3200" i="1" dirty="0" smtClean="0">
                        <a:solidFill>
                          <a:schemeClr val="accent3">
                            <a:lumMod val="50000"/>
                          </a:schemeClr>
                        </a:solidFill>
                        <a:latin typeface="Cambria Math" panose="02040503050406030204" pitchFamily="18" charset="0"/>
                      </a:rPr>
                      <m:t>𝑛</m:t>
                    </m:r>
                    <m:r>
                      <a:rPr lang="en-US" sz="3200" i="1" dirty="0" smtClean="0">
                        <a:solidFill>
                          <a:schemeClr val="accent3">
                            <a:lumMod val="50000"/>
                          </a:schemeClr>
                        </a:solidFill>
                        <a:latin typeface="Cambria Math" panose="02040503050406030204" pitchFamily="18" charset="0"/>
                      </a:rPr>
                      <m:t>)</m:t>
                    </m:r>
                  </m:oMath>
                </a14:m>
                <a:endParaRPr lang="en-US" sz="3200" b="1" dirty="0"/>
              </a:p>
            </p:txBody>
          </p:sp>
        </mc:Choice>
        <mc:Fallback xmlns="">
          <p:sp>
            <p:nvSpPr>
              <p:cNvPr id="67" name="Content Placeholder 2">
                <a:extLst>
                  <a:ext uri="{FF2B5EF4-FFF2-40B4-BE49-F238E27FC236}">
                    <a16:creationId xmlns:a16="http://schemas.microsoft.com/office/drawing/2014/main" id="{F8BD8D2D-487A-FD49-991B-AA8FC74E1241}"/>
                  </a:ext>
                </a:extLst>
              </p:cNvPr>
              <p:cNvSpPr txBox="1">
                <a:spLocks noRot="1" noChangeAspect="1" noMove="1" noResize="1" noEditPoints="1" noAdjustHandles="1" noChangeArrowheads="1" noChangeShapeType="1" noTextEdit="1"/>
              </p:cNvSpPr>
              <p:nvPr/>
            </p:nvSpPr>
            <p:spPr>
              <a:xfrm>
                <a:off x="6301500" y="3133848"/>
                <a:ext cx="5654137" cy="593794"/>
              </a:xfrm>
              <a:prstGeom prst="rect">
                <a:avLst/>
              </a:prstGeom>
              <a:blipFill>
                <a:blip r:embed="rId5"/>
                <a:stretch>
                  <a:fillRect l="-2466" t="-20833" r="-673" b="-18750"/>
                </a:stretch>
              </a:blipFill>
            </p:spPr>
            <p:txBody>
              <a:bodyPr/>
              <a:lstStyle/>
              <a:p>
                <a:r>
                  <a:rPr lang="en-US">
                    <a:noFill/>
                  </a:rPr>
                  <a:t> </a:t>
                </a:r>
              </a:p>
            </p:txBody>
          </p:sp>
        </mc:Fallback>
      </mc:AlternateContent>
      <p:sp>
        <p:nvSpPr>
          <p:cNvPr id="68" name="Content Placeholder 2">
            <a:extLst>
              <a:ext uri="{FF2B5EF4-FFF2-40B4-BE49-F238E27FC236}">
                <a16:creationId xmlns:a16="http://schemas.microsoft.com/office/drawing/2014/main" id="{0A6BD6E1-4998-AA4A-B97E-7D223EC2E154}"/>
              </a:ext>
            </a:extLst>
          </p:cNvPr>
          <p:cNvSpPr txBox="1">
            <a:spLocks/>
          </p:cNvSpPr>
          <p:nvPr/>
        </p:nvSpPr>
        <p:spPr>
          <a:xfrm>
            <a:off x="6937080" y="5233314"/>
            <a:ext cx="4729843" cy="767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Advantage 1 – 1/sub-poly</a:t>
            </a:r>
          </a:p>
        </p:txBody>
      </p:sp>
      <p:sp>
        <p:nvSpPr>
          <p:cNvPr id="69" name="Content Placeholder 2">
            <a:extLst>
              <a:ext uri="{FF2B5EF4-FFF2-40B4-BE49-F238E27FC236}">
                <a16:creationId xmlns:a16="http://schemas.microsoft.com/office/drawing/2014/main" id="{E1DA684C-71F9-A240-BFDF-E05DC4A7A519}"/>
              </a:ext>
            </a:extLst>
          </p:cNvPr>
          <p:cNvSpPr txBox="1">
            <a:spLocks/>
          </p:cNvSpPr>
          <p:nvPr/>
        </p:nvSpPr>
        <p:spPr>
          <a:xfrm>
            <a:off x="6618724" y="5844182"/>
            <a:ext cx="5366554" cy="7672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&lt; 1/sub-poly (for-all sub-poly)</a:t>
            </a:r>
          </a:p>
        </p:txBody>
      </p:sp>
      <p:sp>
        <p:nvSpPr>
          <p:cNvPr id="71" name="Rounded Rectangle 70">
            <a:extLst>
              <a:ext uri="{FF2B5EF4-FFF2-40B4-BE49-F238E27FC236}">
                <a16:creationId xmlns:a16="http://schemas.microsoft.com/office/drawing/2014/main" id="{C18110D9-A76B-664C-9C0F-697E00408DF7}"/>
              </a:ext>
            </a:extLst>
          </p:cNvPr>
          <p:cNvSpPr/>
          <p:nvPr/>
        </p:nvSpPr>
        <p:spPr>
          <a:xfrm>
            <a:off x="6068727" y="1166041"/>
            <a:ext cx="5897737" cy="2662626"/>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0975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ounded Rectangle 114">
            <a:extLst>
              <a:ext uri="{FF2B5EF4-FFF2-40B4-BE49-F238E27FC236}">
                <a16:creationId xmlns:a16="http://schemas.microsoft.com/office/drawing/2014/main" id="{CFE5F2E6-8F85-BE47-8A8B-6609DCC1C518}"/>
              </a:ext>
            </a:extLst>
          </p:cNvPr>
          <p:cNvSpPr/>
          <p:nvPr/>
        </p:nvSpPr>
        <p:spPr>
          <a:xfrm>
            <a:off x="5747454" y="1887658"/>
            <a:ext cx="5606346" cy="4532672"/>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C3094-A81D-3044-9ED8-51360E39B6B7}"/>
              </a:ext>
            </a:extLst>
          </p:cNvPr>
          <p:cNvSpPr>
            <a:spLocks noGrp="1"/>
          </p:cNvSpPr>
          <p:nvPr>
            <p:ph type="title"/>
          </p:nvPr>
        </p:nvSpPr>
        <p:spPr>
          <a:xfrm>
            <a:off x="838200" y="365125"/>
            <a:ext cx="10515600" cy="1325563"/>
          </a:xfrm>
        </p:spPr>
        <p:txBody>
          <a:bodyPr/>
          <a:lstStyle/>
          <a:p>
            <a:r>
              <a:rPr lang="en-US" dirty="0"/>
              <a:t>FG Crypto Summary of results</a:t>
            </a:r>
          </a:p>
        </p:txBody>
      </p:sp>
      <p:sp>
        <p:nvSpPr>
          <p:cNvPr id="3" name="Content Placeholder 2">
            <a:extLst>
              <a:ext uri="{FF2B5EF4-FFF2-40B4-BE49-F238E27FC236}">
                <a16:creationId xmlns:a16="http://schemas.microsoft.com/office/drawing/2014/main" id="{3EB8141B-F630-A047-8957-23CAE6D7EB57}"/>
              </a:ext>
            </a:extLst>
          </p:cNvPr>
          <p:cNvSpPr>
            <a:spLocks noGrp="1"/>
          </p:cNvSpPr>
          <p:nvPr>
            <p:ph idx="1"/>
          </p:nvPr>
        </p:nvSpPr>
        <p:spPr>
          <a:xfrm>
            <a:off x="838200" y="1825625"/>
            <a:ext cx="4899212" cy="4351338"/>
          </a:xfrm>
        </p:spPr>
        <p:txBody>
          <a:bodyPr/>
          <a:lstStyle/>
          <a:p>
            <a:r>
              <a:rPr lang="en-US" dirty="0"/>
              <a:t>Definitions</a:t>
            </a:r>
          </a:p>
          <a:p>
            <a:pPr lvl="1"/>
            <a:r>
              <a:rPr lang="en-US" dirty="0"/>
              <a:t>FG-OWFs and FG-HC bits</a:t>
            </a:r>
          </a:p>
          <a:p>
            <a:pPr lvl="1"/>
            <a:r>
              <a:rPr lang="en-US" dirty="0"/>
              <a:t>FG-</a:t>
            </a:r>
            <a:r>
              <a:rPr lang="en-US" dirty="0" err="1"/>
              <a:t>KeyXC</a:t>
            </a:r>
            <a:endParaRPr lang="en-US" dirty="0"/>
          </a:p>
          <a:p>
            <a:pPr lvl="1"/>
            <a:r>
              <a:rPr lang="en-US" dirty="0"/>
              <a:t>FG-PKE</a:t>
            </a:r>
          </a:p>
          <a:p>
            <a:pPr marL="457200" lvl="1" indent="0">
              <a:buNone/>
            </a:pPr>
            <a:endParaRPr lang="en-US" dirty="0"/>
          </a:p>
          <a:p>
            <a:r>
              <a:rPr lang="en-US" dirty="0"/>
              <a:t>Assumptions</a:t>
            </a:r>
          </a:p>
          <a:p>
            <a:pPr lvl="1"/>
            <a:r>
              <a:rPr lang="en-US" dirty="0"/>
              <a:t>3-Sum and k-Sum</a:t>
            </a:r>
          </a:p>
          <a:p>
            <a:pPr lvl="1"/>
            <a:r>
              <a:rPr lang="en-US" dirty="0"/>
              <a:t>Zero-k-Clique</a:t>
            </a:r>
          </a:p>
        </p:txBody>
      </p:sp>
      <p:pic>
        <p:nvPicPr>
          <p:cNvPr id="4" name="Picture 3">
            <a:extLst>
              <a:ext uri="{FF2B5EF4-FFF2-40B4-BE49-F238E27FC236}">
                <a16:creationId xmlns:a16="http://schemas.microsoft.com/office/drawing/2014/main" id="{236CA56A-6441-D740-8738-4871868B2C18}"/>
              </a:ext>
            </a:extLst>
          </p:cNvPr>
          <p:cNvPicPr>
            <a:picLocks noChangeAspect="1"/>
          </p:cNvPicPr>
          <p:nvPr/>
        </p:nvPicPr>
        <p:blipFill>
          <a:blip r:embed="rId2">
            <a:duotone>
              <a:schemeClr val="accent3">
                <a:shade val="45000"/>
                <a:satMod val="135000"/>
              </a:schemeClr>
              <a:prstClr val="white"/>
            </a:duotone>
          </a:blip>
          <a:stretch>
            <a:fillRect/>
          </a:stretch>
        </p:blipFill>
        <p:spPr>
          <a:xfrm rot="16200000">
            <a:off x="2986652" y="2645291"/>
            <a:ext cx="1009176" cy="1009176"/>
          </a:xfrm>
          <a:prstGeom prst="rect">
            <a:avLst/>
          </a:prstGeom>
        </p:spPr>
      </p:pic>
      <p:sp>
        <p:nvSpPr>
          <p:cNvPr id="6" name="TextBox 5">
            <a:extLst>
              <a:ext uri="{FF2B5EF4-FFF2-40B4-BE49-F238E27FC236}">
                <a16:creationId xmlns:a16="http://schemas.microsoft.com/office/drawing/2014/main" id="{6F2420B1-55E6-694F-9F84-29C46BEBE4E9}"/>
              </a:ext>
            </a:extLst>
          </p:cNvPr>
          <p:cNvSpPr txBox="1"/>
          <p:nvPr/>
        </p:nvSpPr>
        <p:spPr>
          <a:xfrm>
            <a:off x="6038699" y="1993588"/>
            <a:ext cx="3471207" cy="1261884"/>
          </a:xfrm>
          <a:prstGeom prst="rect">
            <a:avLst/>
          </a:prstGeom>
          <a:noFill/>
        </p:spPr>
        <p:txBody>
          <a:bodyPr wrap="none" rtlCol="0">
            <a:spAutoFit/>
          </a:bodyPr>
          <a:lstStyle/>
          <a:p>
            <a:pPr marL="285750" indent="-285750">
              <a:buFont typeface="Arial" panose="020B0604020202020204" pitchFamily="34" charset="0"/>
              <a:buChar char="•"/>
            </a:pPr>
            <a:r>
              <a:rPr lang="en-US" sz="2800" dirty="0"/>
              <a:t>Constructions</a:t>
            </a:r>
          </a:p>
          <a:p>
            <a:pPr marL="742950" lvl="1" indent="-285750">
              <a:buFont typeface="Arial" panose="020B0604020202020204" pitchFamily="34" charset="0"/>
              <a:buChar char="•"/>
            </a:pPr>
            <a:r>
              <a:rPr lang="en-US" sz="2400" dirty="0"/>
              <a:t>FG-OWF and HC Bits</a:t>
            </a:r>
          </a:p>
          <a:p>
            <a:pPr marL="742950" lvl="1" indent="-285750">
              <a:buFont typeface="Arial" panose="020B0604020202020204" pitchFamily="34" charset="0"/>
              <a:buChar char="•"/>
            </a:pPr>
            <a:r>
              <a:rPr lang="en-US" sz="2400" dirty="0"/>
              <a:t>FG-</a:t>
            </a:r>
            <a:r>
              <a:rPr lang="en-US" sz="2400" dirty="0" err="1"/>
              <a:t>KeyXC</a:t>
            </a:r>
            <a:r>
              <a:rPr lang="en-US" sz="2400" dirty="0"/>
              <a:t> and PKE</a:t>
            </a:r>
          </a:p>
        </p:txBody>
      </p:sp>
      <p:pic>
        <p:nvPicPr>
          <p:cNvPr id="67" name="Picture 66">
            <a:extLst>
              <a:ext uri="{FF2B5EF4-FFF2-40B4-BE49-F238E27FC236}">
                <a16:creationId xmlns:a16="http://schemas.microsoft.com/office/drawing/2014/main" id="{9466F6AC-10CC-2C42-858E-398021637E53}"/>
              </a:ext>
            </a:extLst>
          </p:cNvPr>
          <p:cNvPicPr>
            <a:picLocks noChangeAspect="1"/>
          </p:cNvPicPr>
          <p:nvPr/>
        </p:nvPicPr>
        <p:blipFill>
          <a:blip r:embed="rId3"/>
          <a:stretch>
            <a:fillRect/>
          </a:stretch>
        </p:blipFill>
        <p:spPr>
          <a:xfrm>
            <a:off x="9461047" y="2299782"/>
            <a:ext cx="639440" cy="654311"/>
          </a:xfrm>
          <a:prstGeom prst="rect">
            <a:avLst/>
          </a:prstGeom>
        </p:spPr>
      </p:pic>
      <p:grpSp>
        <p:nvGrpSpPr>
          <p:cNvPr id="68" name="Group 67">
            <a:extLst>
              <a:ext uri="{FF2B5EF4-FFF2-40B4-BE49-F238E27FC236}">
                <a16:creationId xmlns:a16="http://schemas.microsoft.com/office/drawing/2014/main" id="{46B3A5EC-D378-3B42-B5BC-70CEA56D8D25}"/>
              </a:ext>
            </a:extLst>
          </p:cNvPr>
          <p:cNvGrpSpPr/>
          <p:nvPr/>
        </p:nvGrpSpPr>
        <p:grpSpPr>
          <a:xfrm>
            <a:off x="1949526" y="5089990"/>
            <a:ext cx="1338280" cy="1330340"/>
            <a:chOff x="1646340" y="2495814"/>
            <a:chExt cx="4096505" cy="4072199"/>
          </a:xfrm>
        </p:grpSpPr>
        <p:sp>
          <p:nvSpPr>
            <p:cNvPr id="69" name="Oval 68">
              <a:extLst>
                <a:ext uri="{FF2B5EF4-FFF2-40B4-BE49-F238E27FC236}">
                  <a16:creationId xmlns:a16="http://schemas.microsoft.com/office/drawing/2014/main" id="{33E8ACA7-E4A9-074C-A6EC-728B1E4FDCC9}"/>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69B02D5-8339-764A-A917-6857A663225C}"/>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6DFE1DB-9195-714B-B871-EA94BA71C238}"/>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70A38DC3-F7FF-074E-9B68-DF21C2744833}"/>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53C7166-94FD-8946-B8BB-1A7CAA02A7D7}"/>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24F0AA6-B89C-074C-A982-338C52B40CE6}"/>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9A6E4DD-E267-484D-A415-6C0530741475}"/>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84DF03A-34ED-8D4B-9684-92775A0E2632}"/>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494BF51-8356-3445-A106-385D0747FE89}"/>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170D145-34FC-0244-83F4-3E16AA774FE1}"/>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C0C925AE-0D84-BB43-AF9E-219477EA001F}"/>
                </a:ext>
              </a:extLst>
            </p:cNvPr>
            <p:cNvCxnSpPr>
              <a:cxnSpLocks/>
              <a:endCxn id="75"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2C469E4-3BFE-AD44-8F98-114014423D59}"/>
                </a:ext>
              </a:extLst>
            </p:cNvPr>
            <p:cNvCxnSpPr>
              <a:cxnSpLocks/>
              <a:endCxn id="76"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5CD2984-0624-4246-AF8E-FD883A08B767}"/>
                </a:ext>
              </a:extLst>
            </p:cNvPr>
            <p:cNvCxnSpPr>
              <a:cxnSpLocks/>
              <a:endCxn id="76"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1ECF802-121A-E346-8821-5524C96E6AA0}"/>
                </a:ext>
              </a:extLst>
            </p:cNvPr>
            <p:cNvCxnSpPr>
              <a:cxnSpLocks/>
              <a:endCxn id="77"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607ECD8-9BAC-3140-AC58-646358CBF87A}"/>
                </a:ext>
              </a:extLst>
            </p:cNvPr>
            <p:cNvCxnSpPr>
              <a:cxnSpLocks/>
              <a:stCxn id="72" idx="5"/>
              <a:endCxn id="76"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51A24F-4399-ED4A-9B21-5226CDF7A584}"/>
                </a:ext>
              </a:extLst>
            </p:cNvPr>
            <p:cNvCxnSpPr>
              <a:cxnSpLocks/>
              <a:endCxn id="77"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DE091B3-FB7F-4C41-872F-29F753826133}"/>
                </a:ext>
              </a:extLst>
            </p:cNvPr>
            <p:cNvCxnSpPr>
              <a:cxnSpLocks/>
              <a:stCxn id="72" idx="5"/>
              <a:endCxn id="76"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190933A-0DDE-CA44-9E1B-D02832D56A72}"/>
                </a:ext>
              </a:extLst>
            </p:cNvPr>
            <p:cNvCxnSpPr>
              <a:cxnSpLocks/>
              <a:stCxn id="78" idx="0"/>
            </p:cNvCxnSpPr>
            <p:nvPr/>
          </p:nvCxnSpPr>
          <p:spPr>
            <a:xfrm flipH="1" flipV="1">
              <a:off x="2372235" y="4069190"/>
              <a:ext cx="2342850" cy="2087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8295267-B44F-4748-AA92-B8CCAD93A7AC}"/>
                </a:ext>
              </a:extLst>
            </p:cNvPr>
            <p:cNvCxnSpPr>
              <a:cxnSpLocks/>
              <a:stCxn id="78"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9CC0373-D575-414B-A4F1-F3546EC2B58E}"/>
                </a:ext>
              </a:extLst>
            </p:cNvPr>
            <p:cNvCxnSpPr>
              <a:cxnSpLocks/>
              <a:stCxn id="78" idx="1"/>
              <a:endCxn id="74" idx="3"/>
            </p:cNvCxnSpPr>
            <p:nvPr/>
          </p:nvCxnSpPr>
          <p:spPr>
            <a:xfrm flipV="1">
              <a:off x="4650427" y="4152587"/>
              <a:ext cx="551511" cy="20324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B54E1E6-A3D1-B741-80F3-86B299E357BC}"/>
                </a:ext>
              </a:extLst>
            </p:cNvPr>
            <p:cNvCxnSpPr>
              <a:cxnSpLocks/>
              <a:endCxn id="74" idx="2"/>
            </p:cNvCxnSpPr>
            <p:nvPr/>
          </p:nvCxnSpPr>
          <p:spPr>
            <a:xfrm>
              <a:off x="2399017" y="4000940"/>
              <a:ext cx="2776139" cy="833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23242B1-2CD3-F349-A58B-58F280976BD5}"/>
                </a:ext>
              </a:extLst>
            </p:cNvPr>
            <p:cNvCxnSpPr>
              <a:cxnSpLocks/>
              <a:endCxn id="73"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EA41DC-0599-724A-A53E-8F79F130C8A3}"/>
                </a:ext>
              </a:extLst>
            </p:cNvPr>
            <p:cNvCxnSpPr>
              <a:stCxn id="78" idx="6"/>
              <a:endCxn id="75"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ABFDAF-F05F-0740-B959-4C90634612F0}"/>
                </a:ext>
              </a:extLst>
            </p:cNvPr>
            <p:cNvCxnSpPr>
              <a:stCxn id="78" idx="6"/>
              <a:endCxn id="73"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5629DE4-0EDE-9941-BF73-DFFAC6B15AE8}"/>
                </a:ext>
              </a:extLst>
            </p:cNvPr>
            <p:cNvCxnSpPr>
              <a:cxnSpLocks/>
              <a:stCxn id="72" idx="4"/>
              <a:endCxn id="77"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C15902A-C887-494C-BF52-C8F603666F5B}"/>
                </a:ext>
              </a:extLst>
            </p:cNvPr>
            <p:cNvCxnSpPr>
              <a:cxnSpLocks/>
              <a:stCxn id="73"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CA407EF-9373-A948-955C-346BF312F801}"/>
                </a:ext>
              </a:extLst>
            </p:cNvPr>
            <p:cNvCxnSpPr>
              <a:cxnSpLocks/>
              <a:stCxn id="75"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FCDEA76-7B9B-094C-A1B8-F9AA8EB55AD7}"/>
                </a:ext>
              </a:extLst>
            </p:cNvPr>
            <p:cNvCxnSpPr>
              <a:cxnSpLocks/>
              <a:endCxn id="78"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7F73784-0F6F-C046-A0B9-F8478BCE0759}"/>
                </a:ext>
              </a:extLst>
            </p:cNvPr>
            <p:cNvCxnSpPr>
              <a:cxnSpLocks/>
              <a:stCxn id="73" idx="3"/>
              <a:endCxn id="76"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6E1FD3F7-9322-874F-9845-F817FD52E0F2}"/>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AD3BA42-E246-9249-835E-B84312E3129D}"/>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FB83C91-EDD9-5F49-AF61-85287E621822}"/>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668778A7-FDCA-B846-8D57-30823E3CDDB5}"/>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9AD04D1-F8AB-114A-A1F4-44C94765B350}"/>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4D79768-FAF3-B44D-9150-18552CB73AF5}"/>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B11FF23-08B6-EF4F-967B-8E2E18DCF32D}"/>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530D6F2-ADB1-FE4F-AD32-594E0E80C20C}"/>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1B02D89F-181C-304F-B300-18C719997309}"/>
              </a:ext>
            </a:extLst>
          </p:cNvPr>
          <p:cNvGrpSpPr/>
          <p:nvPr/>
        </p:nvGrpSpPr>
        <p:grpSpPr>
          <a:xfrm>
            <a:off x="6534109" y="3172459"/>
            <a:ext cx="4236718" cy="1009176"/>
            <a:chOff x="4711406" y="2970642"/>
            <a:chExt cx="4236718" cy="1009176"/>
          </a:xfrm>
        </p:grpSpPr>
        <p:pic>
          <p:nvPicPr>
            <p:cNvPr id="107" name="Picture 106">
              <a:extLst>
                <a:ext uri="{FF2B5EF4-FFF2-40B4-BE49-F238E27FC236}">
                  <a16:creationId xmlns:a16="http://schemas.microsoft.com/office/drawing/2014/main" id="{50180241-CEF0-2A4E-8716-97EBF0B4CAE1}"/>
                </a:ext>
              </a:extLst>
            </p:cNvPr>
            <p:cNvPicPr>
              <a:picLocks noChangeAspect="1"/>
            </p:cNvPicPr>
            <p:nvPr/>
          </p:nvPicPr>
          <p:blipFill>
            <a:blip r:embed="rId2">
              <a:duotone>
                <a:schemeClr val="accent3">
                  <a:shade val="45000"/>
                  <a:satMod val="135000"/>
                </a:schemeClr>
                <a:prstClr val="white"/>
              </a:duotone>
            </a:blip>
            <a:stretch>
              <a:fillRect/>
            </a:stretch>
          </p:blipFill>
          <p:spPr>
            <a:xfrm rot="16200000">
              <a:off x="4711406" y="2970642"/>
              <a:ext cx="1009176" cy="1009176"/>
            </a:xfrm>
            <a:prstGeom prst="rect">
              <a:avLst/>
            </a:prstGeom>
          </p:spPr>
        </p:pic>
        <mc:AlternateContent xmlns:mc="http://schemas.openxmlformats.org/markup-compatibility/2006" xmlns:a14="http://schemas.microsoft.com/office/drawing/2010/main">
          <mc:Choice Requires="a14">
            <p:sp>
              <p:nvSpPr>
                <p:cNvPr id="108" name="Content Placeholder 2">
                  <a:extLst>
                    <a:ext uri="{FF2B5EF4-FFF2-40B4-BE49-F238E27FC236}">
                      <a16:creationId xmlns:a16="http://schemas.microsoft.com/office/drawing/2014/main" id="{0EDE9946-2C44-4C47-AB2F-67B5281FA783}"/>
                    </a:ext>
                  </a:extLst>
                </p:cNvPr>
                <p:cNvSpPr txBox="1">
                  <a:spLocks/>
                </p:cNvSpPr>
                <p:nvPr/>
              </p:nvSpPr>
              <p:spPr>
                <a:xfrm>
                  <a:off x="4955850" y="3216969"/>
                  <a:ext cx="3992274" cy="655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sSup>
                          <m:sSupPr>
                            <m:ctrlPr>
                              <a:rPr lang="en-US" sz="3200" i="1" smtClean="0">
                                <a:solidFill>
                                  <a:schemeClr val="accent3">
                                    <a:lumMod val="75000"/>
                                  </a:schemeClr>
                                </a:solidFill>
                                <a:latin typeface="Cambria Math" panose="02040503050406030204" pitchFamily="18" charset="0"/>
                              </a:rPr>
                            </m:ctrlPr>
                          </m:sSupPr>
                          <m:e>
                            <m:r>
                              <a:rPr lang="en-US" sz="3200" i="1">
                                <a:solidFill>
                                  <a:schemeClr val="accent3">
                                    <a:lumMod val="75000"/>
                                  </a:schemeClr>
                                </a:solidFill>
                                <a:latin typeface="Cambria Math" panose="02040503050406030204" pitchFamily="18" charset="0"/>
                              </a:rPr>
                              <m:t>𝑂</m:t>
                            </m:r>
                            <m:r>
                              <a:rPr lang="en-US" sz="3200" i="1">
                                <a:solidFill>
                                  <a:schemeClr val="accent3">
                                    <a:lumMod val="75000"/>
                                  </a:schemeClr>
                                </a:solidFill>
                                <a:latin typeface="Cambria Math" panose="02040503050406030204" pitchFamily="18" charset="0"/>
                              </a:rPr>
                              <m:t>(</m:t>
                            </m:r>
                            <m:r>
                              <a:rPr lang="en-US" sz="3200" i="1">
                                <a:solidFill>
                                  <a:schemeClr val="accent3">
                                    <a:lumMod val="75000"/>
                                  </a:schemeClr>
                                </a:solidFill>
                                <a:latin typeface="Cambria Math" panose="02040503050406030204" pitchFamily="18" charset="0"/>
                              </a:rPr>
                              <m:t>𝑛</m:t>
                            </m:r>
                          </m:e>
                          <m:sup>
                            <m:r>
                              <a:rPr lang="en-US" sz="3200" i="1">
                                <a:solidFill>
                                  <a:schemeClr val="accent3">
                                    <a:lumMod val="75000"/>
                                  </a:schemeClr>
                                </a:solidFill>
                                <a:latin typeface="Cambria Math" panose="02040503050406030204" pitchFamily="18" charset="0"/>
                              </a:rPr>
                              <m:t>2</m:t>
                            </m:r>
                            <m:r>
                              <a:rPr lang="en-US" sz="3200" i="1">
                                <a:solidFill>
                                  <a:schemeClr val="accent3">
                                    <a:lumMod val="75000"/>
                                  </a:schemeClr>
                                </a:solidFill>
                                <a:latin typeface="Cambria Math" panose="02040503050406030204" pitchFamily="18" charset="0"/>
                              </a:rPr>
                              <m:t>𝑘</m:t>
                            </m:r>
                            <m:r>
                              <a:rPr lang="en-US" sz="3200" i="1">
                                <a:solidFill>
                                  <a:schemeClr val="accent3">
                                    <a:lumMod val="75000"/>
                                  </a:schemeClr>
                                </a:solidFill>
                                <a:latin typeface="Cambria Math" panose="02040503050406030204" pitchFamily="18" charset="0"/>
                              </a:rPr>
                              <m:t>−2 </m:t>
                            </m:r>
                          </m:sup>
                        </m:sSup>
                        <m:r>
                          <a:rPr lang="en-US" sz="3200" i="1">
                            <a:solidFill>
                              <a:schemeClr val="accent3">
                                <a:lumMod val="75000"/>
                              </a:schemeClr>
                            </a:solidFill>
                            <a:latin typeface="Cambria Math" panose="02040503050406030204" pitchFamily="18" charset="0"/>
                          </a:rPr>
                          <m:t>)</m:t>
                        </m:r>
                      </m:oMath>
                    </m:oMathPara>
                  </a14:m>
                  <a:endParaRPr lang="en-US" sz="3200" dirty="0"/>
                </a:p>
              </p:txBody>
            </p:sp>
          </mc:Choice>
          <mc:Fallback xmlns="">
            <p:sp>
              <p:nvSpPr>
                <p:cNvPr id="108" name="Content Placeholder 2">
                  <a:extLst>
                    <a:ext uri="{FF2B5EF4-FFF2-40B4-BE49-F238E27FC236}">
                      <a16:creationId xmlns:a16="http://schemas.microsoft.com/office/drawing/2014/main" id="{0EDE9946-2C44-4C47-AB2F-67B5281FA783}"/>
                    </a:ext>
                  </a:extLst>
                </p:cNvPr>
                <p:cNvSpPr txBox="1">
                  <a:spLocks noRot="1" noChangeAspect="1" noMove="1" noResize="1" noEditPoints="1" noAdjustHandles="1" noChangeArrowheads="1" noChangeShapeType="1" noTextEdit="1"/>
                </p:cNvSpPr>
                <p:nvPr/>
              </p:nvSpPr>
              <p:spPr>
                <a:xfrm>
                  <a:off x="4955850" y="3216969"/>
                  <a:ext cx="3992274" cy="655434"/>
                </a:xfrm>
                <a:prstGeom prst="rect">
                  <a:avLst/>
                </a:prstGeom>
                <a:blipFill>
                  <a:blip r:embed="rId4"/>
                  <a:stretch>
                    <a:fillRect t="-7547" b="-1887"/>
                  </a:stretch>
                </a:blipFill>
              </p:spPr>
              <p:txBody>
                <a:bodyPr/>
                <a:lstStyle/>
                <a:p>
                  <a:r>
                    <a:rPr lang="en-US">
                      <a:noFill/>
                    </a:rPr>
                    <a:t> </a:t>
                  </a:r>
                </a:p>
              </p:txBody>
            </p:sp>
          </mc:Fallback>
        </mc:AlternateContent>
      </p:grpSp>
      <p:grpSp>
        <p:nvGrpSpPr>
          <p:cNvPr id="109" name="Group 108">
            <a:extLst>
              <a:ext uri="{FF2B5EF4-FFF2-40B4-BE49-F238E27FC236}">
                <a16:creationId xmlns:a16="http://schemas.microsoft.com/office/drawing/2014/main" id="{C220A236-5302-3E4C-86A9-7A991AE0E278}"/>
              </a:ext>
            </a:extLst>
          </p:cNvPr>
          <p:cNvGrpSpPr/>
          <p:nvPr/>
        </p:nvGrpSpPr>
        <p:grpSpPr>
          <a:xfrm>
            <a:off x="6548500" y="4188650"/>
            <a:ext cx="4236718" cy="1009176"/>
            <a:chOff x="4768066" y="4120100"/>
            <a:chExt cx="4236718" cy="1009176"/>
          </a:xfrm>
        </p:grpSpPr>
        <p:pic>
          <p:nvPicPr>
            <p:cNvPr id="110" name="Picture 109">
              <a:extLst>
                <a:ext uri="{FF2B5EF4-FFF2-40B4-BE49-F238E27FC236}">
                  <a16:creationId xmlns:a16="http://schemas.microsoft.com/office/drawing/2014/main" id="{07765D65-3695-2E4A-8AE2-AEC8A1877FC6}"/>
                </a:ext>
              </a:extLst>
            </p:cNvPr>
            <p:cNvPicPr>
              <a:picLocks noChangeAspect="1"/>
            </p:cNvPicPr>
            <p:nvPr/>
          </p:nvPicPr>
          <p:blipFill>
            <a:blip r:embed="rId2">
              <a:duotone>
                <a:prstClr val="black"/>
                <a:srgbClr val="FF0000">
                  <a:tint val="45000"/>
                  <a:satMod val="400000"/>
                </a:srgbClr>
              </a:duotone>
            </a:blip>
            <a:stretch>
              <a:fillRect/>
            </a:stretch>
          </p:blipFill>
          <p:spPr>
            <a:xfrm rot="16200000">
              <a:off x="4768066" y="4120100"/>
              <a:ext cx="1009176" cy="1009176"/>
            </a:xfrm>
            <a:prstGeom prst="rect">
              <a:avLst/>
            </a:prstGeom>
          </p:spPr>
        </p:pic>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B538F187-9EF7-7744-8554-2AF9AD11154C}"/>
                    </a:ext>
                  </a:extLst>
                </p:cNvPr>
                <p:cNvSpPr txBox="1">
                  <a:spLocks/>
                </p:cNvSpPr>
                <p:nvPr/>
              </p:nvSpPr>
              <p:spPr>
                <a:xfrm>
                  <a:off x="5012510" y="4366427"/>
                  <a:ext cx="3992274" cy="6554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m:t>
                        </m:r>
                        <m:sSup>
                          <m:sSupPr>
                            <m:ctrlPr>
                              <a:rPr lang="en-US" sz="3200" i="1" smtClean="0">
                                <a:solidFill>
                                  <a:schemeClr val="accent2">
                                    <a:lumMod val="75000"/>
                                  </a:schemeClr>
                                </a:solidFill>
                                <a:latin typeface="Cambria Math" panose="02040503050406030204" pitchFamily="18" charset="0"/>
                              </a:rPr>
                            </m:ctrlPr>
                          </m:sSupPr>
                          <m:e>
                            <m:r>
                              <m:rPr>
                                <m:sty m:val="p"/>
                              </m:rPr>
                              <a:rPr lang="en-US" sz="3200" b="0" i="0" smtClean="0">
                                <a:solidFill>
                                  <a:schemeClr val="accent2">
                                    <a:lumMod val="75000"/>
                                  </a:schemeClr>
                                </a:solidFill>
                                <a:latin typeface="Cambria Math" panose="02040503050406030204" pitchFamily="18" charset="0"/>
                              </a:rPr>
                              <m:t>Ω</m:t>
                            </m:r>
                            <m:r>
                              <a:rPr lang="en-US" sz="3200" i="1">
                                <a:solidFill>
                                  <a:schemeClr val="accent2">
                                    <a:lumMod val="75000"/>
                                  </a:schemeClr>
                                </a:solidFill>
                                <a:latin typeface="Cambria Math" panose="02040503050406030204" pitchFamily="18" charset="0"/>
                              </a:rPr>
                              <m:t>(</m:t>
                            </m:r>
                            <m:r>
                              <a:rPr lang="en-US" sz="3200" i="1" smtClean="0">
                                <a:solidFill>
                                  <a:schemeClr val="accent2">
                                    <a:lumMod val="75000"/>
                                  </a:schemeClr>
                                </a:solidFill>
                                <a:latin typeface="Cambria Math" panose="02040503050406030204" pitchFamily="18" charset="0"/>
                              </a:rPr>
                              <m:t>𝑛</m:t>
                            </m:r>
                          </m:e>
                          <m:sup>
                            <m:r>
                              <a:rPr lang="en-US" sz="3200" b="0" i="1" smtClean="0">
                                <a:solidFill>
                                  <a:schemeClr val="accent2">
                                    <a:lumMod val="75000"/>
                                  </a:schemeClr>
                                </a:solidFill>
                                <a:latin typeface="Cambria Math" panose="02040503050406030204" pitchFamily="18" charset="0"/>
                              </a:rPr>
                              <m:t>3</m:t>
                            </m:r>
                            <m:r>
                              <a:rPr lang="en-US" sz="3200" i="1">
                                <a:solidFill>
                                  <a:schemeClr val="accent2">
                                    <a:lumMod val="75000"/>
                                  </a:schemeClr>
                                </a:solidFill>
                                <a:latin typeface="Cambria Math" panose="02040503050406030204" pitchFamily="18" charset="0"/>
                              </a:rPr>
                              <m:t>𝑘</m:t>
                            </m:r>
                            <m:r>
                              <a:rPr lang="en-US" sz="3200" i="1">
                                <a:solidFill>
                                  <a:schemeClr val="accent2">
                                    <a:lumMod val="75000"/>
                                  </a:schemeClr>
                                </a:solidFill>
                                <a:latin typeface="Cambria Math" panose="02040503050406030204" pitchFamily="18" charset="0"/>
                              </a:rPr>
                              <m:t>−4 </m:t>
                            </m:r>
                          </m:sup>
                        </m:sSup>
                        <m:r>
                          <a:rPr lang="en-US" sz="3200" i="1">
                            <a:solidFill>
                              <a:schemeClr val="accent2">
                                <a:lumMod val="75000"/>
                              </a:schemeClr>
                            </a:solidFill>
                            <a:latin typeface="Cambria Math" panose="02040503050406030204" pitchFamily="18" charset="0"/>
                          </a:rPr>
                          <m:t>)</m:t>
                        </m:r>
                      </m:oMath>
                    </m:oMathPara>
                  </a14:m>
                  <a:endParaRPr lang="en-US" sz="3200" dirty="0"/>
                </a:p>
              </p:txBody>
            </p:sp>
          </mc:Choice>
          <mc:Fallback xmlns="">
            <p:sp>
              <p:nvSpPr>
                <p:cNvPr id="111" name="Content Placeholder 2">
                  <a:extLst>
                    <a:ext uri="{FF2B5EF4-FFF2-40B4-BE49-F238E27FC236}">
                      <a16:creationId xmlns:a16="http://schemas.microsoft.com/office/drawing/2014/main" id="{B538F187-9EF7-7744-8554-2AF9AD11154C}"/>
                    </a:ext>
                  </a:extLst>
                </p:cNvPr>
                <p:cNvSpPr txBox="1">
                  <a:spLocks noRot="1" noChangeAspect="1" noMove="1" noResize="1" noEditPoints="1" noAdjustHandles="1" noChangeArrowheads="1" noChangeShapeType="1" noTextEdit="1"/>
                </p:cNvSpPr>
                <p:nvPr/>
              </p:nvSpPr>
              <p:spPr>
                <a:xfrm>
                  <a:off x="5012510" y="4366427"/>
                  <a:ext cx="3992274" cy="655434"/>
                </a:xfrm>
                <a:prstGeom prst="rect">
                  <a:avLst/>
                </a:prstGeom>
                <a:blipFill>
                  <a:blip r:embed="rId5"/>
                  <a:stretch>
                    <a:fillRect t="-7547" b="-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5EFAD4F-3175-ED43-8508-74C54306F06A}"/>
                  </a:ext>
                </a:extLst>
              </p:cNvPr>
              <p:cNvSpPr txBox="1"/>
              <p:nvPr/>
            </p:nvSpPr>
            <p:spPr>
              <a:xfrm>
                <a:off x="6534109" y="5232415"/>
                <a:ext cx="5057255" cy="961802"/>
              </a:xfrm>
              <a:prstGeom prst="rect">
                <a:avLst/>
              </a:prstGeom>
              <a:noFill/>
            </p:spPr>
            <p:txBody>
              <a:bodyPr wrap="square" rtlCol="0">
                <a:spAutoFit/>
              </a:bodyPr>
              <a:lstStyle/>
              <a:p>
                <a:pPr marL="285750" indent="-285750">
                  <a:buFont typeface="Arial" panose="020B0604020202020204" pitchFamily="34" charset="0"/>
                  <a:buChar char="•"/>
                </a:pPr>
                <a:r>
                  <a:rPr lang="en-US" sz="2800" dirty="0"/>
                  <a:t> “Better </a:t>
                </a:r>
                <a:r>
                  <a:rPr lang="en-US" sz="2800" dirty="0" err="1"/>
                  <a:t>KeyXC</a:t>
                </a:r>
                <a:r>
                  <a:rPr lang="en-US" sz="2800" dirty="0"/>
                  <a:t>” with gap </a:t>
                </a:r>
                <a14:m>
                  <m:oMath xmlns:m="http://schemas.openxmlformats.org/officeDocument/2006/math">
                    <m:sSup>
                      <m:sSupPr>
                        <m:ctrlPr>
                          <a:rPr lang="en-US" sz="2800" i="1" smtClean="0">
                            <a:solidFill>
                              <a:schemeClr val="accent3">
                                <a:lumMod val="75000"/>
                              </a:schemeClr>
                            </a:solidFill>
                            <a:latin typeface="Cambria Math" panose="02040503050406030204" pitchFamily="18" charset="0"/>
                          </a:rPr>
                        </m:ctrlPr>
                      </m:sSupPr>
                      <m:e>
                        <m:r>
                          <a:rPr lang="en-US" sz="2800" i="1">
                            <a:solidFill>
                              <a:schemeClr val="accent3">
                                <a:lumMod val="75000"/>
                              </a:schemeClr>
                            </a:solidFill>
                            <a:latin typeface="Cambria Math" panose="02040503050406030204" pitchFamily="18" charset="0"/>
                          </a:rPr>
                          <m:t>𝑂</m:t>
                        </m:r>
                        <m:r>
                          <a:rPr lang="en-US" sz="2800" i="1">
                            <a:solidFill>
                              <a:schemeClr val="accent3">
                                <a:lumMod val="75000"/>
                              </a:schemeClr>
                            </a:solidFill>
                            <a:latin typeface="Cambria Math" panose="02040503050406030204" pitchFamily="18" charset="0"/>
                          </a:rPr>
                          <m:t>(</m:t>
                        </m:r>
                        <m:r>
                          <a:rPr lang="en-US" sz="2800" i="1">
                            <a:solidFill>
                              <a:schemeClr val="accent3">
                                <a:lumMod val="75000"/>
                              </a:schemeClr>
                            </a:solidFill>
                            <a:latin typeface="Cambria Math" panose="02040503050406030204" pitchFamily="18" charset="0"/>
                          </a:rPr>
                          <m:t>𝑛</m:t>
                        </m:r>
                      </m:e>
                      <m:sup>
                        <m:r>
                          <a:rPr lang="en-US" sz="2800" i="1">
                            <a:solidFill>
                              <a:schemeClr val="accent3">
                                <a:lumMod val="75000"/>
                              </a:schemeClr>
                            </a:solidFill>
                            <a:latin typeface="Cambria Math" panose="02040503050406030204" pitchFamily="18" charset="0"/>
                          </a:rPr>
                          <m:t>𝑘</m:t>
                        </m:r>
                        <m:r>
                          <a:rPr lang="en-US" sz="2800" b="0" i="1" smtClean="0">
                            <a:solidFill>
                              <a:schemeClr val="accent3">
                                <a:lumMod val="75000"/>
                              </a:schemeClr>
                            </a:solidFill>
                            <a:latin typeface="Cambria Math" panose="02040503050406030204" pitchFamily="18" charset="0"/>
                          </a:rPr>
                          <m:t>+</m:t>
                        </m:r>
                        <m:r>
                          <a:rPr lang="en-US" sz="2800" i="1">
                            <a:solidFill>
                              <a:schemeClr val="accent3">
                                <a:lumMod val="75000"/>
                              </a:schemeClr>
                            </a:solidFill>
                            <a:latin typeface="Cambria Math" panose="02040503050406030204" pitchFamily="18" charset="0"/>
                          </a:rPr>
                          <m:t>2 </m:t>
                        </m:r>
                      </m:sup>
                    </m:sSup>
                    <m:r>
                      <a:rPr lang="en-US" sz="2800" i="1">
                        <a:solidFill>
                          <a:schemeClr val="accent3">
                            <a:lumMod val="75000"/>
                          </a:schemeClr>
                        </a:solidFill>
                        <a:latin typeface="Cambria Math" panose="02040503050406030204" pitchFamily="18" charset="0"/>
                      </a:rPr>
                      <m:t>)</m:t>
                    </m:r>
                  </m:oMath>
                </a14:m>
                <a:r>
                  <a:rPr lang="en-US" sz="2800" dirty="0">
                    <a:solidFill>
                      <a:schemeClr val="accent3">
                        <a:lumMod val="75000"/>
                      </a:schemeClr>
                    </a:solidFill>
                  </a:rPr>
                  <a:t> </a:t>
                </a:r>
                <a:r>
                  <a:rPr lang="en-US" sz="2800" dirty="0"/>
                  <a:t>vs </a:t>
                </a:r>
                <a14:m>
                  <m:oMath xmlns:m="http://schemas.openxmlformats.org/officeDocument/2006/math">
                    <m:sSup>
                      <m:sSupPr>
                        <m:ctrlPr>
                          <a:rPr lang="en-US" sz="2800" i="1" smtClean="0">
                            <a:solidFill>
                              <a:schemeClr val="accent2">
                                <a:lumMod val="75000"/>
                              </a:schemeClr>
                            </a:solidFill>
                            <a:latin typeface="Cambria Math" panose="02040503050406030204" pitchFamily="18" charset="0"/>
                          </a:rPr>
                        </m:ctrlPr>
                      </m:sSupPr>
                      <m:e>
                        <m:r>
                          <m:rPr>
                            <m:sty m:val="p"/>
                          </m:rPr>
                          <a:rPr lang="en-US" sz="2800" b="0" i="0" smtClean="0">
                            <a:solidFill>
                              <a:schemeClr val="accent2">
                                <a:lumMod val="75000"/>
                              </a:schemeClr>
                            </a:solidFill>
                            <a:latin typeface="Cambria Math" panose="02040503050406030204" pitchFamily="18" charset="0"/>
                          </a:rPr>
                          <m:t>Ω</m:t>
                        </m:r>
                        <m:r>
                          <a:rPr lang="en-US" sz="2800" i="1">
                            <a:solidFill>
                              <a:schemeClr val="accent2">
                                <a:lumMod val="75000"/>
                              </a:schemeClr>
                            </a:solidFill>
                            <a:latin typeface="Cambria Math" panose="02040503050406030204" pitchFamily="18" charset="0"/>
                          </a:rPr>
                          <m:t>(</m:t>
                        </m:r>
                        <m:r>
                          <a:rPr lang="en-US" sz="2800" i="1">
                            <a:solidFill>
                              <a:schemeClr val="accent2">
                                <a:lumMod val="75000"/>
                              </a:schemeClr>
                            </a:solidFill>
                            <a:latin typeface="Cambria Math" panose="02040503050406030204" pitchFamily="18" charset="0"/>
                          </a:rPr>
                          <m:t>𝑛</m:t>
                        </m:r>
                      </m:e>
                      <m:sup>
                        <m:r>
                          <a:rPr lang="en-US" sz="2800" b="0" i="1" smtClean="0">
                            <a:solidFill>
                              <a:schemeClr val="accent2">
                                <a:lumMod val="75000"/>
                              </a:schemeClr>
                            </a:solidFill>
                            <a:latin typeface="Cambria Math" panose="02040503050406030204" pitchFamily="18" charset="0"/>
                          </a:rPr>
                          <m:t>2</m:t>
                        </m:r>
                        <m:r>
                          <a:rPr lang="en-US" sz="2800" i="1">
                            <a:solidFill>
                              <a:schemeClr val="accent2">
                                <a:lumMod val="75000"/>
                              </a:schemeClr>
                            </a:solidFill>
                            <a:latin typeface="Cambria Math" panose="02040503050406030204" pitchFamily="18" charset="0"/>
                          </a:rPr>
                          <m:t>𝑘</m:t>
                        </m:r>
                        <m:r>
                          <a:rPr lang="en-US" sz="2800" i="1">
                            <a:solidFill>
                              <a:schemeClr val="accent2">
                                <a:lumMod val="75000"/>
                              </a:schemeClr>
                            </a:solidFill>
                            <a:latin typeface="Cambria Math" panose="02040503050406030204" pitchFamily="18" charset="0"/>
                          </a:rPr>
                          <m:t> </m:t>
                        </m:r>
                      </m:sup>
                    </m:sSup>
                    <m:r>
                      <a:rPr lang="en-US" sz="2800" i="1">
                        <a:solidFill>
                          <a:schemeClr val="accent2">
                            <a:lumMod val="75000"/>
                          </a:schemeClr>
                        </a:solidFill>
                        <a:latin typeface="Cambria Math" panose="02040503050406030204" pitchFamily="18" charset="0"/>
                      </a:rPr>
                      <m:t>)</m:t>
                    </m:r>
                  </m:oMath>
                </a14:m>
                <a:r>
                  <a:rPr lang="en-US" sz="2800" dirty="0">
                    <a:solidFill>
                      <a:schemeClr val="accent2">
                        <a:lumMod val="75000"/>
                      </a:schemeClr>
                    </a:solidFill>
                  </a:rPr>
                  <a:t> </a:t>
                </a:r>
                <a:endParaRPr lang="en-US" sz="2400" dirty="0"/>
              </a:p>
            </p:txBody>
          </p:sp>
        </mc:Choice>
        <mc:Fallback xmlns="">
          <p:sp>
            <p:nvSpPr>
              <p:cNvPr id="112" name="TextBox 111">
                <a:extLst>
                  <a:ext uri="{FF2B5EF4-FFF2-40B4-BE49-F238E27FC236}">
                    <a16:creationId xmlns:a16="http://schemas.microsoft.com/office/drawing/2014/main" id="{D5EFAD4F-3175-ED43-8508-74C54306F06A}"/>
                  </a:ext>
                </a:extLst>
              </p:cNvPr>
              <p:cNvSpPr txBox="1">
                <a:spLocks noRot="1" noChangeAspect="1" noMove="1" noResize="1" noEditPoints="1" noAdjustHandles="1" noChangeArrowheads="1" noChangeShapeType="1" noTextEdit="1"/>
              </p:cNvSpPr>
              <p:nvPr/>
            </p:nvSpPr>
            <p:spPr>
              <a:xfrm>
                <a:off x="6534109" y="5232415"/>
                <a:ext cx="5057255" cy="961802"/>
              </a:xfrm>
              <a:prstGeom prst="rect">
                <a:avLst/>
              </a:prstGeom>
              <a:blipFill>
                <a:blip r:embed="rId6"/>
                <a:stretch>
                  <a:fillRect l="-2000" t="-5195" b="-15584"/>
                </a:stretch>
              </a:blipFill>
            </p:spPr>
            <p:txBody>
              <a:bodyPr/>
              <a:lstStyle/>
              <a:p>
                <a:r>
                  <a:rPr lang="en-US">
                    <a:noFill/>
                  </a:rPr>
                  <a:t> </a:t>
                </a:r>
              </a:p>
            </p:txBody>
          </p:sp>
        </mc:Fallback>
      </mc:AlternateContent>
      <p:sp>
        <p:nvSpPr>
          <p:cNvPr id="113" name="Rounded Rectangle 112">
            <a:extLst>
              <a:ext uri="{FF2B5EF4-FFF2-40B4-BE49-F238E27FC236}">
                <a16:creationId xmlns:a16="http://schemas.microsoft.com/office/drawing/2014/main" id="{243B89A4-974E-2F43-9380-762C97FB9B73}"/>
              </a:ext>
            </a:extLst>
          </p:cNvPr>
          <p:cNvSpPr/>
          <p:nvPr/>
        </p:nvSpPr>
        <p:spPr>
          <a:xfrm>
            <a:off x="490287" y="1619788"/>
            <a:ext cx="4458508" cy="203467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a:extLst>
              <a:ext uri="{FF2B5EF4-FFF2-40B4-BE49-F238E27FC236}">
                <a16:creationId xmlns:a16="http://schemas.microsoft.com/office/drawing/2014/main" id="{BD0D3619-9BDE-BB49-BF59-16EC1DCDE111}"/>
              </a:ext>
            </a:extLst>
          </p:cNvPr>
          <p:cNvSpPr/>
          <p:nvPr/>
        </p:nvSpPr>
        <p:spPr>
          <a:xfrm>
            <a:off x="490287" y="3855755"/>
            <a:ext cx="4458508" cy="2757316"/>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7" name="Group 116">
            <a:extLst>
              <a:ext uri="{FF2B5EF4-FFF2-40B4-BE49-F238E27FC236}">
                <a16:creationId xmlns:a16="http://schemas.microsoft.com/office/drawing/2014/main" id="{FCA4B604-2EFE-6E48-B56C-11147ED1415E}"/>
              </a:ext>
            </a:extLst>
          </p:cNvPr>
          <p:cNvGrpSpPr/>
          <p:nvPr/>
        </p:nvGrpSpPr>
        <p:grpSpPr>
          <a:xfrm>
            <a:off x="8068657" y="972030"/>
            <a:ext cx="3490049" cy="1137408"/>
            <a:chOff x="8068657" y="972030"/>
            <a:chExt cx="3490049" cy="1137408"/>
          </a:xfrm>
        </p:grpSpPr>
        <p:sp>
          <p:nvSpPr>
            <p:cNvPr id="116" name="Rectangle 115">
              <a:extLst>
                <a:ext uri="{FF2B5EF4-FFF2-40B4-BE49-F238E27FC236}">
                  <a16:creationId xmlns:a16="http://schemas.microsoft.com/office/drawing/2014/main" id="{AE3084B6-063F-C94C-9C99-6EA1AEB301CE}"/>
                </a:ext>
              </a:extLst>
            </p:cNvPr>
            <p:cNvSpPr/>
            <p:nvPr/>
          </p:nvSpPr>
          <p:spPr>
            <a:xfrm>
              <a:off x="8068657" y="972030"/>
              <a:ext cx="3490049" cy="106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B9192607-FABD-AA4C-8E5C-2A3C732FE6B7}"/>
                </a:ext>
              </a:extLst>
            </p:cNvPr>
            <p:cNvGrpSpPr/>
            <p:nvPr/>
          </p:nvGrpSpPr>
          <p:grpSpPr>
            <a:xfrm>
              <a:off x="8123855" y="972030"/>
              <a:ext cx="3319247" cy="1137408"/>
              <a:chOff x="5261996" y="2964262"/>
              <a:chExt cx="3319247" cy="1137408"/>
            </a:xfrm>
          </p:grpSpPr>
          <p:grpSp>
            <p:nvGrpSpPr>
              <p:cNvPr id="10" name="Group 9">
                <a:extLst>
                  <a:ext uri="{FF2B5EF4-FFF2-40B4-BE49-F238E27FC236}">
                    <a16:creationId xmlns:a16="http://schemas.microsoft.com/office/drawing/2014/main" id="{D78AB675-2E95-8045-9275-0EE2F091553C}"/>
                  </a:ext>
                </a:extLst>
              </p:cNvPr>
              <p:cNvGrpSpPr/>
              <p:nvPr/>
            </p:nvGrpSpPr>
            <p:grpSpPr>
              <a:xfrm>
                <a:off x="6348004" y="3008991"/>
                <a:ext cx="1089905" cy="1092679"/>
                <a:chOff x="9478826" y="2699691"/>
                <a:chExt cx="1089905" cy="1092679"/>
              </a:xfrm>
            </p:grpSpPr>
            <p:grpSp>
              <p:nvGrpSpPr>
                <p:cNvPr id="13" name="Group 12">
                  <a:extLst>
                    <a:ext uri="{FF2B5EF4-FFF2-40B4-BE49-F238E27FC236}">
                      <a16:creationId xmlns:a16="http://schemas.microsoft.com/office/drawing/2014/main" id="{3848C9F7-B934-9442-91FB-977E61995919}"/>
                    </a:ext>
                  </a:extLst>
                </p:cNvPr>
                <p:cNvGrpSpPr/>
                <p:nvPr/>
              </p:nvGrpSpPr>
              <p:grpSpPr>
                <a:xfrm>
                  <a:off x="9562362" y="2707414"/>
                  <a:ext cx="163360" cy="326063"/>
                  <a:chOff x="4736494" y="3834235"/>
                  <a:chExt cx="459620" cy="1023212"/>
                </a:xfrm>
                <a:solidFill>
                  <a:schemeClr val="accent2">
                    <a:lumMod val="50000"/>
                  </a:schemeClr>
                </a:solidFill>
              </p:grpSpPr>
              <p:sp>
                <p:nvSpPr>
                  <p:cNvPr id="37" name="Rectangle 36">
                    <a:extLst>
                      <a:ext uri="{FF2B5EF4-FFF2-40B4-BE49-F238E27FC236}">
                        <a16:creationId xmlns:a16="http://schemas.microsoft.com/office/drawing/2014/main" id="{430351BC-767C-1741-A67D-F0FE7276C877}"/>
                      </a:ext>
                    </a:extLst>
                  </p:cNvPr>
                  <p:cNvSpPr/>
                  <p:nvPr/>
                </p:nvSpPr>
                <p:spPr>
                  <a:xfrm>
                    <a:off x="4736495" y="3834235"/>
                    <a:ext cx="459619" cy="46445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6BD9FE-E7FE-0B45-9995-C4726F05F32B}"/>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A6F9CEFF-FFF4-394E-B746-18D63B1288AD}"/>
                    </a:ext>
                  </a:extLst>
                </p:cNvPr>
                <p:cNvGrpSpPr/>
                <p:nvPr/>
              </p:nvGrpSpPr>
              <p:grpSpPr>
                <a:xfrm>
                  <a:off x="9562362" y="3072389"/>
                  <a:ext cx="163360" cy="333786"/>
                  <a:chOff x="4736494" y="3810000"/>
                  <a:chExt cx="459620" cy="1047447"/>
                </a:xfrm>
                <a:solidFill>
                  <a:schemeClr val="accent2">
                    <a:lumMod val="50000"/>
                  </a:schemeClr>
                </a:solidFill>
              </p:grpSpPr>
              <p:sp>
                <p:nvSpPr>
                  <p:cNvPr id="35" name="Rectangle 34">
                    <a:extLst>
                      <a:ext uri="{FF2B5EF4-FFF2-40B4-BE49-F238E27FC236}">
                        <a16:creationId xmlns:a16="http://schemas.microsoft.com/office/drawing/2014/main" id="{B1835F47-0119-7F48-8B3E-F7223445AF04}"/>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D6AE116-5CED-174A-8940-C614DB60AD34}"/>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A3CBB5C-4A33-2B4A-B75F-60B5DBC3E452}"/>
                    </a:ext>
                  </a:extLst>
                </p:cNvPr>
                <p:cNvGrpSpPr/>
                <p:nvPr/>
              </p:nvGrpSpPr>
              <p:grpSpPr>
                <a:xfrm>
                  <a:off x="9562361" y="3458584"/>
                  <a:ext cx="163360" cy="333786"/>
                  <a:chOff x="4736495" y="3227010"/>
                  <a:chExt cx="459619" cy="1047447"/>
                </a:xfrm>
                <a:solidFill>
                  <a:schemeClr val="accent2">
                    <a:lumMod val="50000"/>
                  </a:schemeClr>
                </a:solidFill>
              </p:grpSpPr>
              <p:sp>
                <p:nvSpPr>
                  <p:cNvPr id="33" name="Rectangle 32">
                    <a:extLst>
                      <a:ext uri="{FF2B5EF4-FFF2-40B4-BE49-F238E27FC236}">
                        <a16:creationId xmlns:a16="http://schemas.microsoft.com/office/drawing/2014/main" id="{E04F0CD8-E33A-0646-A6FA-FA4087572402}"/>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1FD83FE-B6AD-A548-BDFB-EFD83D8E9A3B}"/>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FF7219AA-E99E-D648-A872-EB615BB20FF8}"/>
                    </a:ext>
                  </a:extLst>
                </p:cNvPr>
                <p:cNvSpPr/>
                <p:nvPr/>
              </p:nvSpPr>
              <p:spPr>
                <a:xfrm>
                  <a:off x="9599961" y="2728819"/>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B229AF-F29D-3741-AE82-1F71622C4E79}"/>
                    </a:ext>
                  </a:extLst>
                </p:cNvPr>
                <p:cNvSpPr/>
                <p:nvPr/>
              </p:nvSpPr>
              <p:spPr>
                <a:xfrm>
                  <a:off x="9599311" y="2911604"/>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CD91327-CB09-0A49-98BA-C8C7BEC1F78C}"/>
                    </a:ext>
                  </a:extLst>
                </p:cNvPr>
                <p:cNvSpPr/>
                <p:nvPr/>
              </p:nvSpPr>
              <p:spPr>
                <a:xfrm>
                  <a:off x="9599311" y="3280623"/>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D185520-27A4-984D-AA02-E54807C04201}"/>
                    </a:ext>
                  </a:extLst>
                </p:cNvPr>
                <p:cNvGrpSpPr/>
                <p:nvPr/>
              </p:nvGrpSpPr>
              <p:grpSpPr>
                <a:xfrm>
                  <a:off x="10311565" y="2699691"/>
                  <a:ext cx="163362" cy="1092679"/>
                  <a:chOff x="10086154" y="5520383"/>
                  <a:chExt cx="163362" cy="1092679"/>
                </a:xfrm>
              </p:grpSpPr>
              <p:grpSp>
                <p:nvGrpSpPr>
                  <p:cNvPr id="21" name="Group 20">
                    <a:extLst>
                      <a:ext uri="{FF2B5EF4-FFF2-40B4-BE49-F238E27FC236}">
                        <a16:creationId xmlns:a16="http://schemas.microsoft.com/office/drawing/2014/main" id="{90689931-3313-ED47-B07E-528489540CF9}"/>
                      </a:ext>
                    </a:extLst>
                  </p:cNvPr>
                  <p:cNvGrpSpPr/>
                  <p:nvPr/>
                </p:nvGrpSpPr>
                <p:grpSpPr>
                  <a:xfrm>
                    <a:off x="10086156" y="5520383"/>
                    <a:ext cx="163360" cy="333786"/>
                    <a:chOff x="4736494" y="3810000"/>
                    <a:chExt cx="459620" cy="1047447"/>
                  </a:xfrm>
                  <a:solidFill>
                    <a:schemeClr val="accent5">
                      <a:lumMod val="50000"/>
                    </a:schemeClr>
                  </a:solidFill>
                </p:grpSpPr>
                <p:sp>
                  <p:nvSpPr>
                    <p:cNvPr id="31" name="Rectangle 30">
                      <a:extLst>
                        <a:ext uri="{FF2B5EF4-FFF2-40B4-BE49-F238E27FC236}">
                          <a16:creationId xmlns:a16="http://schemas.microsoft.com/office/drawing/2014/main" id="{DF83AFB8-05F6-2249-B0B0-8C3CC4F1DE72}"/>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1137EC2-88F1-3440-984B-8CD93532D149}"/>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44BB694-4031-B445-BFC0-8C30DDC6474A}"/>
                      </a:ext>
                    </a:extLst>
                  </p:cNvPr>
                  <p:cNvGrpSpPr/>
                  <p:nvPr/>
                </p:nvGrpSpPr>
                <p:grpSpPr>
                  <a:xfrm>
                    <a:off x="10086155" y="5893081"/>
                    <a:ext cx="163360" cy="333786"/>
                    <a:chOff x="4736494" y="3810000"/>
                    <a:chExt cx="459620" cy="1047447"/>
                  </a:xfrm>
                  <a:solidFill>
                    <a:schemeClr val="accent5">
                      <a:lumMod val="50000"/>
                    </a:schemeClr>
                  </a:solidFill>
                </p:grpSpPr>
                <p:sp>
                  <p:nvSpPr>
                    <p:cNvPr id="29" name="Rectangle 28">
                      <a:extLst>
                        <a:ext uri="{FF2B5EF4-FFF2-40B4-BE49-F238E27FC236}">
                          <a16:creationId xmlns:a16="http://schemas.microsoft.com/office/drawing/2014/main" id="{B724C4E5-18FE-2E44-8C21-5F7A540FE55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B69FEE-E25B-6648-B33B-F9A5E85F4D3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FA00153D-AE64-A44A-AAA5-DDF6501BAA51}"/>
                      </a:ext>
                    </a:extLst>
                  </p:cNvPr>
                  <p:cNvGrpSpPr/>
                  <p:nvPr/>
                </p:nvGrpSpPr>
                <p:grpSpPr>
                  <a:xfrm>
                    <a:off x="10086154" y="6279276"/>
                    <a:ext cx="163360" cy="333786"/>
                    <a:chOff x="4736495" y="3227010"/>
                    <a:chExt cx="459619" cy="1047447"/>
                  </a:xfrm>
                  <a:solidFill>
                    <a:schemeClr val="accent5">
                      <a:lumMod val="50000"/>
                    </a:schemeClr>
                  </a:solidFill>
                </p:grpSpPr>
                <p:sp>
                  <p:nvSpPr>
                    <p:cNvPr id="27" name="Rectangle 26">
                      <a:extLst>
                        <a:ext uri="{FF2B5EF4-FFF2-40B4-BE49-F238E27FC236}">
                          <a16:creationId xmlns:a16="http://schemas.microsoft.com/office/drawing/2014/main" id="{C4248B67-7D25-184B-ACEB-B761D589A29A}"/>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33456B7-F1A9-6A43-B82A-27DA66C4E7B9}"/>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FB957E98-AAC9-5243-B6D0-C59BF23AEA5B}"/>
                      </a:ext>
                    </a:extLst>
                  </p:cNvPr>
                  <p:cNvSpPr/>
                  <p:nvPr/>
                </p:nvSpPr>
                <p:spPr>
                  <a:xfrm>
                    <a:off x="10123104" y="5904719"/>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73C9337-3146-3043-89E1-9BD9E05931F9}"/>
                      </a:ext>
                    </a:extLst>
                  </p:cNvPr>
                  <p:cNvSpPr/>
                  <p:nvPr/>
                </p:nvSpPr>
                <p:spPr>
                  <a:xfrm>
                    <a:off x="10123104" y="6488696"/>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9ECD198-6D76-1C4F-8E28-97DFEE8FFE6A}"/>
                      </a:ext>
                    </a:extLst>
                  </p:cNvPr>
                  <p:cNvSpPr/>
                  <p:nvPr/>
                </p:nvSpPr>
                <p:spPr>
                  <a:xfrm>
                    <a:off x="10123104" y="6112054"/>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2DBE2799-1A9C-164F-AB1D-22192A638717}"/>
                    </a:ext>
                  </a:extLst>
                </p:cNvPr>
                <p:cNvSpPr/>
                <p:nvPr/>
              </p:nvSpPr>
              <p:spPr>
                <a:xfrm>
                  <a:off x="9478826" y="3253698"/>
                  <a:ext cx="1089905" cy="167113"/>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733BCA66-9D00-804F-9802-666C85088532}"/>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0" b="100000" l="0" r="92188"/>
                        </a14:imgEffect>
                      </a14:imgLayer>
                    </a14:imgProps>
                  </a:ext>
                </a:extLst>
              </a:blip>
              <a:srcRect l="17106" b="50487"/>
              <a:stretch/>
            </p:blipFill>
            <p:spPr>
              <a:xfrm>
                <a:off x="5261996" y="2964262"/>
                <a:ext cx="1086008" cy="908614"/>
              </a:xfrm>
              <a:prstGeom prst="rect">
                <a:avLst/>
              </a:prstGeom>
            </p:spPr>
          </p:pic>
          <p:pic>
            <p:nvPicPr>
              <p:cNvPr id="12" name="Picture 11">
                <a:extLst>
                  <a:ext uri="{FF2B5EF4-FFF2-40B4-BE49-F238E27FC236}">
                    <a16:creationId xmlns:a16="http://schemas.microsoft.com/office/drawing/2014/main" id="{BC514CBA-F673-A24B-B2D5-D9C4433C383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87" b="100000" l="1099" r="100000"/>
                        </a14:imgEffect>
                      </a14:imgLayer>
                    </a14:imgProps>
                  </a:ext>
                </a:extLst>
              </a:blip>
              <a:srcRect r="13761" b="56574"/>
              <a:stretch/>
            </p:blipFill>
            <p:spPr>
              <a:xfrm>
                <a:off x="7475806" y="3003126"/>
                <a:ext cx="1105437" cy="863207"/>
              </a:xfrm>
              <a:prstGeom prst="rect">
                <a:avLst/>
              </a:prstGeom>
            </p:spPr>
          </p:pic>
        </p:grpSp>
      </p:grpSp>
    </p:spTree>
    <p:extLst>
      <p:ext uri="{BB962C8B-B14F-4D97-AF65-F5344CB8AC3E}">
        <p14:creationId xmlns:p14="http://schemas.microsoft.com/office/powerpoint/2010/main" val="85299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03C9D90-4F79-C241-A930-CBE8D52756E3}"/>
              </a:ext>
            </a:extLst>
          </p:cNvPr>
          <p:cNvGrpSpPr/>
          <p:nvPr/>
        </p:nvGrpSpPr>
        <p:grpSpPr>
          <a:xfrm>
            <a:off x="7219078" y="1770522"/>
            <a:ext cx="4581874" cy="3928969"/>
            <a:chOff x="2071914" y="226697"/>
            <a:chExt cx="7518775" cy="6447370"/>
          </a:xfrm>
        </p:grpSpPr>
        <p:sp>
          <p:nvSpPr>
            <p:cNvPr id="5" name="Oval 4">
              <a:extLst>
                <a:ext uri="{FF2B5EF4-FFF2-40B4-BE49-F238E27FC236}">
                  <a16:creationId xmlns:a16="http://schemas.microsoft.com/office/drawing/2014/main" id="{79DE37C6-E0C6-3649-9669-1A5E52BD2567}"/>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C31C705A-6A22-C446-80E3-2E483885D88B}"/>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FF84F79F-CCBD-874E-B10A-FEF0AB033C2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5EA9E42B-D53F-904A-8429-904F6AA94001}"/>
                </a:ext>
              </a:extLst>
            </p:cNvPr>
            <p:cNvCxnSpPr>
              <a:cxnSpLocks/>
              <a:stCxn id="5"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1A8C23-D8A6-E346-B2B4-529F806A7D1E}"/>
                </a:ext>
              </a:extLst>
            </p:cNvPr>
            <p:cNvCxnSpPr>
              <a:cxnSpLocks/>
              <a:endCxn id="6"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32409A-F27E-1248-A99D-B85DCE116E63}"/>
                </a:ext>
              </a:extLst>
            </p:cNvPr>
            <p:cNvCxnSpPr>
              <a:cxnSpLocks/>
              <a:endCxn id="7"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1269A00-32DA-7D4B-B90A-2D06B4E9A577}"/>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12" name="Picture 11">
              <a:extLst>
                <a:ext uri="{FF2B5EF4-FFF2-40B4-BE49-F238E27FC236}">
                  <a16:creationId xmlns:a16="http://schemas.microsoft.com/office/drawing/2014/main" id="{85C69CB7-E670-5B45-B042-CA04212F3663}"/>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13" name="Picture 12">
              <a:extLst>
                <a:ext uri="{FF2B5EF4-FFF2-40B4-BE49-F238E27FC236}">
                  <a16:creationId xmlns:a16="http://schemas.microsoft.com/office/drawing/2014/main" id="{8232721B-42D0-8A4F-9EF0-95740C979EC8}"/>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24" name="Rounded Rectangle 23">
            <a:extLst>
              <a:ext uri="{FF2B5EF4-FFF2-40B4-BE49-F238E27FC236}">
                <a16:creationId xmlns:a16="http://schemas.microsoft.com/office/drawing/2014/main" id="{BECC6FD2-C907-6946-9734-1EF94FCE8464}"/>
              </a:ext>
            </a:extLst>
          </p:cNvPr>
          <p:cNvSpPr/>
          <p:nvPr/>
        </p:nvSpPr>
        <p:spPr>
          <a:xfrm>
            <a:off x="320177" y="1405467"/>
            <a:ext cx="5933702" cy="1132120"/>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1. Topology-Hiding Computation</a:t>
            </a:r>
          </a:p>
        </p:txBody>
      </p:sp>
      <p:sp>
        <p:nvSpPr>
          <p:cNvPr id="25" name="Rounded Rectangle 24">
            <a:extLst>
              <a:ext uri="{FF2B5EF4-FFF2-40B4-BE49-F238E27FC236}">
                <a16:creationId xmlns:a16="http://schemas.microsoft.com/office/drawing/2014/main" id="{897A3E20-4176-FD41-9129-1671D5D0BF35}"/>
              </a:ext>
            </a:extLst>
          </p:cNvPr>
          <p:cNvSpPr/>
          <p:nvPr/>
        </p:nvSpPr>
        <p:spPr>
          <a:xfrm>
            <a:off x="320177" y="3168947"/>
            <a:ext cx="6825164" cy="1132120"/>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2. Robust Property Preserving Hashing</a:t>
            </a:r>
          </a:p>
        </p:txBody>
      </p:sp>
      <p:sp>
        <p:nvSpPr>
          <p:cNvPr id="26" name="Rounded Rectangle 25">
            <a:extLst>
              <a:ext uri="{FF2B5EF4-FFF2-40B4-BE49-F238E27FC236}">
                <a16:creationId xmlns:a16="http://schemas.microsoft.com/office/drawing/2014/main" id="{4048E347-1EF5-CA47-BFDC-2DC186FF0614}"/>
              </a:ext>
            </a:extLst>
          </p:cNvPr>
          <p:cNvSpPr/>
          <p:nvPr/>
        </p:nvSpPr>
        <p:spPr>
          <a:xfrm>
            <a:off x="320177" y="4932427"/>
            <a:ext cx="5318623" cy="1132120"/>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3. Fine-Grained Cryptography</a:t>
            </a:r>
          </a:p>
        </p:txBody>
      </p:sp>
      <p:sp>
        <p:nvSpPr>
          <p:cNvPr id="27" name="Rounded Rectangle 26">
            <a:extLst>
              <a:ext uri="{FF2B5EF4-FFF2-40B4-BE49-F238E27FC236}">
                <a16:creationId xmlns:a16="http://schemas.microsoft.com/office/drawing/2014/main" id="{9775870E-86F2-1C4E-A9EF-3033CFE850D5}"/>
              </a:ext>
            </a:extLst>
          </p:cNvPr>
          <p:cNvSpPr/>
          <p:nvPr/>
        </p:nvSpPr>
        <p:spPr>
          <a:xfrm>
            <a:off x="3216766" y="127269"/>
            <a:ext cx="5933702" cy="837931"/>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Summary</a:t>
            </a:r>
          </a:p>
        </p:txBody>
      </p:sp>
    </p:spTree>
    <p:extLst>
      <p:ext uri="{BB962C8B-B14F-4D97-AF65-F5344CB8AC3E}">
        <p14:creationId xmlns:p14="http://schemas.microsoft.com/office/powerpoint/2010/main" val="2038006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7" name="Rectangle 16">
            <a:extLst>
              <a:ext uri="{FF2B5EF4-FFF2-40B4-BE49-F238E27FC236}">
                <a16:creationId xmlns:a16="http://schemas.microsoft.com/office/drawing/2014/main" id="{AC570A30-FC6C-574D-9EC1-4433860332DC}"/>
              </a:ext>
            </a:extLst>
          </p:cNvPr>
          <p:cNvSpPr/>
          <p:nvPr/>
        </p:nvSpPr>
        <p:spPr>
          <a:xfrm>
            <a:off x="17777" y="0"/>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46674FF-A51B-274D-8F02-D22E81037BBB}"/>
              </a:ext>
            </a:extLst>
          </p:cNvPr>
          <p:cNvSpPr/>
          <p:nvPr/>
        </p:nvSpPr>
        <p:spPr>
          <a:xfrm>
            <a:off x="4400150" y="247357"/>
            <a:ext cx="289849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Encryption</a:t>
            </a:r>
          </a:p>
        </p:txBody>
      </p:sp>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597C8869-69B5-5C4B-AB1E-A1C5A516F927}"/>
                  </a:ext>
                </a:extLst>
              </p:cNvPr>
              <p:cNvSpPr/>
              <p:nvPr/>
            </p:nvSpPr>
            <p:spPr>
              <a:xfrm>
                <a:off x="231909" y="1162304"/>
                <a:ext cx="3287146"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Send message </a:t>
                </a:r>
                <a14:m>
                  <m:oMath xmlns:m="http://schemas.openxmlformats.org/officeDocument/2006/math">
                    <m:r>
                      <a:rPr lang="en-US" sz="3200" i="1" dirty="0" smtClean="0">
                        <a:solidFill>
                          <a:schemeClr val="bg1"/>
                        </a:solidFill>
                        <a:latin typeface="Cambria Math" panose="02040503050406030204" pitchFamily="18" charset="0"/>
                      </a:rPr>
                      <m:t>𝑚</m:t>
                    </m:r>
                  </m:oMath>
                </a14:m>
                <a:endParaRPr lang="en-US" sz="3200" dirty="0">
                  <a:solidFill>
                    <a:schemeClr val="bg1"/>
                  </a:solidFill>
                </a:endParaRPr>
              </a:p>
            </p:txBody>
          </p:sp>
        </mc:Choice>
        <mc:Fallback>
          <p:sp>
            <p:nvSpPr>
              <p:cNvPr id="20" name="Rounded Rectangle 19">
                <a:extLst>
                  <a:ext uri="{FF2B5EF4-FFF2-40B4-BE49-F238E27FC236}">
                    <a16:creationId xmlns:a16="http://schemas.microsoft.com/office/drawing/2014/main" id="{597C8869-69B5-5C4B-AB1E-A1C5A516F927}"/>
                  </a:ext>
                </a:extLst>
              </p:cNvPr>
              <p:cNvSpPr>
                <a:spLocks noRot="1" noChangeAspect="1" noMove="1" noResize="1" noEditPoints="1" noAdjustHandles="1" noChangeArrowheads="1" noChangeShapeType="1" noTextEdit="1"/>
              </p:cNvSpPr>
              <p:nvPr/>
            </p:nvSpPr>
            <p:spPr>
              <a:xfrm>
                <a:off x="231909" y="1162304"/>
                <a:ext cx="3287146"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ounded Rectangle 20">
                <a:extLst>
                  <a:ext uri="{FF2B5EF4-FFF2-40B4-BE49-F238E27FC236}">
                    <a16:creationId xmlns:a16="http://schemas.microsoft.com/office/drawing/2014/main" id="{A1DE4FEE-B90E-294F-9D9A-BAAA01FEE11E}"/>
                  </a:ext>
                </a:extLst>
              </p:cNvPr>
              <p:cNvSpPr/>
              <p:nvPr/>
            </p:nvSpPr>
            <p:spPr>
              <a:xfrm>
                <a:off x="2642536" y="5254815"/>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r>
                      <a:rPr lang="en-US" sz="3200" b="0" i="1" dirty="0" smtClean="0">
                        <a:solidFill>
                          <a:schemeClr val="bg1"/>
                        </a:solidFill>
                        <a:latin typeface="Cambria Math" panose="02040503050406030204" pitchFamily="18" charset="0"/>
                      </a:rPr>
                      <m:t>𝑚</m:t>
                    </m:r>
                  </m:oMath>
                </a14:m>
                <a:endParaRPr lang="en-US" sz="3200" dirty="0">
                  <a:solidFill>
                    <a:schemeClr val="bg1"/>
                  </a:solidFill>
                </a:endParaRPr>
              </a:p>
            </p:txBody>
          </p:sp>
        </mc:Choice>
        <mc:Fallback>
          <p:sp>
            <p:nvSpPr>
              <p:cNvPr id="21" name="Rounded Rectangle 20">
                <a:extLst>
                  <a:ext uri="{FF2B5EF4-FFF2-40B4-BE49-F238E27FC236}">
                    <a16:creationId xmlns:a16="http://schemas.microsoft.com/office/drawing/2014/main" id="{A1DE4FEE-B90E-294F-9D9A-BAAA01FEE11E}"/>
                  </a:ext>
                </a:extLst>
              </p:cNvPr>
              <p:cNvSpPr>
                <a:spLocks noRot="1" noChangeAspect="1" noMove="1" noResize="1" noEditPoints="1" noAdjustHandles="1" noChangeArrowheads="1" noChangeShapeType="1" noTextEdit="1"/>
              </p:cNvSpPr>
              <p:nvPr/>
            </p:nvSpPr>
            <p:spPr>
              <a:xfrm>
                <a:off x="2642536" y="5254815"/>
                <a:ext cx="2836524" cy="665703"/>
              </a:xfrm>
              <a:prstGeom prst="roundRect">
                <a:avLst/>
              </a:prstGeom>
              <a:blipFill>
                <a:blip r:embed="rId6"/>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2" name="Rounded Rectangle 21">
            <a:extLst>
              <a:ext uri="{FF2B5EF4-FFF2-40B4-BE49-F238E27FC236}">
                <a16:creationId xmlns:a16="http://schemas.microsoft.com/office/drawing/2014/main" id="{F7B7864C-6156-3442-8566-A6750D4003F6}"/>
              </a:ext>
            </a:extLst>
          </p:cNvPr>
          <p:cNvSpPr/>
          <p:nvPr/>
        </p:nvSpPr>
        <p:spPr>
          <a:xfrm>
            <a:off x="8756605" y="112010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Eavesdropper</a:t>
            </a:r>
          </a:p>
        </p:txBody>
      </p:sp>
      <p:sp>
        <p:nvSpPr>
          <p:cNvPr id="23" name="Rounded Rectangle 22">
            <a:extLst>
              <a:ext uri="{FF2B5EF4-FFF2-40B4-BE49-F238E27FC236}">
                <a16:creationId xmlns:a16="http://schemas.microsoft.com/office/drawing/2014/main" id="{0FAC01E2-CD3F-224D-9C0A-1AB18CDF348E}"/>
              </a:ext>
            </a:extLst>
          </p:cNvPr>
          <p:cNvSpPr/>
          <p:nvPr/>
        </p:nvSpPr>
        <p:spPr>
          <a:xfrm>
            <a:off x="8403559" y="2226890"/>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Poly-time</a:t>
            </a:r>
          </a:p>
        </p:txBody>
      </p:sp>
      <p:cxnSp>
        <p:nvCxnSpPr>
          <p:cNvPr id="26" name="Straight Arrow Connector 25">
            <a:extLst>
              <a:ext uri="{FF2B5EF4-FFF2-40B4-BE49-F238E27FC236}">
                <a16:creationId xmlns:a16="http://schemas.microsoft.com/office/drawing/2014/main" id="{6002B6FA-3F44-5A4A-A872-9554548E29A3}"/>
              </a:ext>
            </a:extLst>
          </p:cNvPr>
          <p:cNvCxnSpPr>
            <a:cxnSpLocks/>
          </p:cNvCxnSpPr>
          <p:nvPr/>
        </p:nvCxnSpPr>
        <p:spPr>
          <a:xfrm>
            <a:off x="4143247" y="4260545"/>
            <a:ext cx="3800936" cy="17688"/>
          </a:xfrm>
          <a:prstGeom prst="straightConnector1">
            <a:avLst/>
          </a:prstGeom>
          <a:ln w="38100">
            <a:headEnd type="none"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1F9872F-53E4-8342-9456-B1D66FA78425}"/>
                  </a:ext>
                </a:extLst>
              </p:cNvPr>
              <p:cNvSpPr txBox="1"/>
              <p:nvPr/>
            </p:nvSpPr>
            <p:spPr>
              <a:xfrm>
                <a:off x="5036411" y="3664125"/>
                <a:ext cx="161512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nor/>
                        </m:rPr>
                        <a:rPr lang="en-US" sz="3200" b="0" i="0" smtClean="0">
                          <a:latin typeface="Cambria Math" panose="02040503050406030204" pitchFamily="18" charset="0"/>
                        </a:rPr>
                        <m:t>Enc</m:t>
                      </m:r>
                      <m:r>
                        <a:rPr lang="en-US" sz="3200" b="0" i="1" smtClean="0">
                          <a:latin typeface="Cambria Math" panose="02040503050406030204" pitchFamily="18" charset="0"/>
                        </a:rPr>
                        <m:t>(</m:t>
                      </m:r>
                      <m:r>
                        <a:rPr lang="en-US" sz="3200" b="0" i="1" smtClean="0">
                          <a:latin typeface="Cambria Math" panose="02040503050406030204" pitchFamily="18" charset="0"/>
                        </a:rPr>
                        <m:t>𝑚</m:t>
                      </m:r>
                      <m:r>
                        <a:rPr lang="en-US" sz="3200" b="0" i="1" smtClean="0">
                          <a:latin typeface="Cambria Math" panose="02040503050406030204" pitchFamily="18" charset="0"/>
                        </a:rPr>
                        <m:t>)</m:t>
                      </m:r>
                    </m:oMath>
                  </m:oMathPara>
                </a14:m>
                <a:endParaRPr lang="en-US" sz="3200" dirty="0"/>
              </a:p>
            </p:txBody>
          </p:sp>
        </mc:Choice>
        <mc:Fallback>
          <p:sp>
            <p:nvSpPr>
              <p:cNvPr id="27" name="TextBox 26">
                <a:extLst>
                  <a:ext uri="{FF2B5EF4-FFF2-40B4-BE49-F238E27FC236}">
                    <a16:creationId xmlns:a16="http://schemas.microsoft.com/office/drawing/2014/main" id="{91F9872F-53E4-8342-9456-B1D66FA78425}"/>
                  </a:ext>
                </a:extLst>
              </p:cNvPr>
              <p:cNvSpPr txBox="1">
                <a:spLocks noRot="1" noChangeAspect="1" noMove="1" noResize="1" noEditPoints="1" noAdjustHandles="1" noChangeArrowheads="1" noChangeShapeType="1" noTextEdit="1"/>
              </p:cNvSpPr>
              <p:nvPr/>
            </p:nvSpPr>
            <p:spPr>
              <a:xfrm>
                <a:off x="5036411" y="3664125"/>
                <a:ext cx="1615122" cy="584775"/>
              </a:xfrm>
              <a:prstGeom prst="rect">
                <a:avLst/>
              </a:prstGeom>
              <a:blipFill>
                <a:blip r:embed="rId7"/>
                <a:stretch>
                  <a:fillRect r="-2344" b="-19149"/>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1853045A-3782-6542-8A1B-9F28613031D3}"/>
              </a:ext>
            </a:extLst>
          </p:cNvPr>
          <p:cNvPicPr>
            <a:picLocks noChangeAspect="1"/>
          </p:cNvPicPr>
          <p:nvPr/>
        </p:nvPicPr>
        <p:blipFill>
          <a:blip r:embed="rId8"/>
          <a:stretch>
            <a:fillRect/>
          </a:stretch>
        </p:blipFill>
        <p:spPr>
          <a:xfrm>
            <a:off x="5399674" y="2747378"/>
            <a:ext cx="862148" cy="882198"/>
          </a:xfrm>
          <a:prstGeom prst="rect">
            <a:avLst/>
          </a:prstGeom>
        </p:spPr>
      </p:pic>
      <p:pic>
        <p:nvPicPr>
          <p:cNvPr id="11" name="Picture 10">
            <a:extLst>
              <a:ext uri="{FF2B5EF4-FFF2-40B4-BE49-F238E27FC236}">
                <a16:creationId xmlns:a16="http://schemas.microsoft.com/office/drawing/2014/main" id="{FA2AC505-B8A4-4647-ACBA-46513D74CF46}"/>
              </a:ext>
            </a:extLst>
          </p:cNvPr>
          <p:cNvPicPr>
            <a:picLocks noChangeAspect="1"/>
          </p:cNvPicPr>
          <p:nvPr/>
        </p:nvPicPr>
        <p:blipFill rotWithShape="1">
          <a:blip r:embed="rId9"/>
          <a:srcRect l="16125" t="15497" r="20158" b="14596"/>
          <a:stretch/>
        </p:blipFill>
        <p:spPr>
          <a:xfrm>
            <a:off x="2479450" y="2783933"/>
            <a:ext cx="1888254" cy="2484540"/>
          </a:xfrm>
          <a:prstGeom prst="rect">
            <a:avLst/>
          </a:prstGeom>
        </p:spPr>
      </p:pic>
      <p:pic>
        <p:nvPicPr>
          <p:cNvPr id="13" name="Picture 12">
            <a:extLst>
              <a:ext uri="{FF2B5EF4-FFF2-40B4-BE49-F238E27FC236}">
                <a16:creationId xmlns:a16="http://schemas.microsoft.com/office/drawing/2014/main" id="{12318ED9-BC93-ED44-AD3E-AF9BA1E98917}"/>
              </a:ext>
            </a:extLst>
          </p:cNvPr>
          <p:cNvPicPr>
            <a:picLocks noChangeAspect="1"/>
          </p:cNvPicPr>
          <p:nvPr/>
        </p:nvPicPr>
        <p:blipFill rotWithShape="1">
          <a:blip r:embed="rId10"/>
          <a:srcRect l="20229" t="17206" r="23488" b="22931"/>
          <a:stretch/>
        </p:blipFill>
        <p:spPr>
          <a:xfrm>
            <a:off x="7861010" y="2965647"/>
            <a:ext cx="1709874" cy="2181051"/>
          </a:xfrm>
          <a:prstGeom prst="rect">
            <a:avLst/>
          </a:prstGeom>
        </p:spPr>
      </p:pic>
    </p:spTree>
    <p:extLst>
      <p:ext uri="{BB962C8B-B14F-4D97-AF65-F5344CB8AC3E}">
        <p14:creationId xmlns:p14="http://schemas.microsoft.com/office/powerpoint/2010/main" val="339442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1B8A30AC-00D3-B444-B825-718B6EDBE52E}"/>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Send message </a:t>
                </a:r>
                <a14:m>
                  <m:oMath xmlns:m="http://schemas.openxmlformats.org/officeDocument/2006/math">
                    <m:r>
                      <a:rPr lang="en-US" sz="3200" i="1" dirty="0" smtClean="0">
                        <a:solidFill>
                          <a:schemeClr val="bg1"/>
                        </a:solidFill>
                        <a:latin typeface="Cambria Math" panose="02040503050406030204" pitchFamily="18" charset="0"/>
                      </a:rPr>
                      <m:t>𝑚</m:t>
                    </m:r>
                  </m:oMath>
                </a14:m>
                <a:endParaRPr lang="en-US" sz="3200" dirty="0">
                  <a:solidFill>
                    <a:schemeClr val="bg1"/>
                  </a:solidFill>
                </a:endParaRPr>
              </a:p>
            </p:txBody>
          </p:sp>
        </mc:Choice>
        <mc:Fallback>
          <p:sp>
            <p:nvSpPr>
              <p:cNvPr id="4" name="Rounded Rectangle 3">
                <a:extLst>
                  <a:ext uri="{FF2B5EF4-FFF2-40B4-BE49-F238E27FC236}">
                    <a16:creationId xmlns:a16="http://schemas.microsoft.com/office/drawing/2014/main" id="{1B8A30AC-00D3-B444-B825-718B6EDBE52E}"/>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2"/>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EFB81C6E-1F6E-5349-B0B2-AE557B7816EA}"/>
                  </a:ext>
                </a:extLst>
              </p:cNvPr>
              <p:cNvSpPr/>
              <p:nvPr/>
            </p:nvSpPr>
            <p:spPr>
              <a:xfrm>
                <a:off x="2642536" y="5254815"/>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r>
                      <a:rPr lang="en-US" sz="3200" b="0" i="1" dirty="0" smtClean="0">
                        <a:solidFill>
                          <a:schemeClr val="bg1"/>
                        </a:solidFill>
                        <a:latin typeface="Cambria Math" panose="02040503050406030204" pitchFamily="18" charset="0"/>
                      </a:rPr>
                      <m:t>𝑚</m:t>
                    </m:r>
                  </m:oMath>
                </a14:m>
                <a:endParaRPr lang="en-US" sz="3200" dirty="0">
                  <a:solidFill>
                    <a:schemeClr val="bg1"/>
                  </a:solidFill>
                </a:endParaRPr>
              </a:p>
            </p:txBody>
          </p:sp>
        </mc:Choice>
        <mc:Fallback>
          <p:sp>
            <p:nvSpPr>
              <p:cNvPr id="5" name="Rounded Rectangle 4">
                <a:extLst>
                  <a:ext uri="{FF2B5EF4-FFF2-40B4-BE49-F238E27FC236}">
                    <a16:creationId xmlns:a16="http://schemas.microsoft.com/office/drawing/2014/main" id="{EFB81C6E-1F6E-5349-B0B2-AE557B7816EA}"/>
                  </a:ext>
                </a:extLst>
              </p:cNvPr>
              <p:cNvSpPr>
                <a:spLocks noRot="1" noChangeAspect="1" noMove="1" noResize="1" noEditPoints="1" noAdjustHandles="1" noChangeArrowheads="1" noChangeShapeType="1" noTextEdit="1"/>
              </p:cNvSpPr>
              <p:nvPr/>
            </p:nvSpPr>
            <p:spPr>
              <a:xfrm>
                <a:off x="2642536" y="5254815"/>
                <a:ext cx="2836524" cy="665703"/>
              </a:xfrm>
              <a:prstGeom prst="roundRect">
                <a:avLst/>
              </a:prstGeom>
              <a:blipFill>
                <a:blip r:embed="rId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536B7990-86C7-EF4D-940A-757651656553}"/>
              </a:ext>
            </a:extLst>
          </p:cNvPr>
          <p:cNvSpPr/>
          <p:nvPr/>
        </p:nvSpPr>
        <p:spPr>
          <a:xfrm>
            <a:off x="8756605" y="112010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Eavesdropper</a:t>
            </a:r>
          </a:p>
        </p:txBody>
      </p:sp>
      <p:sp>
        <p:nvSpPr>
          <p:cNvPr id="7" name="Rounded Rectangle 6">
            <a:extLst>
              <a:ext uri="{FF2B5EF4-FFF2-40B4-BE49-F238E27FC236}">
                <a16:creationId xmlns:a16="http://schemas.microsoft.com/office/drawing/2014/main" id="{545DE821-2E60-014E-A076-2B7E1858A814}"/>
              </a:ext>
            </a:extLst>
          </p:cNvPr>
          <p:cNvSpPr/>
          <p:nvPr/>
        </p:nvSpPr>
        <p:spPr>
          <a:xfrm>
            <a:off x="8403559" y="2226890"/>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Poly-time</a:t>
            </a:r>
          </a:p>
        </p:txBody>
      </p:sp>
      <p:pic>
        <p:nvPicPr>
          <p:cNvPr id="8" name="Picture 7">
            <a:extLst>
              <a:ext uri="{FF2B5EF4-FFF2-40B4-BE49-F238E27FC236}">
                <a16:creationId xmlns:a16="http://schemas.microsoft.com/office/drawing/2014/main" id="{0A4DD468-FDCB-884A-8091-C3F07D1CD6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92188"/>
                    </a14:imgEffect>
                  </a14:imgLayer>
                </a14:imgProps>
              </a:ext>
            </a:extLst>
          </a:blip>
          <a:srcRect l="17106" b="50487"/>
          <a:stretch/>
        </p:blipFill>
        <p:spPr>
          <a:xfrm>
            <a:off x="2738744" y="3366596"/>
            <a:ext cx="1621957" cy="1327042"/>
          </a:xfrm>
          <a:prstGeom prst="rect">
            <a:avLst/>
          </a:prstGeom>
        </p:spPr>
      </p:pic>
      <p:pic>
        <p:nvPicPr>
          <p:cNvPr id="9" name="Picture 8">
            <a:extLst>
              <a:ext uri="{FF2B5EF4-FFF2-40B4-BE49-F238E27FC236}">
                <a16:creationId xmlns:a16="http://schemas.microsoft.com/office/drawing/2014/main" id="{F3975B2B-67B3-8C4D-9C5F-2C2E2EFAEAF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87" b="100000" l="1099" r="100000"/>
                    </a14:imgEffect>
                  </a14:imgLayer>
                </a14:imgProps>
              </a:ext>
            </a:extLst>
          </a:blip>
          <a:srcRect r="13761" b="56574"/>
          <a:stretch/>
        </p:blipFill>
        <p:spPr>
          <a:xfrm>
            <a:off x="8039902" y="3398204"/>
            <a:ext cx="1650975" cy="1260725"/>
          </a:xfrm>
          <a:prstGeom prst="rect">
            <a:avLst/>
          </a:prstGeom>
        </p:spPr>
      </p:pic>
      <p:cxnSp>
        <p:nvCxnSpPr>
          <p:cNvPr id="10" name="Straight Arrow Connector 9">
            <a:extLst>
              <a:ext uri="{FF2B5EF4-FFF2-40B4-BE49-F238E27FC236}">
                <a16:creationId xmlns:a16="http://schemas.microsoft.com/office/drawing/2014/main" id="{4E501936-1720-8842-A4FD-519B1A601B33}"/>
              </a:ext>
            </a:extLst>
          </p:cNvPr>
          <p:cNvCxnSpPr>
            <a:cxnSpLocks/>
          </p:cNvCxnSpPr>
          <p:nvPr/>
        </p:nvCxnSpPr>
        <p:spPr>
          <a:xfrm>
            <a:off x="4143247" y="4260545"/>
            <a:ext cx="3800936" cy="17688"/>
          </a:xfrm>
          <a:prstGeom prst="straightConnector1">
            <a:avLst/>
          </a:prstGeom>
          <a:ln w="38100">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B51A57B-80FD-CE42-B03C-A28A55CE1257}"/>
                  </a:ext>
                </a:extLst>
              </p:cNvPr>
              <p:cNvSpPr txBox="1"/>
              <p:nvPr/>
            </p:nvSpPr>
            <p:spPr>
              <a:xfrm>
                <a:off x="5392740" y="3552752"/>
                <a:ext cx="161512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nor/>
                        </m:rPr>
                        <a:rPr lang="en-US" sz="3200" b="0" i="0" smtClean="0">
                          <a:latin typeface="Cambria Math" panose="02040503050406030204" pitchFamily="18" charset="0"/>
                        </a:rPr>
                        <m:t>Enc</m:t>
                      </m:r>
                      <m:r>
                        <a:rPr lang="en-US" sz="3200" b="0" i="1" smtClean="0">
                          <a:latin typeface="Cambria Math" panose="02040503050406030204" pitchFamily="18" charset="0"/>
                        </a:rPr>
                        <m:t>(</m:t>
                      </m:r>
                      <m:r>
                        <a:rPr lang="en-US" sz="3200" b="0" i="1" smtClean="0">
                          <a:latin typeface="Cambria Math" panose="02040503050406030204" pitchFamily="18" charset="0"/>
                        </a:rPr>
                        <m:t>𝑚</m:t>
                      </m:r>
                      <m:r>
                        <a:rPr lang="en-US" sz="3200" b="0" i="1" smtClean="0">
                          <a:latin typeface="Cambria Math" panose="02040503050406030204" pitchFamily="18" charset="0"/>
                        </a:rPr>
                        <m:t>)</m:t>
                      </m:r>
                    </m:oMath>
                  </m:oMathPara>
                </a14:m>
                <a:endParaRPr lang="en-US" sz="3200" dirty="0"/>
              </a:p>
            </p:txBody>
          </p:sp>
        </mc:Choice>
        <mc:Fallback>
          <p:sp>
            <p:nvSpPr>
              <p:cNvPr id="12" name="TextBox 11">
                <a:extLst>
                  <a:ext uri="{FF2B5EF4-FFF2-40B4-BE49-F238E27FC236}">
                    <a16:creationId xmlns:a16="http://schemas.microsoft.com/office/drawing/2014/main" id="{5B51A57B-80FD-CE42-B03C-A28A55CE1257}"/>
                  </a:ext>
                </a:extLst>
              </p:cNvPr>
              <p:cNvSpPr txBox="1">
                <a:spLocks noRot="1" noChangeAspect="1" noMove="1" noResize="1" noEditPoints="1" noAdjustHandles="1" noChangeArrowheads="1" noChangeShapeType="1" noTextEdit="1"/>
              </p:cNvSpPr>
              <p:nvPr/>
            </p:nvSpPr>
            <p:spPr>
              <a:xfrm>
                <a:off x="5392740" y="3552752"/>
                <a:ext cx="1615122" cy="584775"/>
              </a:xfrm>
              <a:prstGeom prst="rect">
                <a:avLst/>
              </a:prstGeom>
              <a:blipFill>
                <a:blip r:embed="rId8"/>
                <a:stretch>
                  <a:fillRect r="-2344" b="-19149"/>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6A915EA-87D5-C548-8617-E90E808CA248}"/>
              </a:ext>
            </a:extLst>
          </p:cNvPr>
          <p:cNvPicPr>
            <a:picLocks noChangeAspect="1"/>
          </p:cNvPicPr>
          <p:nvPr/>
        </p:nvPicPr>
        <p:blipFill>
          <a:blip r:embed="rId9"/>
          <a:stretch>
            <a:fillRect/>
          </a:stretch>
        </p:blipFill>
        <p:spPr>
          <a:xfrm>
            <a:off x="5612641" y="2842864"/>
            <a:ext cx="862148" cy="882198"/>
          </a:xfrm>
          <a:prstGeom prst="rect">
            <a:avLst/>
          </a:prstGeom>
        </p:spPr>
      </p:pic>
    </p:spTree>
    <p:extLst>
      <p:ext uri="{BB962C8B-B14F-4D97-AF65-F5344CB8AC3E}">
        <p14:creationId xmlns:p14="http://schemas.microsoft.com/office/powerpoint/2010/main" val="2489231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7" name="Rectangle 16">
            <a:extLst>
              <a:ext uri="{FF2B5EF4-FFF2-40B4-BE49-F238E27FC236}">
                <a16:creationId xmlns:a16="http://schemas.microsoft.com/office/drawing/2014/main" id="{AC570A30-FC6C-574D-9EC1-4433860332DC}"/>
              </a:ext>
            </a:extLst>
          </p:cNvPr>
          <p:cNvSpPr/>
          <p:nvPr/>
        </p:nvSpPr>
        <p:spPr>
          <a:xfrm>
            <a:off x="17777" y="0"/>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A46674FF-A51B-274D-8F02-D22E81037BBB}"/>
              </a:ext>
            </a:extLst>
          </p:cNvPr>
          <p:cNvSpPr/>
          <p:nvPr/>
        </p:nvSpPr>
        <p:spPr>
          <a:xfrm>
            <a:off x="4812692" y="300472"/>
            <a:ext cx="243390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Template</a:t>
            </a:r>
          </a:p>
        </p:txBody>
      </p:sp>
    </p:spTree>
    <p:extLst>
      <p:ext uri="{BB962C8B-B14F-4D97-AF65-F5344CB8AC3E}">
        <p14:creationId xmlns:p14="http://schemas.microsoft.com/office/powerpoint/2010/main" val="408736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31FD9B-7CE5-B741-998B-AC0C87790E61}"/>
              </a:ext>
            </a:extLst>
          </p:cNvPr>
          <p:cNvGrpSpPr/>
          <p:nvPr/>
        </p:nvGrpSpPr>
        <p:grpSpPr>
          <a:xfrm>
            <a:off x="2957902" y="425950"/>
            <a:ext cx="6986014" cy="5990526"/>
            <a:chOff x="2071914" y="226697"/>
            <a:chExt cx="7518775" cy="6447370"/>
          </a:xfrm>
        </p:grpSpPr>
        <p:sp>
          <p:nvSpPr>
            <p:cNvPr id="32" name="Oval 31">
              <a:extLst>
                <a:ext uri="{FF2B5EF4-FFF2-40B4-BE49-F238E27FC236}">
                  <a16:creationId xmlns:a16="http://schemas.microsoft.com/office/drawing/2014/main" id="{98701D3E-1F88-AF4D-875A-0717C9E6C490}"/>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5F772962-9E5A-744E-A02F-F164D5D88A1D}"/>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984EC0DD-04AE-F842-B98D-A0A94A4059C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Connector 34">
              <a:extLst>
                <a:ext uri="{FF2B5EF4-FFF2-40B4-BE49-F238E27FC236}">
                  <a16:creationId xmlns:a16="http://schemas.microsoft.com/office/drawing/2014/main" id="{4B7B94C1-966A-3447-8E78-27368D17A259}"/>
                </a:ext>
              </a:extLst>
            </p:cNvPr>
            <p:cNvCxnSpPr>
              <a:cxnSpLocks/>
              <a:stCxn id="32"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460233-33ED-4445-AF20-2E3EF4D1C2C8}"/>
                </a:ext>
              </a:extLst>
            </p:cNvPr>
            <p:cNvCxnSpPr>
              <a:cxnSpLocks/>
              <a:endCxn id="33"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2450A3-4E6B-8248-A7F5-4A5EC0CA8F7E}"/>
                </a:ext>
              </a:extLst>
            </p:cNvPr>
            <p:cNvCxnSpPr>
              <a:cxnSpLocks/>
              <a:endCxn id="34"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6A361CB-9E99-7D42-9727-5A1732E45771}"/>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39" name="Picture 38">
              <a:extLst>
                <a:ext uri="{FF2B5EF4-FFF2-40B4-BE49-F238E27FC236}">
                  <a16:creationId xmlns:a16="http://schemas.microsoft.com/office/drawing/2014/main" id="{EF699442-5E7A-1647-9583-5CF2C973EB9E}"/>
                </a:ext>
              </a:extLst>
            </p:cNvPr>
            <p:cNvPicPr>
              <a:picLocks noChangeAspect="1"/>
            </p:cNvPicPr>
            <p:nvPr/>
          </p:nvPicPr>
          <p:blipFill rotWithShape="1">
            <a:blip r:embed="rId4"/>
            <a:srcRect l="22202" t="19636" r="27354" b="8048"/>
            <a:stretch/>
          </p:blipFill>
          <p:spPr>
            <a:xfrm>
              <a:off x="7497508" y="803838"/>
              <a:ext cx="1259231" cy="1805233"/>
            </a:xfrm>
            <a:prstGeom prst="rect">
              <a:avLst/>
            </a:prstGeom>
          </p:spPr>
        </p:pic>
        <p:pic>
          <p:nvPicPr>
            <p:cNvPr id="40" name="Picture 39">
              <a:extLst>
                <a:ext uri="{FF2B5EF4-FFF2-40B4-BE49-F238E27FC236}">
                  <a16:creationId xmlns:a16="http://schemas.microsoft.com/office/drawing/2014/main" id="{7A1D16AD-6242-D846-957F-8780BC25410B}"/>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sp>
        <p:nvSpPr>
          <p:cNvPr id="3" name="Rounded Rectangle 2">
            <a:extLst>
              <a:ext uri="{FF2B5EF4-FFF2-40B4-BE49-F238E27FC236}">
                <a16:creationId xmlns:a16="http://schemas.microsoft.com/office/drawing/2014/main" id="{C87ED3C2-07A5-E54B-B21F-D5A423ACD8CB}"/>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MPC with Better Privacy</a:t>
            </a:r>
          </a:p>
        </p:txBody>
      </p:sp>
      <p:sp>
        <p:nvSpPr>
          <p:cNvPr id="29" name="Rounded Rectangle 28">
            <a:extLst>
              <a:ext uri="{FF2B5EF4-FFF2-40B4-BE49-F238E27FC236}">
                <a16:creationId xmlns:a16="http://schemas.microsoft.com/office/drawing/2014/main" id="{5A71E8A6-1C70-254F-9B1C-02BB7732CB75}"/>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Hashing with Better Functionality</a:t>
            </a:r>
          </a:p>
        </p:txBody>
      </p:sp>
      <p:sp>
        <p:nvSpPr>
          <p:cNvPr id="30" name="Rounded Rectangle 29">
            <a:extLst>
              <a:ext uri="{FF2B5EF4-FFF2-40B4-BE49-F238E27FC236}">
                <a16:creationId xmlns:a16="http://schemas.microsoft.com/office/drawing/2014/main" id="{B342904E-F413-4A47-9E95-4F8795D8D122}"/>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Encryption with Better* Security</a:t>
            </a:r>
          </a:p>
        </p:txBody>
      </p:sp>
      <p:sp>
        <p:nvSpPr>
          <p:cNvPr id="21" name="Rounded Rectangle 20">
            <a:extLst>
              <a:ext uri="{FF2B5EF4-FFF2-40B4-BE49-F238E27FC236}">
                <a16:creationId xmlns:a16="http://schemas.microsoft.com/office/drawing/2014/main" id="{D54436AD-7165-6440-B17D-F7D35040E4BA}"/>
              </a:ext>
            </a:extLst>
          </p:cNvPr>
          <p:cNvSpPr/>
          <p:nvPr/>
        </p:nvSpPr>
        <p:spPr>
          <a:xfrm>
            <a:off x="7290305" y="5313029"/>
            <a:ext cx="4664586" cy="760746"/>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*subjective &amp; situational</a:t>
            </a:r>
          </a:p>
        </p:txBody>
      </p:sp>
    </p:spTree>
    <p:extLst>
      <p:ext uri="{BB962C8B-B14F-4D97-AF65-F5344CB8AC3E}">
        <p14:creationId xmlns:p14="http://schemas.microsoft.com/office/powerpoint/2010/main" val="152223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31FD9B-7CE5-B741-998B-AC0C87790E61}"/>
              </a:ext>
            </a:extLst>
          </p:cNvPr>
          <p:cNvGrpSpPr/>
          <p:nvPr/>
        </p:nvGrpSpPr>
        <p:grpSpPr>
          <a:xfrm>
            <a:off x="2957902" y="425950"/>
            <a:ext cx="6986014" cy="5990526"/>
            <a:chOff x="2071914" y="226697"/>
            <a:chExt cx="7518775" cy="6447370"/>
          </a:xfrm>
        </p:grpSpPr>
        <p:sp>
          <p:nvSpPr>
            <p:cNvPr id="32" name="Oval 31">
              <a:extLst>
                <a:ext uri="{FF2B5EF4-FFF2-40B4-BE49-F238E27FC236}">
                  <a16:creationId xmlns:a16="http://schemas.microsoft.com/office/drawing/2014/main" id="{98701D3E-1F88-AF4D-875A-0717C9E6C490}"/>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5F772962-9E5A-744E-A02F-F164D5D88A1D}"/>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984EC0DD-04AE-F842-B98D-A0A94A4059C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Connector 34">
              <a:extLst>
                <a:ext uri="{FF2B5EF4-FFF2-40B4-BE49-F238E27FC236}">
                  <a16:creationId xmlns:a16="http://schemas.microsoft.com/office/drawing/2014/main" id="{4B7B94C1-966A-3447-8E78-27368D17A259}"/>
                </a:ext>
              </a:extLst>
            </p:cNvPr>
            <p:cNvCxnSpPr>
              <a:cxnSpLocks/>
              <a:stCxn id="32"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460233-33ED-4445-AF20-2E3EF4D1C2C8}"/>
                </a:ext>
              </a:extLst>
            </p:cNvPr>
            <p:cNvCxnSpPr>
              <a:cxnSpLocks/>
              <a:endCxn id="33"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2450A3-4E6B-8248-A7F5-4A5EC0CA8F7E}"/>
                </a:ext>
              </a:extLst>
            </p:cNvPr>
            <p:cNvCxnSpPr>
              <a:cxnSpLocks/>
              <a:endCxn id="34"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6A361CB-9E99-7D42-9727-5A1732E45771}"/>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39" name="Picture 38">
              <a:extLst>
                <a:ext uri="{FF2B5EF4-FFF2-40B4-BE49-F238E27FC236}">
                  <a16:creationId xmlns:a16="http://schemas.microsoft.com/office/drawing/2014/main" id="{EF699442-5E7A-1647-9583-5CF2C973EB9E}"/>
                </a:ext>
              </a:extLst>
            </p:cNvPr>
            <p:cNvPicPr>
              <a:picLocks noChangeAspect="1"/>
            </p:cNvPicPr>
            <p:nvPr/>
          </p:nvPicPr>
          <p:blipFill rotWithShape="1">
            <a:blip r:embed="rId4"/>
            <a:srcRect l="22202" t="19636" r="27354" b="8048"/>
            <a:stretch/>
          </p:blipFill>
          <p:spPr>
            <a:xfrm>
              <a:off x="7497508" y="803838"/>
              <a:ext cx="1259231" cy="1805233"/>
            </a:xfrm>
            <a:prstGeom prst="rect">
              <a:avLst/>
            </a:prstGeom>
          </p:spPr>
        </p:pic>
        <p:pic>
          <p:nvPicPr>
            <p:cNvPr id="40" name="Picture 39">
              <a:extLst>
                <a:ext uri="{FF2B5EF4-FFF2-40B4-BE49-F238E27FC236}">
                  <a16:creationId xmlns:a16="http://schemas.microsoft.com/office/drawing/2014/main" id="{7A1D16AD-6242-D846-957F-8780BC25410B}"/>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sp>
        <p:nvSpPr>
          <p:cNvPr id="3" name="Rounded Rectangle 2">
            <a:extLst>
              <a:ext uri="{FF2B5EF4-FFF2-40B4-BE49-F238E27FC236}">
                <a16:creationId xmlns:a16="http://schemas.microsoft.com/office/drawing/2014/main" id="{C87ED3C2-07A5-E54B-B21F-D5A423ACD8CB}"/>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MPC with Better Privacy</a:t>
            </a:r>
          </a:p>
        </p:txBody>
      </p:sp>
      <p:sp>
        <p:nvSpPr>
          <p:cNvPr id="29" name="Rounded Rectangle 28">
            <a:extLst>
              <a:ext uri="{FF2B5EF4-FFF2-40B4-BE49-F238E27FC236}">
                <a16:creationId xmlns:a16="http://schemas.microsoft.com/office/drawing/2014/main" id="{5A71E8A6-1C70-254F-9B1C-02BB7732CB75}"/>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Hashing with Better Functionality</a:t>
            </a:r>
          </a:p>
        </p:txBody>
      </p:sp>
      <p:sp>
        <p:nvSpPr>
          <p:cNvPr id="30" name="Rounded Rectangle 29">
            <a:extLst>
              <a:ext uri="{FF2B5EF4-FFF2-40B4-BE49-F238E27FC236}">
                <a16:creationId xmlns:a16="http://schemas.microsoft.com/office/drawing/2014/main" id="{B342904E-F413-4A47-9E95-4F8795D8D122}"/>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Encryption with Better* Security</a:t>
            </a:r>
          </a:p>
        </p:txBody>
      </p:sp>
      <p:sp>
        <p:nvSpPr>
          <p:cNvPr id="21" name="Rounded Rectangle 20">
            <a:extLst>
              <a:ext uri="{FF2B5EF4-FFF2-40B4-BE49-F238E27FC236}">
                <a16:creationId xmlns:a16="http://schemas.microsoft.com/office/drawing/2014/main" id="{D54436AD-7165-6440-B17D-F7D35040E4BA}"/>
              </a:ext>
            </a:extLst>
          </p:cNvPr>
          <p:cNvSpPr/>
          <p:nvPr/>
        </p:nvSpPr>
        <p:spPr>
          <a:xfrm>
            <a:off x="7290305" y="5313029"/>
            <a:ext cx="4664586" cy="760746"/>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*subjective &amp; situational</a:t>
            </a:r>
          </a:p>
        </p:txBody>
      </p:sp>
      <p:cxnSp>
        <p:nvCxnSpPr>
          <p:cNvPr id="4" name="Straight Connector 3">
            <a:extLst>
              <a:ext uri="{FF2B5EF4-FFF2-40B4-BE49-F238E27FC236}">
                <a16:creationId xmlns:a16="http://schemas.microsoft.com/office/drawing/2014/main" id="{EC44583E-B4FC-114C-867E-942EEB4EFAC3}"/>
              </a:ext>
            </a:extLst>
          </p:cNvPr>
          <p:cNvCxnSpPr>
            <a:cxnSpLocks/>
          </p:cNvCxnSpPr>
          <p:nvPr/>
        </p:nvCxnSpPr>
        <p:spPr>
          <a:xfrm>
            <a:off x="5818909" y="5015346"/>
            <a:ext cx="1607127"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98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31FD9B-7CE5-B741-998B-AC0C87790E61}"/>
              </a:ext>
            </a:extLst>
          </p:cNvPr>
          <p:cNvGrpSpPr/>
          <p:nvPr/>
        </p:nvGrpSpPr>
        <p:grpSpPr>
          <a:xfrm>
            <a:off x="2957902" y="425950"/>
            <a:ext cx="6986014" cy="5990526"/>
            <a:chOff x="2071914" y="226697"/>
            <a:chExt cx="7518775" cy="6447370"/>
          </a:xfrm>
        </p:grpSpPr>
        <p:sp>
          <p:nvSpPr>
            <p:cNvPr id="32" name="Oval 31">
              <a:extLst>
                <a:ext uri="{FF2B5EF4-FFF2-40B4-BE49-F238E27FC236}">
                  <a16:creationId xmlns:a16="http://schemas.microsoft.com/office/drawing/2014/main" id="{98701D3E-1F88-AF4D-875A-0717C9E6C490}"/>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5F772962-9E5A-744E-A02F-F164D5D88A1D}"/>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984EC0DD-04AE-F842-B98D-A0A94A4059C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Connector 34">
              <a:extLst>
                <a:ext uri="{FF2B5EF4-FFF2-40B4-BE49-F238E27FC236}">
                  <a16:creationId xmlns:a16="http://schemas.microsoft.com/office/drawing/2014/main" id="{4B7B94C1-966A-3447-8E78-27368D17A259}"/>
                </a:ext>
              </a:extLst>
            </p:cNvPr>
            <p:cNvCxnSpPr>
              <a:cxnSpLocks/>
              <a:stCxn id="32"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460233-33ED-4445-AF20-2E3EF4D1C2C8}"/>
                </a:ext>
              </a:extLst>
            </p:cNvPr>
            <p:cNvCxnSpPr>
              <a:cxnSpLocks/>
              <a:endCxn id="33"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2450A3-4E6B-8248-A7F5-4A5EC0CA8F7E}"/>
                </a:ext>
              </a:extLst>
            </p:cNvPr>
            <p:cNvCxnSpPr>
              <a:cxnSpLocks/>
              <a:endCxn id="34"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6A361CB-9E99-7D42-9727-5A1732E45771}"/>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39" name="Picture 38">
              <a:extLst>
                <a:ext uri="{FF2B5EF4-FFF2-40B4-BE49-F238E27FC236}">
                  <a16:creationId xmlns:a16="http://schemas.microsoft.com/office/drawing/2014/main" id="{EF699442-5E7A-1647-9583-5CF2C973EB9E}"/>
                </a:ext>
              </a:extLst>
            </p:cNvPr>
            <p:cNvPicPr>
              <a:picLocks noChangeAspect="1"/>
            </p:cNvPicPr>
            <p:nvPr/>
          </p:nvPicPr>
          <p:blipFill rotWithShape="1">
            <a:blip r:embed="rId4"/>
            <a:srcRect l="22202" t="19636" r="27354" b="8048"/>
            <a:stretch/>
          </p:blipFill>
          <p:spPr>
            <a:xfrm>
              <a:off x="7497508" y="803838"/>
              <a:ext cx="1259231" cy="1805233"/>
            </a:xfrm>
            <a:prstGeom prst="rect">
              <a:avLst/>
            </a:prstGeom>
          </p:spPr>
        </p:pic>
        <p:pic>
          <p:nvPicPr>
            <p:cNvPr id="40" name="Picture 39">
              <a:extLst>
                <a:ext uri="{FF2B5EF4-FFF2-40B4-BE49-F238E27FC236}">
                  <a16:creationId xmlns:a16="http://schemas.microsoft.com/office/drawing/2014/main" id="{7A1D16AD-6242-D846-957F-8780BC25410B}"/>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sp>
        <p:nvSpPr>
          <p:cNvPr id="3" name="Rounded Rectangle 2">
            <a:extLst>
              <a:ext uri="{FF2B5EF4-FFF2-40B4-BE49-F238E27FC236}">
                <a16:creationId xmlns:a16="http://schemas.microsoft.com/office/drawing/2014/main" id="{C87ED3C2-07A5-E54B-B21F-D5A423ACD8CB}"/>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MPC with Better Privacy</a:t>
            </a:r>
          </a:p>
        </p:txBody>
      </p:sp>
      <p:sp>
        <p:nvSpPr>
          <p:cNvPr id="29" name="Rounded Rectangle 28">
            <a:extLst>
              <a:ext uri="{FF2B5EF4-FFF2-40B4-BE49-F238E27FC236}">
                <a16:creationId xmlns:a16="http://schemas.microsoft.com/office/drawing/2014/main" id="{5A71E8A6-1C70-254F-9B1C-02BB7732CB75}"/>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Hashing with Better Functionality</a:t>
            </a:r>
          </a:p>
        </p:txBody>
      </p:sp>
      <p:sp>
        <p:nvSpPr>
          <p:cNvPr id="30" name="Rounded Rectangle 29">
            <a:extLst>
              <a:ext uri="{FF2B5EF4-FFF2-40B4-BE49-F238E27FC236}">
                <a16:creationId xmlns:a16="http://schemas.microsoft.com/office/drawing/2014/main" id="{B342904E-F413-4A47-9E95-4F8795D8D122}"/>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Encryption with Different Security</a:t>
            </a:r>
          </a:p>
        </p:txBody>
      </p:sp>
      <p:sp>
        <p:nvSpPr>
          <p:cNvPr id="18" name="Rounded Rectangle 17">
            <a:extLst>
              <a:ext uri="{FF2B5EF4-FFF2-40B4-BE49-F238E27FC236}">
                <a16:creationId xmlns:a16="http://schemas.microsoft.com/office/drawing/2014/main" id="{27E5A8A7-C91F-8B4E-8A34-519709766478}"/>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sp>
        <p:nvSpPr>
          <p:cNvPr id="19" name="Rounded Rectangle 18">
            <a:extLst>
              <a:ext uri="{FF2B5EF4-FFF2-40B4-BE49-F238E27FC236}">
                <a16:creationId xmlns:a16="http://schemas.microsoft.com/office/drawing/2014/main" id="{8FBBB07D-C82C-7044-AA6E-996509ECFCEF}"/>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sp>
        <p:nvSpPr>
          <p:cNvPr id="20" name="Rounded Rectangle 19">
            <a:extLst>
              <a:ext uri="{FF2B5EF4-FFF2-40B4-BE49-F238E27FC236}">
                <a16:creationId xmlns:a16="http://schemas.microsoft.com/office/drawing/2014/main" id="{BE1BE60D-0458-7047-AB05-5E7891585C99}"/>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Fine-Grained Cryptography</a:t>
            </a:r>
          </a:p>
        </p:txBody>
      </p:sp>
    </p:spTree>
    <p:extLst>
      <p:ext uri="{BB962C8B-B14F-4D97-AF65-F5344CB8AC3E}">
        <p14:creationId xmlns:p14="http://schemas.microsoft.com/office/powerpoint/2010/main" val="252690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31FD9B-7CE5-B741-998B-AC0C87790E61}"/>
              </a:ext>
            </a:extLst>
          </p:cNvPr>
          <p:cNvGrpSpPr/>
          <p:nvPr/>
        </p:nvGrpSpPr>
        <p:grpSpPr>
          <a:xfrm>
            <a:off x="2957902" y="425950"/>
            <a:ext cx="6986014" cy="5990526"/>
            <a:chOff x="2071914" y="226697"/>
            <a:chExt cx="7518775" cy="6447370"/>
          </a:xfrm>
        </p:grpSpPr>
        <p:sp>
          <p:nvSpPr>
            <p:cNvPr id="32" name="Oval 31">
              <a:extLst>
                <a:ext uri="{FF2B5EF4-FFF2-40B4-BE49-F238E27FC236}">
                  <a16:creationId xmlns:a16="http://schemas.microsoft.com/office/drawing/2014/main" id="{98701D3E-1F88-AF4D-875A-0717C9E6C490}"/>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5F772962-9E5A-744E-A02F-F164D5D88A1D}"/>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984EC0DD-04AE-F842-B98D-A0A94A4059C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Connector 34">
              <a:extLst>
                <a:ext uri="{FF2B5EF4-FFF2-40B4-BE49-F238E27FC236}">
                  <a16:creationId xmlns:a16="http://schemas.microsoft.com/office/drawing/2014/main" id="{4B7B94C1-966A-3447-8E78-27368D17A259}"/>
                </a:ext>
              </a:extLst>
            </p:cNvPr>
            <p:cNvCxnSpPr>
              <a:cxnSpLocks/>
              <a:stCxn id="32"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460233-33ED-4445-AF20-2E3EF4D1C2C8}"/>
                </a:ext>
              </a:extLst>
            </p:cNvPr>
            <p:cNvCxnSpPr>
              <a:cxnSpLocks/>
              <a:endCxn id="33"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2450A3-4E6B-8248-A7F5-4A5EC0CA8F7E}"/>
                </a:ext>
              </a:extLst>
            </p:cNvPr>
            <p:cNvCxnSpPr>
              <a:cxnSpLocks/>
              <a:endCxn id="34"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6A361CB-9E99-7D42-9727-5A1732E45771}"/>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39" name="Picture 38">
              <a:extLst>
                <a:ext uri="{FF2B5EF4-FFF2-40B4-BE49-F238E27FC236}">
                  <a16:creationId xmlns:a16="http://schemas.microsoft.com/office/drawing/2014/main" id="{EF699442-5E7A-1647-9583-5CF2C973EB9E}"/>
                </a:ext>
              </a:extLst>
            </p:cNvPr>
            <p:cNvPicPr>
              <a:picLocks noChangeAspect="1"/>
            </p:cNvPicPr>
            <p:nvPr/>
          </p:nvPicPr>
          <p:blipFill rotWithShape="1">
            <a:blip r:embed="rId4"/>
            <a:srcRect l="22202" t="19636" r="27354" b="8048"/>
            <a:stretch/>
          </p:blipFill>
          <p:spPr>
            <a:xfrm>
              <a:off x="7497508" y="803838"/>
              <a:ext cx="1259231" cy="1805233"/>
            </a:xfrm>
            <a:prstGeom prst="rect">
              <a:avLst/>
            </a:prstGeom>
          </p:spPr>
        </p:pic>
        <p:pic>
          <p:nvPicPr>
            <p:cNvPr id="40" name="Picture 39">
              <a:extLst>
                <a:ext uri="{FF2B5EF4-FFF2-40B4-BE49-F238E27FC236}">
                  <a16:creationId xmlns:a16="http://schemas.microsoft.com/office/drawing/2014/main" id="{7A1D16AD-6242-D846-957F-8780BC25410B}"/>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grpSp>
        <p:nvGrpSpPr>
          <p:cNvPr id="7" name="Group 6">
            <a:extLst>
              <a:ext uri="{FF2B5EF4-FFF2-40B4-BE49-F238E27FC236}">
                <a16:creationId xmlns:a16="http://schemas.microsoft.com/office/drawing/2014/main" id="{C94D69D9-61DF-5A41-A29F-9E2640B76CF2}"/>
              </a:ext>
            </a:extLst>
          </p:cNvPr>
          <p:cNvGrpSpPr/>
          <p:nvPr/>
        </p:nvGrpSpPr>
        <p:grpSpPr>
          <a:xfrm>
            <a:off x="1447222" y="938144"/>
            <a:ext cx="10007374" cy="4580423"/>
            <a:chOff x="1447222" y="938144"/>
            <a:chExt cx="10007374" cy="4580423"/>
          </a:xfrm>
        </p:grpSpPr>
        <p:sp>
          <p:nvSpPr>
            <p:cNvPr id="3" name="Rounded Rectangle 2">
              <a:extLst>
                <a:ext uri="{FF2B5EF4-FFF2-40B4-BE49-F238E27FC236}">
                  <a16:creationId xmlns:a16="http://schemas.microsoft.com/office/drawing/2014/main" id="{C87ED3C2-07A5-E54B-B21F-D5A423ACD8CB}"/>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rPr>
                <a:t>1. Topology-Hiding Computation</a:t>
              </a:r>
            </a:p>
          </p:txBody>
        </p:sp>
        <p:sp>
          <p:nvSpPr>
            <p:cNvPr id="29" name="Rounded Rectangle 28">
              <a:extLst>
                <a:ext uri="{FF2B5EF4-FFF2-40B4-BE49-F238E27FC236}">
                  <a16:creationId xmlns:a16="http://schemas.microsoft.com/office/drawing/2014/main" id="{5A71E8A6-1C70-254F-9B1C-02BB7732CB75}"/>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sp>
          <p:nvSpPr>
            <p:cNvPr id="30" name="Rounded Rectangle 29">
              <a:extLst>
                <a:ext uri="{FF2B5EF4-FFF2-40B4-BE49-F238E27FC236}">
                  <a16:creationId xmlns:a16="http://schemas.microsoft.com/office/drawing/2014/main" id="{B342904E-F413-4A47-9E95-4F8795D8D122}"/>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Fine-Grained Cryptography</a:t>
              </a:r>
            </a:p>
          </p:txBody>
        </p:sp>
      </p:grpSp>
    </p:spTree>
    <p:extLst>
      <p:ext uri="{BB962C8B-B14F-4D97-AF65-F5344CB8AC3E}">
        <p14:creationId xmlns:p14="http://schemas.microsoft.com/office/powerpoint/2010/main" val="2995941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2E73272-B7D4-5A40-9C49-C626342AD50E}"/>
              </a:ext>
            </a:extLst>
          </p:cNvPr>
          <p:cNvGrpSpPr/>
          <p:nvPr/>
        </p:nvGrpSpPr>
        <p:grpSpPr>
          <a:xfrm>
            <a:off x="2793640" y="1251850"/>
            <a:ext cx="6286129" cy="5390373"/>
            <a:chOff x="2071914" y="226697"/>
            <a:chExt cx="7518775" cy="6447370"/>
          </a:xfrm>
        </p:grpSpPr>
        <p:sp>
          <p:nvSpPr>
            <p:cNvPr id="29" name="Oval 28">
              <a:extLst>
                <a:ext uri="{FF2B5EF4-FFF2-40B4-BE49-F238E27FC236}">
                  <a16:creationId xmlns:a16="http://schemas.microsoft.com/office/drawing/2014/main" id="{ADA3A784-6762-0941-A7D0-D325BED8D41C}"/>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0" name="Oval 29">
              <a:extLst>
                <a:ext uri="{FF2B5EF4-FFF2-40B4-BE49-F238E27FC236}">
                  <a16:creationId xmlns:a16="http://schemas.microsoft.com/office/drawing/2014/main" id="{CF979CA9-FD0C-A942-BB20-9D70E9005223}"/>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1" name="Oval 30">
              <a:extLst>
                <a:ext uri="{FF2B5EF4-FFF2-40B4-BE49-F238E27FC236}">
                  <a16:creationId xmlns:a16="http://schemas.microsoft.com/office/drawing/2014/main" id="{BA138CDD-89B3-F14F-BFB1-D3A1976BAD8F}"/>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2" name="Straight Connector 31">
              <a:extLst>
                <a:ext uri="{FF2B5EF4-FFF2-40B4-BE49-F238E27FC236}">
                  <a16:creationId xmlns:a16="http://schemas.microsoft.com/office/drawing/2014/main" id="{5931B367-F2A0-F74E-A006-69EAD64B025C}"/>
                </a:ext>
              </a:extLst>
            </p:cNvPr>
            <p:cNvCxnSpPr>
              <a:cxnSpLocks/>
              <a:stCxn id="29"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ECE8B90-A559-EF4E-A538-27BB5EDBAC40}"/>
                </a:ext>
              </a:extLst>
            </p:cNvPr>
            <p:cNvCxnSpPr>
              <a:cxnSpLocks/>
              <a:endCxn id="30"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66D4347-C9EB-B048-B489-E8C405B516EB}"/>
                </a:ext>
              </a:extLst>
            </p:cNvPr>
            <p:cNvCxnSpPr>
              <a:cxnSpLocks/>
              <a:endCxn id="31"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7C1871B-7A24-B140-8E58-684D85082CFF}"/>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6" name="Picture 35">
              <a:extLst>
                <a:ext uri="{FF2B5EF4-FFF2-40B4-BE49-F238E27FC236}">
                  <a16:creationId xmlns:a16="http://schemas.microsoft.com/office/drawing/2014/main" id="{E14251E7-0F6D-8048-8839-89C4DC62E064}"/>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7" name="Picture 36">
              <a:extLst>
                <a:ext uri="{FF2B5EF4-FFF2-40B4-BE49-F238E27FC236}">
                  <a16:creationId xmlns:a16="http://schemas.microsoft.com/office/drawing/2014/main" id="{BE43DECA-4949-5C45-B20F-76973C6B1FDC}"/>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67" name="Rectangle 66">
            <a:extLst>
              <a:ext uri="{FF2B5EF4-FFF2-40B4-BE49-F238E27FC236}">
                <a16:creationId xmlns:a16="http://schemas.microsoft.com/office/drawing/2014/main" id="{117036EF-5538-2241-BBE3-4AE39CA5CB26}"/>
              </a:ext>
            </a:extLst>
          </p:cNvPr>
          <p:cNvSpPr/>
          <p:nvPr/>
        </p:nvSpPr>
        <p:spPr>
          <a:xfrm>
            <a:off x="1290222" y="1179581"/>
            <a:ext cx="9711351" cy="5583416"/>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C37032C7-30A8-BC43-AF69-5F596C4F4772}"/>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grpSp>
        <p:nvGrpSpPr>
          <p:cNvPr id="40" name="Group 39">
            <a:extLst>
              <a:ext uri="{FF2B5EF4-FFF2-40B4-BE49-F238E27FC236}">
                <a16:creationId xmlns:a16="http://schemas.microsoft.com/office/drawing/2014/main" id="{C5FF3987-9DDE-6645-9A5E-D93A1E8A29B6}"/>
              </a:ext>
            </a:extLst>
          </p:cNvPr>
          <p:cNvGrpSpPr/>
          <p:nvPr/>
        </p:nvGrpSpPr>
        <p:grpSpPr>
          <a:xfrm>
            <a:off x="1089890" y="2085114"/>
            <a:ext cx="10421789" cy="4270596"/>
            <a:chOff x="1462423" y="2518080"/>
            <a:chExt cx="10421789" cy="4270596"/>
          </a:xfrm>
        </p:grpSpPr>
        <p:cxnSp>
          <p:nvCxnSpPr>
            <p:cNvPr id="41" name="Straight Connector 40">
              <a:extLst>
                <a:ext uri="{FF2B5EF4-FFF2-40B4-BE49-F238E27FC236}">
                  <a16:creationId xmlns:a16="http://schemas.microsoft.com/office/drawing/2014/main" id="{D4EC9AE2-F343-5D4C-BD9A-CC0C74EF5FC4}"/>
                </a:ext>
              </a:extLst>
            </p:cNvPr>
            <p:cNvCxnSpPr>
              <a:cxnSpLocks/>
            </p:cNvCxnSpPr>
            <p:nvPr/>
          </p:nvCxnSpPr>
          <p:spPr>
            <a:xfrm flipV="1">
              <a:off x="2145251" y="3311083"/>
              <a:ext cx="2022496" cy="282123"/>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265832-ED76-7E4A-9505-E176DD331842}"/>
                </a:ext>
              </a:extLst>
            </p:cNvPr>
            <p:cNvCxnSpPr>
              <a:cxnSpLocks/>
            </p:cNvCxnSpPr>
            <p:nvPr/>
          </p:nvCxnSpPr>
          <p:spPr>
            <a:xfrm>
              <a:off x="4115434" y="3237822"/>
              <a:ext cx="1565110" cy="496777"/>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59D4D68-FA16-5E4E-8BCB-C069489653E7}"/>
                </a:ext>
              </a:extLst>
            </p:cNvPr>
            <p:cNvCxnSpPr>
              <a:cxnSpLocks/>
            </p:cNvCxnSpPr>
            <p:nvPr/>
          </p:nvCxnSpPr>
          <p:spPr>
            <a:xfrm flipV="1">
              <a:off x="4159494" y="3693767"/>
              <a:ext cx="1551839" cy="2845145"/>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03E35D4-BD82-FB48-A064-92CF46122FE4}"/>
                </a:ext>
              </a:extLst>
            </p:cNvPr>
            <p:cNvCxnSpPr>
              <a:cxnSpLocks/>
            </p:cNvCxnSpPr>
            <p:nvPr/>
          </p:nvCxnSpPr>
          <p:spPr>
            <a:xfrm flipH="1" flipV="1">
              <a:off x="3877844" y="5156074"/>
              <a:ext cx="262818" cy="1382838"/>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5C347A-BF5E-744D-B2F2-A073AC12C493}"/>
                </a:ext>
              </a:extLst>
            </p:cNvPr>
            <p:cNvCxnSpPr>
              <a:cxnSpLocks/>
            </p:cNvCxnSpPr>
            <p:nvPr/>
          </p:nvCxnSpPr>
          <p:spPr>
            <a:xfrm flipH="1">
              <a:off x="3877845" y="3274453"/>
              <a:ext cx="262817" cy="1881621"/>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CFE7DE0-5B64-7540-BC3F-1C6ED1B1CA40}"/>
                </a:ext>
              </a:extLst>
            </p:cNvPr>
            <p:cNvCxnSpPr>
              <a:cxnSpLocks/>
            </p:cNvCxnSpPr>
            <p:nvPr/>
          </p:nvCxnSpPr>
          <p:spPr>
            <a:xfrm>
              <a:off x="2906192" y="5022992"/>
              <a:ext cx="971652" cy="133082"/>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F62C71-119E-674D-A7BE-F9D73CA8A265}"/>
                </a:ext>
              </a:extLst>
            </p:cNvPr>
            <p:cNvCxnSpPr>
              <a:cxnSpLocks/>
            </p:cNvCxnSpPr>
            <p:nvPr/>
          </p:nvCxnSpPr>
          <p:spPr>
            <a:xfrm flipV="1">
              <a:off x="2913204" y="3254374"/>
              <a:ext cx="1172232" cy="1789935"/>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C0E43D9-074F-5346-B27C-ABB19F9592CA}"/>
                </a:ext>
              </a:extLst>
            </p:cNvPr>
            <p:cNvCxnSpPr>
              <a:cxnSpLocks/>
            </p:cNvCxnSpPr>
            <p:nvPr/>
          </p:nvCxnSpPr>
          <p:spPr>
            <a:xfrm flipV="1">
              <a:off x="1744121" y="5063035"/>
              <a:ext cx="1125779" cy="937352"/>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EBDB23-F51B-4E40-BD58-F1CD30120379}"/>
                </a:ext>
              </a:extLst>
            </p:cNvPr>
            <p:cNvCxnSpPr>
              <a:cxnSpLocks/>
            </p:cNvCxnSpPr>
            <p:nvPr/>
          </p:nvCxnSpPr>
          <p:spPr>
            <a:xfrm flipH="1" flipV="1">
              <a:off x="2145252" y="3593206"/>
              <a:ext cx="737954" cy="1393887"/>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BE76DE-5B27-DA42-BBA2-947F3B81736F}"/>
                </a:ext>
              </a:extLst>
            </p:cNvPr>
            <p:cNvCxnSpPr>
              <a:cxnSpLocks/>
            </p:cNvCxnSpPr>
            <p:nvPr/>
          </p:nvCxnSpPr>
          <p:spPr>
            <a:xfrm flipH="1">
              <a:off x="3877845" y="3530007"/>
              <a:ext cx="5281173" cy="1641005"/>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FA7568D-FE25-FD45-8BB1-E8A3A9C8BF41}"/>
                </a:ext>
              </a:extLst>
            </p:cNvPr>
            <p:cNvCxnSpPr>
              <a:cxnSpLocks/>
            </p:cNvCxnSpPr>
            <p:nvPr/>
          </p:nvCxnSpPr>
          <p:spPr>
            <a:xfrm flipH="1" flipV="1">
              <a:off x="9166295" y="3486210"/>
              <a:ext cx="1069332" cy="2361283"/>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3CBEF8A-B924-0B4F-935B-EEC2AC7886D2}"/>
                </a:ext>
              </a:extLst>
            </p:cNvPr>
            <p:cNvCxnSpPr/>
            <p:nvPr/>
          </p:nvCxnSpPr>
          <p:spPr>
            <a:xfrm flipV="1">
              <a:off x="10287914" y="4789942"/>
              <a:ext cx="1473435" cy="1087378"/>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F2EC04C-87E8-3142-8C2E-BB1AF856EDD2}"/>
                </a:ext>
              </a:extLst>
            </p:cNvPr>
            <p:cNvCxnSpPr/>
            <p:nvPr/>
          </p:nvCxnSpPr>
          <p:spPr>
            <a:xfrm>
              <a:off x="9186924" y="3518876"/>
              <a:ext cx="2538326" cy="1235479"/>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AA1A849-DC6A-2E45-9942-A17067FF6215}"/>
                </a:ext>
              </a:extLst>
            </p:cNvPr>
            <p:cNvCxnSpPr>
              <a:cxnSpLocks/>
            </p:cNvCxnSpPr>
            <p:nvPr/>
          </p:nvCxnSpPr>
          <p:spPr>
            <a:xfrm flipH="1">
              <a:off x="4140662" y="5880395"/>
              <a:ext cx="6075878" cy="696782"/>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445A9AF-B75B-D043-AB7C-D7FA7F6C3563}"/>
                </a:ext>
              </a:extLst>
            </p:cNvPr>
            <p:cNvCxnSpPr>
              <a:cxnSpLocks/>
            </p:cNvCxnSpPr>
            <p:nvPr/>
          </p:nvCxnSpPr>
          <p:spPr>
            <a:xfrm flipH="1" flipV="1">
              <a:off x="5751918" y="3702813"/>
              <a:ext cx="4594790" cy="2190781"/>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F410D20F-3B49-9F49-9B93-525848A301FD}"/>
                </a:ext>
              </a:extLst>
            </p:cNvPr>
            <p:cNvGrpSpPr/>
            <p:nvPr/>
          </p:nvGrpSpPr>
          <p:grpSpPr>
            <a:xfrm>
              <a:off x="1462423" y="2518080"/>
              <a:ext cx="10421789" cy="4270596"/>
              <a:chOff x="1462423" y="2518080"/>
              <a:chExt cx="10421789" cy="4270596"/>
            </a:xfrm>
          </p:grpSpPr>
          <p:pic>
            <p:nvPicPr>
              <p:cNvPr id="57" name="Picture 56">
                <a:extLst>
                  <a:ext uri="{FF2B5EF4-FFF2-40B4-BE49-F238E27FC236}">
                    <a16:creationId xmlns:a16="http://schemas.microsoft.com/office/drawing/2014/main" id="{E8C60EA2-A5FD-3648-BC7E-F83F96263883}"/>
                  </a:ext>
                </a:extLst>
              </p:cNvPr>
              <p:cNvPicPr>
                <a:picLocks noChangeAspect="1"/>
              </p:cNvPicPr>
              <p:nvPr/>
            </p:nvPicPr>
            <p:blipFill>
              <a:blip r:embed="rId5">
                <a:duotone>
                  <a:schemeClr val="bg2">
                    <a:shade val="45000"/>
                    <a:satMod val="135000"/>
                  </a:schemeClr>
                  <a:prstClr val="white"/>
                </a:duotone>
              </a:blip>
              <a:stretch>
                <a:fillRect/>
              </a:stretch>
            </p:blipFill>
            <p:spPr>
              <a:xfrm>
                <a:off x="1462423" y="5374232"/>
                <a:ext cx="729413" cy="960104"/>
              </a:xfrm>
              <a:prstGeom prst="rect">
                <a:avLst/>
              </a:prstGeom>
            </p:spPr>
          </p:pic>
          <p:pic>
            <p:nvPicPr>
              <p:cNvPr id="58" name="Picture 57">
                <a:extLst>
                  <a:ext uri="{FF2B5EF4-FFF2-40B4-BE49-F238E27FC236}">
                    <a16:creationId xmlns:a16="http://schemas.microsoft.com/office/drawing/2014/main" id="{663A852F-05BD-E944-915B-D64A797BED2E}"/>
                  </a:ext>
                </a:extLst>
              </p:cNvPr>
              <p:cNvPicPr>
                <a:picLocks noChangeAspect="1"/>
              </p:cNvPicPr>
              <p:nvPr/>
            </p:nvPicPr>
            <p:blipFill>
              <a:blip r:embed="rId5">
                <a:duotone>
                  <a:schemeClr val="bg2">
                    <a:shade val="45000"/>
                    <a:satMod val="135000"/>
                  </a:schemeClr>
                  <a:prstClr val="white"/>
                </a:duotone>
              </a:blip>
              <a:stretch>
                <a:fillRect/>
              </a:stretch>
            </p:blipFill>
            <p:spPr>
              <a:xfrm>
                <a:off x="2478936" y="4326909"/>
                <a:ext cx="729413" cy="960104"/>
              </a:xfrm>
              <a:prstGeom prst="rect">
                <a:avLst/>
              </a:prstGeom>
            </p:spPr>
          </p:pic>
          <p:pic>
            <p:nvPicPr>
              <p:cNvPr id="59" name="Picture 58">
                <a:extLst>
                  <a:ext uri="{FF2B5EF4-FFF2-40B4-BE49-F238E27FC236}">
                    <a16:creationId xmlns:a16="http://schemas.microsoft.com/office/drawing/2014/main" id="{78B70E82-3A80-0544-BF90-FDBC9F646045}"/>
                  </a:ext>
                </a:extLst>
              </p:cNvPr>
              <p:cNvPicPr>
                <a:picLocks noChangeAspect="1"/>
              </p:cNvPicPr>
              <p:nvPr/>
            </p:nvPicPr>
            <p:blipFill>
              <a:blip r:embed="rId5">
                <a:duotone>
                  <a:schemeClr val="bg2">
                    <a:shade val="45000"/>
                    <a:satMod val="135000"/>
                  </a:schemeClr>
                  <a:prstClr val="white"/>
                </a:duotone>
              </a:blip>
              <a:stretch>
                <a:fillRect/>
              </a:stretch>
            </p:blipFill>
            <p:spPr>
              <a:xfrm>
                <a:off x="3780604" y="5828572"/>
                <a:ext cx="729413" cy="960104"/>
              </a:xfrm>
              <a:prstGeom prst="rect">
                <a:avLst/>
              </a:prstGeom>
            </p:spPr>
          </p:pic>
          <p:pic>
            <p:nvPicPr>
              <p:cNvPr id="60" name="Picture 59">
                <a:extLst>
                  <a:ext uri="{FF2B5EF4-FFF2-40B4-BE49-F238E27FC236}">
                    <a16:creationId xmlns:a16="http://schemas.microsoft.com/office/drawing/2014/main" id="{ED25E343-6C60-4244-A385-8672B7F42C39}"/>
                  </a:ext>
                </a:extLst>
              </p:cNvPr>
              <p:cNvPicPr>
                <a:picLocks noChangeAspect="1"/>
              </p:cNvPicPr>
              <p:nvPr/>
            </p:nvPicPr>
            <p:blipFill>
              <a:blip r:embed="rId5">
                <a:duotone>
                  <a:schemeClr val="bg2">
                    <a:shade val="45000"/>
                    <a:satMod val="135000"/>
                  </a:schemeClr>
                  <a:prstClr val="white"/>
                </a:duotone>
              </a:blip>
              <a:stretch>
                <a:fillRect/>
              </a:stretch>
            </p:blipFill>
            <p:spPr>
              <a:xfrm>
                <a:off x="9852095" y="5155500"/>
                <a:ext cx="729413" cy="960104"/>
              </a:xfrm>
              <a:prstGeom prst="rect">
                <a:avLst/>
              </a:prstGeom>
            </p:spPr>
          </p:pic>
          <p:pic>
            <p:nvPicPr>
              <p:cNvPr id="61" name="Picture 60">
                <a:extLst>
                  <a:ext uri="{FF2B5EF4-FFF2-40B4-BE49-F238E27FC236}">
                    <a16:creationId xmlns:a16="http://schemas.microsoft.com/office/drawing/2014/main" id="{CA2B448F-60DC-2D45-8BE9-ADC2409DEE4B}"/>
                  </a:ext>
                </a:extLst>
              </p:cNvPr>
              <p:cNvPicPr>
                <a:picLocks noChangeAspect="1"/>
              </p:cNvPicPr>
              <p:nvPr/>
            </p:nvPicPr>
            <p:blipFill>
              <a:blip r:embed="rId5">
                <a:duotone>
                  <a:schemeClr val="bg2">
                    <a:shade val="45000"/>
                    <a:satMod val="135000"/>
                  </a:schemeClr>
                  <a:prstClr val="white"/>
                </a:duotone>
              </a:blip>
              <a:stretch>
                <a:fillRect/>
              </a:stretch>
            </p:blipFill>
            <p:spPr>
              <a:xfrm>
                <a:off x="11154799" y="3955185"/>
                <a:ext cx="729413" cy="960104"/>
              </a:xfrm>
              <a:prstGeom prst="rect">
                <a:avLst/>
              </a:prstGeom>
            </p:spPr>
          </p:pic>
          <p:pic>
            <p:nvPicPr>
              <p:cNvPr id="62" name="Picture 61">
                <a:extLst>
                  <a:ext uri="{FF2B5EF4-FFF2-40B4-BE49-F238E27FC236}">
                    <a16:creationId xmlns:a16="http://schemas.microsoft.com/office/drawing/2014/main" id="{51A1E314-FD90-DE46-B30D-E208C583F557}"/>
                  </a:ext>
                </a:extLst>
              </p:cNvPr>
              <p:cNvPicPr>
                <a:picLocks noChangeAspect="1"/>
              </p:cNvPicPr>
              <p:nvPr/>
            </p:nvPicPr>
            <p:blipFill>
              <a:blip r:embed="rId5">
                <a:duotone>
                  <a:schemeClr val="bg2">
                    <a:shade val="45000"/>
                    <a:satMod val="135000"/>
                  </a:schemeClr>
                  <a:prstClr val="white"/>
                </a:duotone>
              </a:blip>
              <a:stretch>
                <a:fillRect/>
              </a:stretch>
            </p:blipFill>
            <p:spPr>
              <a:xfrm>
                <a:off x="8794312" y="2742709"/>
                <a:ext cx="729413" cy="960104"/>
              </a:xfrm>
              <a:prstGeom prst="rect">
                <a:avLst/>
              </a:prstGeom>
            </p:spPr>
          </p:pic>
          <p:pic>
            <p:nvPicPr>
              <p:cNvPr id="63" name="Picture 62">
                <a:extLst>
                  <a:ext uri="{FF2B5EF4-FFF2-40B4-BE49-F238E27FC236}">
                    <a16:creationId xmlns:a16="http://schemas.microsoft.com/office/drawing/2014/main" id="{F7890D95-EDC5-3648-9903-2538EC49DD1B}"/>
                  </a:ext>
                </a:extLst>
              </p:cNvPr>
              <p:cNvPicPr>
                <a:picLocks noChangeAspect="1"/>
              </p:cNvPicPr>
              <p:nvPr/>
            </p:nvPicPr>
            <p:blipFill>
              <a:blip r:embed="rId5">
                <a:duotone>
                  <a:schemeClr val="bg2">
                    <a:shade val="45000"/>
                    <a:satMod val="135000"/>
                  </a:schemeClr>
                  <a:prstClr val="white"/>
                </a:duotone>
              </a:blip>
              <a:stretch>
                <a:fillRect/>
              </a:stretch>
            </p:blipFill>
            <p:spPr>
              <a:xfrm>
                <a:off x="5373599" y="3004313"/>
                <a:ext cx="729413" cy="960104"/>
              </a:xfrm>
              <a:prstGeom prst="rect">
                <a:avLst/>
              </a:prstGeom>
            </p:spPr>
          </p:pic>
          <p:pic>
            <p:nvPicPr>
              <p:cNvPr id="64" name="Picture 63">
                <a:extLst>
                  <a:ext uri="{FF2B5EF4-FFF2-40B4-BE49-F238E27FC236}">
                    <a16:creationId xmlns:a16="http://schemas.microsoft.com/office/drawing/2014/main" id="{C5B8F196-3AD4-AA48-A284-9FDB9D8B533A}"/>
                  </a:ext>
                </a:extLst>
              </p:cNvPr>
              <p:cNvPicPr>
                <a:picLocks noChangeAspect="1"/>
              </p:cNvPicPr>
              <p:nvPr/>
            </p:nvPicPr>
            <p:blipFill>
              <a:blip r:embed="rId5">
                <a:duotone>
                  <a:schemeClr val="bg2">
                    <a:shade val="45000"/>
                    <a:satMod val="135000"/>
                  </a:schemeClr>
                  <a:prstClr val="white"/>
                </a:duotone>
              </a:blip>
              <a:stretch>
                <a:fillRect/>
              </a:stretch>
            </p:blipFill>
            <p:spPr>
              <a:xfrm>
                <a:off x="3780604" y="2518080"/>
                <a:ext cx="729413" cy="960104"/>
              </a:xfrm>
              <a:prstGeom prst="rect">
                <a:avLst/>
              </a:prstGeom>
            </p:spPr>
          </p:pic>
          <p:pic>
            <p:nvPicPr>
              <p:cNvPr id="65" name="Picture 64">
                <a:extLst>
                  <a:ext uri="{FF2B5EF4-FFF2-40B4-BE49-F238E27FC236}">
                    <a16:creationId xmlns:a16="http://schemas.microsoft.com/office/drawing/2014/main" id="{59180488-3F00-E243-91E9-FBE1D839386C}"/>
                  </a:ext>
                </a:extLst>
              </p:cNvPr>
              <p:cNvPicPr>
                <a:picLocks noChangeAspect="1"/>
              </p:cNvPicPr>
              <p:nvPr/>
            </p:nvPicPr>
            <p:blipFill>
              <a:blip r:embed="rId5">
                <a:duotone>
                  <a:schemeClr val="bg2">
                    <a:shade val="45000"/>
                    <a:satMod val="135000"/>
                  </a:schemeClr>
                  <a:prstClr val="white"/>
                </a:duotone>
              </a:blip>
              <a:stretch>
                <a:fillRect/>
              </a:stretch>
            </p:blipFill>
            <p:spPr>
              <a:xfrm>
                <a:off x="1749523" y="2832496"/>
                <a:ext cx="729413" cy="960104"/>
              </a:xfrm>
              <a:prstGeom prst="rect">
                <a:avLst/>
              </a:prstGeom>
            </p:spPr>
          </p:pic>
          <p:pic>
            <p:nvPicPr>
              <p:cNvPr id="66" name="Picture 65">
                <a:extLst>
                  <a:ext uri="{FF2B5EF4-FFF2-40B4-BE49-F238E27FC236}">
                    <a16:creationId xmlns:a16="http://schemas.microsoft.com/office/drawing/2014/main" id="{197F233B-50DC-EC4E-B507-956B6B8F7C3C}"/>
                  </a:ext>
                </a:extLst>
              </p:cNvPr>
              <p:cNvPicPr>
                <a:picLocks noChangeAspect="1"/>
              </p:cNvPicPr>
              <p:nvPr/>
            </p:nvPicPr>
            <p:blipFill>
              <a:blip r:embed="rId5">
                <a:duotone>
                  <a:schemeClr val="bg2">
                    <a:shade val="45000"/>
                    <a:satMod val="135000"/>
                  </a:schemeClr>
                  <a:prstClr val="white"/>
                </a:duotone>
              </a:blip>
              <a:stretch>
                <a:fillRect/>
              </a:stretch>
            </p:blipFill>
            <p:spPr>
              <a:xfrm>
                <a:off x="3549429" y="4532219"/>
                <a:ext cx="729413" cy="960104"/>
              </a:xfrm>
              <a:prstGeom prst="rect">
                <a:avLst/>
              </a:prstGeom>
            </p:spPr>
          </p:pic>
        </p:grpSp>
      </p:grpSp>
    </p:spTree>
    <p:extLst>
      <p:ext uri="{BB962C8B-B14F-4D97-AF65-F5344CB8AC3E}">
        <p14:creationId xmlns:p14="http://schemas.microsoft.com/office/powerpoint/2010/main" val="3631299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Tree>
    <p:extLst>
      <p:ext uri="{BB962C8B-B14F-4D97-AF65-F5344CB8AC3E}">
        <p14:creationId xmlns:p14="http://schemas.microsoft.com/office/powerpoint/2010/main" val="1100985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44A2C7-216A-364E-A3A6-956D263EDC44}"/>
              </a:ext>
            </a:extLst>
          </p:cNvPr>
          <p:cNvCxnSpPr/>
          <p:nvPr/>
        </p:nvCxnSpPr>
        <p:spPr>
          <a:xfrm>
            <a:off x="2595300" y="2191027"/>
            <a:ext cx="3698721" cy="363928"/>
          </a:xfrm>
          <a:prstGeom prst="line">
            <a:avLst/>
          </a:prstGeom>
          <a:ln w="63500">
            <a:solidFill>
              <a:srgbClr val="45639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8DB080F-9E32-CF43-A4DD-58190C79A933}"/>
              </a:ext>
            </a:extLst>
          </p:cNvPr>
          <p:cNvCxnSpPr/>
          <p:nvPr/>
        </p:nvCxnSpPr>
        <p:spPr>
          <a:xfrm flipH="1" flipV="1">
            <a:off x="6384879" y="2554955"/>
            <a:ext cx="273575" cy="1065714"/>
          </a:xfrm>
          <a:prstGeom prst="line">
            <a:avLst/>
          </a:prstGeom>
          <a:ln w="63500">
            <a:solidFill>
              <a:srgbClr val="45639D"/>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2C5ECE-1C49-AD4B-A28A-F4C6E90FC7D4}"/>
              </a:ext>
            </a:extLst>
          </p:cNvPr>
          <p:cNvCxnSpPr/>
          <p:nvPr/>
        </p:nvCxnSpPr>
        <p:spPr>
          <a:xfrm flipH="1">
            <a:off x="6156278" y="1885906"/>
            <a:ext cx="1459744" cy="658220"/>
          </a:xfrm>
          <a:prstGeom prst="line">
            <a:avLst/>
          </a:prstGeom>
          <a:ln w="63500">
            <a:solidFill>
              <a:srgbClr val="45639D"/>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6FFFB36-3EBB-B84B-AA1D-386B585C4852}"/>
              </a:ext>
            </a:extLst>
          </p:cNvPr>
          <p:cNvGrpSpPr/>
          <p:nvPr/>
        </p:nvGrpSpPr>
        <p:grpSpPr>
          <a:xfrm>
            <a:off x="2289173" y="924974"/>
            <a:ext cx="7470326" cy="3424882"/>
            <a:chOff x="-1201162" y="2005134"/>
            <a:chExt cx="9987051" cy="4578712"/>
          </a:xfrm>
        </p:grpSpPr>
        <p:grpSp>
          <p:nvGrpSpPr>
            <p:cNvPr id="8" name="Group 7">
              <a:extLst>
                <a:ext uri="{FF2B5EF4-FFF2-40B4-BE49-F238E27FC236}">
                  <a16:creationId xmlns:a16="http://schemas.microsoft.com/office/drawing/2014/main" id="{E2203D12-5915-1046-9258-3DDCB3A51CD3}"/>
                </a:ext>
              </a:extLst>
            </p:cNvPr>
            <p:cNvGrpSpPr/>
            <p:nvPr/>
          </p:nvGrpSpPr>
          <p:grpSpPr>
            <a:xfrm>
              <a:off x="-1201162" y="2005134"/>
              <a:ext cx="9987051" cy="4578712"/>
              <a:chOff x="914633" y="917487"/>
              <a:chExt cx="9987051" cy="4578712"/>
            </a:xfrm>
          </p:grpSpPr>
          <p:cxnSp>
            <p:nvCxnSpPr>
              <p:cNvPr id="10" name="Straight Connector 9">
                <a:extLst>
                  <a:ext uri="{FF2B5EF4-FFF2-40B4-BE49-F238E27FC236}">
                    <a16:creationId xmlns:a16="http://schemas.microsoft.com/office/drawing/2014/main" id="{D36A2C96-0AE6-2248-94DE-355B1398FAAE}"/>
                  </a:ext>
                </a:extLst>
              </p:cNvPr>
              <p:cNvCxnSpPr>
                <a:endCxn id="9" idx="5"/>
              </p:cNvCxnSpPr>
              <p:nvPr/>
            </p:nvCxnSpPr>
            <p:spPr>
              <a:xfrm flipV="1">
                <a:off x="2497001" y="3096602"/>
                <a:ext cx="3893166" cy="766679"/>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8DB850-FB30-5345-B557-899AE40E9ABB}"/>
                  </a:ext>
                </a:extLst>
              </p:cNvPr>
              <p:cNvCxnSpPr>
                <a:endCxn id="9" idx="5"/>
              </p:cNvCxnSpPr>
              <p:nvPr/>
            </p:nvCxnSpPr>
            <p:spPr>
              <a:xfrm flipV="1">
                <a:off x="4631356" y="3096602"/>
                <a:ext cx="1758811" cy="2399597"/>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152640-8D3A-974D-9D94-AF8EAE87D162}"/>
                  </a:ext>
                </a:extLst>
              </p:cNvPr>
              <p:cNvCxnSpPr/>
              <p:nvPr/>
            </p:nvCxnSpPr>
            <p:spPr>
              <a:xfrm flipV="1">
                <a:off x="1562308" y="3098898"/>
                <a:ext cx="4797004" cy="1666805"/>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C28ADD8-4854-8A4C-BFD8-41EA85EC440D}"/>
                  </a:ext>
                </a:extLst>
              </p:cNvPr>
              <p:cNvCxnSpPr>
                <a:endCxn id="9" idx="5"/>
              </p:cNvCxnSpPr>
              <p:nvPr/>
            </p:nvCxnSpPr>
            <p:spPr>
              <a:xfrm flipH="1" flipV="1">
                <a:off x="6390167" y="3096602"/>
                <a:ext cx="2702122" cy="1063742"/>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127F022-0B18-864E-AE3C-401AEA5683A4}"/>
                  </a:ext>
                </a:extLst>
              </p:cNvPr>
              <p:cNvCxnSpPr>
                <a:endCxn id="9" idx="5"/>
              </p:cNvCxnSpPr>
              <p:nvPr/>
            </p:nvCxnSpPr>
            <p:spPr>
              <a:xfrm flipH="1">
                <a:off x="6390167" y="2623866"/>
                <a:ext cx="4511517" cy="472736"/>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084EE0-AE93-9E45-98AC-19E20FC0CC20}"/>
                  </a:ext>
                </a:extLst>
              </p:cNvPr>
              <p:cNvCxnSpPr>
                <a:endCxn id="9" idx="6"/>
              </p:cNvCxnSpPr>
              <p:nvPr/>
            </p:nvCxnSpPr>
            <p:spPr>
              <a:xfrm flipH="1">
                <a:off x="6415324" y="917487"/>
                <a:ext cx="1445907" cy="2130323"/>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D19AA5-B99A-F947-A03C-F811067C0A22}"/>
                  </a:ext>
                </a:extLst>
              </p:cNvPr>
              <p:cNvCxnSpPr>
                <a:endCxn id="9" idx="5"/>
              </p:cNvCxnSpPr>
              <p:nvPr/>
            </p:nvCxnSpPr>
            <p:spPr>
              <a:xfrm>
                <a:off x="4761581" y="1340940"/>
                <a:ext cx="1628586" cy="1755662"/>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B5BB2F-C6E2-8C4C-B61C-712270126DD8}"/>
                  </a:ext>
                </a:extLst>
              </p:cNvPr>
              <p:cNvCxnSpPr>
                <a:endCxn id="9" idx="2"/>
              </p:cNvCxnSpPr>
              <p:nvPr/>
            </p:nvCxnSpPr>
            <p:spPr>
              <a:xfrm>
                <a:off x="3809044" y="1903714"/>
                <a:ext cx="2434497" cy="1144096"/>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0A2779-4F84-4B4C-8C96-036312141CDA}"/>
                  </a:ext>
                </a:extLst>
              </p:cNvPr>
              <p:cNvCxnSpPr>
                <a:endCxn id="9" idx="5"/>
              </p:cNvCxnSpPr>
              <p:nvPr/>
            </p:nvCxnSpPr>
            <p:spPr>
              <a:xfrm>
                <a:off x="914633" y="1633341"/>
                <a:ext cx="5475534" cy="1463261"/>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A37420C0-9DE6-F749-AECA-291B5EA2CED2}"/>
                </a:ext>
              </a:extLst>
            </p:cNvPr>
            <p:cNvSpPr/>
            <p:nvPr/>
          </p:nvSpPr>
          <p:spPr>
            <a:xfrm>
              <a:off x="4127746" y="4066454"/>
              <a:ext cx="171783" cy="138006"/>
            </a:xfrm>
            <a:prstGeom prst="ellipse">
              <a:avLst/>
            </a:prstGeom>
            <a:ln>
              <a:solidFill>
                <a:srgbClr val="678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12F5248-E5B8-DF44-A525-409D6D54EDF9}"/>
              </a:ext>
            </a:extLst>
          </p:cNvPr>
          <p:cNvGrpSpPr/>
          <p:nvPr/>
        </p:nvGrpSpPr>
        <p:grpSpPr>
          <a:xfrm>
            <a:off x="1842665" y="189666"/>
            <a:ext cx="8232677" cy="4219539"/>
            <a:chOff x="399133" y="92683"/>
            <a:chExt cx="11006235" cy="5641085"/>
          </a:xfrm>
        </p:grpSpPr>
        <p:pic>
          <p:nvPicPr>
            <p:cNvPr id="20" name="Picture 19">
              <a:extLst>
                <a:ext uri="{FF2B5EF4-FFF2-40B4-BE49-F238E27FC236}">
                  <a16:creationId xmlns:a16="http://schemas.microsoft.com/office/drawing/2014/main" id="{C367C2D0-4B50-954C-BAB5-70DFC97B6AC3}"/>
                </a:ext>
              </a:extLst>
            </p:cNvPr>
            <p:cNvPicPr>
              <a:picLocks noChangeAspect="1"/>
            </p:cNvPicPr>
            <p:nvPr/>
          </p:nvPicPr>
          <p:blipFill>
            <a:blip r:embed="rId3">
              <a:duotone>
                <a:schemeClr val="bg2">
                  <a:shade val="45000"/>
                  <a:satMod val="135000"/>
                </a:schemeClr>
                <a:prstClr val="white"/>
              </a:duotone>
            </a:blip>
            <a:stretch>
              <a:fillRect/>
            </a:stretch>
          </p:blipFill>
          <p:spPr>
            <a:xfrm>
              <a:off x="1054291" y="3842803"/>
              <a:ext cx="975149" cy="1283559"/>
            </a:xfrm>
            <a:prstGeom prst="rect">
              <a:avLst/>
            </a:prstGeom>
          </p:spPr>
        </p:pic>
        <p:pic>
          <p:nvPicPr>
            <p:cNvPr id="21" name="Picture 20">
              <a:extLst>
                <a:ext uri="{FF2B5EF4-FFF2-40B4-BE49-F238E27FC236}">
                  <a16:creationId xmlns:a16="http://schemas.microsoft.com/office/drawing/2014/main" id="{0B999728-61A4-6D4C-925D-C9F3F199CCA2}"/>
                </a:ext>
              </a:extLst>
            </p:cNvPr>
            <p:cNvPicPr>
              <a:picLocks noChangeAspect="1"/>
            </p:cNvPicPr>
            <p:nvPr/>
          </p:nvPicPr>
          <p:blipFill>
            <a:blip r:embed="rId3">
              <a:duotone>
                <a:schemeClr val="bg2">
                  <a:shade val="45000"/>
                  <a:satMod val="135000"/>
                </a:schemeClr>
                <a:prstClr val="white"/>
              </a:duotone>
            </a:blip>
            <a:stretch>
              <a:fillRect/>
            </a:stretch>
          </p:blipFill>
          <p:spPr>
            <a:xfrm>
              <a:off x="1907800" y="2938445"/>
              <a:ext cx="975149" cy="1283559"/>
            </a:xfrm>
            <a:prstGeom prst="rect">
              <a:avLst/>
            </a:prstGeom>
          </p:spPr>
        </p:pic>
        <p:pic>
          <p:nvPicPr>
            <p:cNvPr id="22" name="Picture 21">
              <a:extLst>
                <a:ext uri="{FF2B5EF4-FFF2-40B4-BE49-F238E27FC236}">
                  <a16:creationId xmlns:a16="http://schemas.microsoft.com/office/drawing/2014/main" id="{A2E30D8B-4EDE-0743-AC00-375C0C114536}"/>
                </a:ext>
              </a:extLst>
            </p:cNvPr>
            <p:cNvPicPr>
              <a:picLocks noChangeAspect="1"/>
            </p:cNvPicPr>
            <p:nvPr/>
          </p:nvPicPr>
          <p:blipFill>
            <a:blip r:embed="rId3">
              <a:duotone>
                <a:schemeClr val="bg2">
                  <a:shade val="45000"/>
                  <a:satMod val="135000"/>
                </a:schemeClr>
                <a:prstClr val="white"/>
              </a:duotone>
            </a:blip>
            <a:stretch>
              <a:fillRect/>
            </a:stretch>
          </p:blipFill>
          <p:spPr>
            <a:xfrm>
              <a:off x="4153459" y="4450209"/>
              <a:ext cx="975149" cy="1283559"/>
            </a:xfrm>
            <a:prstGeom prst="rect">
              <a:avLst/>
            </a:prstGeom>
          </p:spPr>
        </p:pic>
        <p:pic>
          <p:nvPicPr>
            <p:cNvPr id="23" name="Picture 22">
              <a:extLst>
                <a:ext uri="{FF2B5EF4-FFF2-40B4-BE49-F238E27FC236}">
                  <a16:creationId xmlns:a16="http://schemas.microsoft.com/office/drawing/2014/main" id="{719830F9-E06A-9B42-8B72-B5ECD58FC035}"/>
                </a:ext>
              </a:extLst>
            </p:cNvPr>
            <p:cNvPicPr>
              <a:picLocks noChangeAspect="1"/>
            </p:cNvPicPr>
            <p:nvPr/>
          </p:nvPicPr>
          <p:blipFill>
            <a:blip r:embed="rId3">
              <a:duotone>
                <a:schemeClr val="bg2">
                  <a:shade val="45000"/>
                  <a:satMod val="135000"/>
                </a:schemeClr>
                <a:prstClr val="white"/>
              </a:duotone>
            </a:blip>
            <a:stretch>
              <a:fillRect/>
            </a:stretch>
          </p:blipFill>
          <p:spPr>
            <a:xfrm>
              <a:off x="8688639" y="3318334"/>
              <a:ext cx="975149" cy="1283559"/>
            </a:xfrm>
            <a:prstGeom prst="rect">
              <a:avLst/>
            </a:prstGeom>
          </p:spPr>
        </p:pic>
        <p:pic>
          <p:nvPicPr>
            <p:cNvPr id="24" name="Picture 23">
              <a:extLst>
                <a:ext uri="{FF2B5EF4-FFF2-40B4-BE49-F238E27FC236}">
                  <a16:creationId xmlns:a16="http://schemas.microsoft.com/office/drawing/2014/main" id="{55549140-3224-4A48-832F-E392AAF424C3}"/>
                </a:ext>
              </a:extLst>
            </p:cNvPr>
            <p:cNvPicPr>
              <a:picLocks noChangeAspect="1"/>
            </p:cNvPicPr>
            <p:nvPr/>
          </p:nvPicPr>
          <p:blipFill>
            <a:blip r:embed="rId3">
              <a:duotone>
                <a:schemeClr val="bg2">
                  <a:shade val="45000"/>
                  <a:satMod val="135000"/>
                </a:schemeClr>
                <a:prstClr val="white"/>
              </a:duotone>
            </a:blip>
            <a:stretch>
              <a:fillRect/>
            </a:stretch>
          </p:blipFill>
          <p:spPr>
            <a:xfrm>
              <a:off x="10430219" y="1713637"/>
              <a:ext cx="975149" cy="1283559"/>
            </a:xfrm>
            <a:prstGeom prst="rect">
              <a:avLst/>
            </a:prstGeom>
          </p:spPr>
        </p:pic>
        <p:pic>
          <p:nvPicPr>
            <p:cNvPr id="25" name="Picture 24">
              <a:extLst>
                <a:ext uri="{FF2B5EF4-FFF2-40B4-BE49-F238E27FC236}">
                  <a16:creationId xmlns:a16="http://schemas.microsoft.com/office/drawing/2014/main" id="{5018BDEC-F00B-B64D-895F-E0EB5A730445}"/>
                </a:ext>
              </a:extLst>
            </p:cNvPr>
            <p:cNvPicPr>
              <a:picLocks noChangeAspect="1"/>
            </p:cNvPicPr>
            <p:nvPr/>
          </p:nvPicPr>
          <p:blipFill>
            <a:blip r:embed="rId3">
              <a:duotone>
                <a:schemeClr val="bg2">
                  <a:shade val="45000"/>
                  <a:satMod val="135000"/>
                </a:schemeClr>
                <a:prstClr val="white"/>
              </a:duotone>
            </a:blip>
            <a:stretch>
              <a:fillRect/>
            </a:stretch>
          </p:blipFill>
          <p:spPr>
            <a:xfrm>
              <a:off x="7274492" y="92683"/>
              <a:ext cx="975149" cy="1283559"/>
            </a:xfrm>
            <a:prstGeom prst="rect">
              <a:avLst/>
            </a:prstGeom>
          </p:spPr>
        </p:pic>
        <p:pic>
          <p:nvPicPr>
            <p:cNvPr id="26" name="Picture 25">
              <a:extLst>
                <a:ext uri="{FF2B5EF4-FFF2-40B4-BE49-F238E27FC236}">
                  <a16:creationId xmlns:a16="http://schemas.microsoft.com/office/drawing/2014/main" id="{FE70D3B7-79AB-AE4B-BB37-6C9718211F4E}"/>
                </a:ext>
              </a:extLst>
            </p:cNvPr>
            <p:cNvPicPr>
              <a:picLocks noChangeAspect="1"/>
            </p:cNvPicPr>
            <p:nvPr/>
          </p:nvPicPr>
          <p:blipFill>
            <a:blip r:embed="rId3">
              <a:duotone>
                <a:schemeClr val="bg2">
                  <a:shade val="45000"/>
                  <a:satMod val="135000"/>
                </a:schemeClr>
                <a:prstClr val="white"/>
              </a:duotone>
            </a:blip>
            <a:stretch>
              <a:fillRect/>
            </a:stretch>
          </p:blipFill>
          <p:spPr>
            <a:xfrm>
              <a:off x="4480675" y="338689"/>
              <a:ext cx="975149" cy="1283559"/>
            </a:xfrm>
            <a:prstGeom prst="rect">
              <a:avLst/>
            </a:prstGeom>
          </p:spPr>
        </p:pic>
        <p:pic>
          <p:nvPicPr>
            <p:cNvPr id="27" name="Picture 26">
              <a:extLst>
                <a:ext uri="{FF2B5EF4-FFF2-40B4-BE49-F238E27FC236}">
                  <a16:creationId xmlns:a16="http://schemas.microsoft.com/office/drawing/2014/main" id="{517562E9-6652-A14C-B977-415776251EC6}"/>
                </a:ext>
              </a:extLst>
            </p:cNvPr>
            <p:cNvPicPr>
              <a:picLocks noChangeAspect="1"/>
            </p:cNvPicPr>
            <p:nvPr/>
          </p:nvPicPr>
          <p:blipFill>
            <a:blip r:embed="rId3">
              <a:duotone>
                <a:schemeClr val="bg2">
                  <a:shade val="45000"/>
                  <a:satMod val="135000"/>
                </a:schemeClr>
                <a:prstClr val="white"/>
              </a:duotone>
            </a:blip>
            <a:stretch>
              <a:fillRect/>
            </a:stretch>
          </p:blipFill>
          <p:spPr>
            <a:xfrm>
              <a:off x="3282984" y="881858"/>
              <a:ext cx="975149" cy="1283559"/>
            </a:xfrm>
            <a:prstGeom prst="rect">
              <a:avLst/>
            </a:prstGeom>
          </p:spPr>
        </p:pic>
        <p:pic>
          <p:nvPicPr>
            <p:cNvPr id="28" name="Picture 27">
              <a:extLst>
                <a:ext uri="{FF2B5EF4-FFF2-40B4-BE49-F238E27FC236}">
                  <a16:creationId xmlns:a16="http://schemas.microsoft.com/office/drawing/2014/main" id="{B3D489E1-FFD8-D54E-A95A-F0AF3785404F}"/>
                </a:ext>
              </a:extLst>
            </p:cNvPr>
            <p:cNvPicPr>
              <a:picLocks noChangeAspect="1"/>
            </p:cNvPicPr>
            <p:nvPr/>
          </p:nvPicPr>
          <p:blipFill>
            <a:blip r:embed="rId3">
              <a:duotone>
                <a:schemeClr val="bg2">
                  <a:shade val="45000"/>
                  <a:satMod val="135000"/>
                </a:schemeClr>
                <a:prstClr val="white"/>
              </a:duotone>
            </a:blip>
            <a:stretch>
              <a:fillRect/>
            </a:stretch>
          </p:blipFill>
          <p:spPr>
            <a:xfrm>
              <a:off x="399133" y="644493"/>
              <a:ext cx="975149" cy="1283559"/>
            </a:xfrm>
            <a:prstGeom prst="rect">
              <a:avLst/>
            </a:prstGeom>
          </p:spPr>
        </p:pic>
      </p:grpSp>
      <p:pic>
        <p:nvPicPr>
          <p:cNvPr id="29" name="Picture 28" descr="C:\Documents and Settings\Willy Wonka\Local Settings\Temporary Internet Files\Content.IE5\YMBBCSK0\facebook_icon[1].jpg">
            <a:extLst>
              <a:ext uri="{FF2B5EF4-FFF2-40B4-BE49-F238E27FC236}">
                <a16:creationId xmlns:a16="http://schemas.microsoft.com/office/drawing/2014/main" id="{55172B57-C5F6-264F-AF3D-1C6A140E222F}"/>
              </a:ext>
            </a:extLst>
          </p:cNvPr>
          <p:cNvPicPr>
            <a:picLocks noChangeAspect="1" noChangeArrowheads="1"/>
          </p:cNvPicPr>
          <p:nvPr/>
        </p:nvPicPr>
        <p:blipFill>
          <a:blip r:embed="rId4" cstate="print"/>
          <a:srcRect/>
          <a:stretch>
            <a:fillRect/>
          </a:stretch>
        </p:blipFill>
        <p:spPr bwMode="auto">
          <a:xfrm>
            <a:off x="5333325" y="1745441"/>
            <a:ext cx="1612100" cy="1612100"/>
          </a:xfrm>
          <a:prstGeom prst="rect">
            <a:avLst/>
          </a:prstGeom>
          <a:noFill/>
        </p:spPr>
      </p:pic>
      <p:pic>
        <p:nvPicPr>
          <p:cNvPr id="30" name="Picture 29">
            <a:extLst>
              <a:ext uri="{FF2B5EF4-FFF2-40B4-BE49-F238E27FC236}">
                <a16:creationId xmlns:a16="http://schemas.microsoft.com/office/drawing/2014/main" id="{6D03F987-A7CE-6941-BE0F-2D739214649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b="3031"/>
          <a:stretch/>
        </p:blipFill>
        <p:spPr>
          <a:xfrm>
            <a:off x="7616022" y="1429924"/>
            <a:ext cx="869215" cy="911963"/>
          </a:xfrm>
          <a:prstGeom prst="rect">
            <a:avLst/>
          </a:prstGeom>
        </p:spPr>
      </p:pic>
      <p:pic>
        <p:nvPicPr>
          <p:cNvPr id="31" name="Picture 30">
            <a:extLst>
              <a:ext uri="{FF2B5EF4-FFF2-40B4-BE49-F238E27FC236}">
                <a16:creationId xmlns:a16="http://schemas.microsoft.com/office/drawing/2014/main" id="{1043D358-F12D-A748-954D-DCD481B928A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458" r="81250" b="73542"/>
          <a:stretch/>
        </p:blipFill>
        <p:spPr>
          <a:xfrm>
            <a:off x="6230971" y="3620669"/>
            <a:ext cx="854965" cy="911963"/>
          </a:xfrm>
          <a:prstGeom prst="rect">
            <a:avLst/>
          </a:prstGeom>
        </p:spPr>
      </p:pic>
      <p:pic>
        <p:nvPicPr>
          <p:cNvPr id="32" name="Picture 31">
            <a:extLst>
              <a:ext uri="{FF2B5EF4-FFF2-40B4-BE49-F238E27FC236}">
                <a16:creationId xmlns:a16="http://schemas.microsoft.com/office/drawing/2014/main" id="{FF193BD4-631D-5B43-9D0D-6F027EA61A82}"/>
              </a:ext>
            </a:extLst>
          </p:cNvPr>
          <p:cNvPicPr>
            <a:picLocks noChangeAspect="1"/>
          </p:cNvPicPr>
          <p:nvPr/>
        </p:nvPicPr>
        <p:blipFill rotWithShape="1">
          <a:blip r:embed="rId8">
            <a:extLst>
              <a:ext uri="{28A0092B-C50C-407E-A947-70E740481C1C}">
                <a14:useLocalDpi xmlns:a14="http://schemas.microsoft.com/office/drawing/2010/main" val="0"/>
              </a:ext>
            </a:extLst>
          </a:blip>
          <a:srcRect t="7155" b="21903"/>
          <a:stretch/>
        </p:blipFill>
        <p:spPr>
          <a:xfrm>
            <a:off x="1706274" y="1740074"/>
            <a:ext cx="889026" cy="901905"/>
          </a:xfrm>
          <a:prstGeom prst="rect">
            <a:avLst/>
          </a:prstGeom>
        </p:spPr>
      </p:pic>
      <p:sp>
        <p:nvSpPr>
          <p:cNvPr id="34" name="Rectangle 33">
            <a:extLst>
              <a:ext uri="{FF2B5EF4-FFF2-40B4-BE49-F238E27FC236}">
                <a16:creationId xmlns:a16="http://schemas.microsoft.com/office/drawing/2014/main" id="{47388776-BB49-0742-AE82-82AC6304070C}"/>
              </a:ext>
            </a:extLst>
          </p:cNvPr>
          <p:cNvSpPr/>
          <p:nvPr/>
        </p:nvSpPr>
        <p:spPr>
          <a:xfrm>
            <a:off x="2335704" y="4503932"/>
            <a:ext cx="8098349" cy="1077218"/>
          </a:xfrm>
          <a:prstGeom prst="rect">
            <a:avLst/>
          </a:prstGeom>
        </p:spPr>
        <p:txBody>
          <a:bodyPr wrap="square">
            <a:spAutoFit/>
          </a:bodyPr>
          <a:lstStyle/>
          <a:p>
            <a:r>
              <a:rPr lang="en-US" sz="3200" dirty="0"/>
              <a:t>Computes functions on data &amp; graph </a:t>
            </a:r>
            <a:r>
              <a:rPr lang="en-US" sz="3200" dirty="0">
                <a:sym typeface="Wingdings"/>
              </a:rPr>
              <a:t></a:t>
            </a:r>
            <a:endParaRPr lang="en-US" sz="3200" dirty="0"/>
          </a:p>
          <a:p>
            <a:r>
              <a:rPr lang="en-US" sz="3200" dirty="0"/>
              <a:t>Holds personal data &amp; “social graph” </a:t>
            </a:r>
            <a:r>
              <a:rPr lang="en-US" sz="3200" dirty="0">
                <a:sym typeface="Wingdings"/>
              </a:rPr>
              <a:t></a:t>
            </a:r>
            <a:endParaRPr lang="en-US" sz="3200" dirty="0"/>
          </a:p>
        </p:txBody>
      </p:sp>
      <p:sp>
        <p:nvSpPr>
          <p:cNvPr id="2" name="Rounded Rectangle 1">
            <a:extLst>
              <a:ext uri="{FF2B5EF4-FFF2-40B4-BE49-F238E27FC236}">
                <a16:creationId xmlns:a16="http://schemas.microsoft.com/office/drawing/2014/main" id="{A8819C83-0A4D-8548-94D0-159CB86E75E4}"/>
              </a:ext>
            </a:extLst>
          </p:cNvPr>
          <p:cNvSpPr/>
          <p:nvPr/>
        </p:nvSpPr>
        <p:spPr>
          <a:xfrm>
            <a:off x="1674196" y="5673808"/>
            <a:ext cx="8930358" cy="84548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Facebook = “trusted third party”</a:t>
            </a:r>
          </a:p>
        </p:txBody>
      </p:sp>
    </p:spTree>
    <p:extLst>
      <p:ext uri="{BB962C8B-B14F-4D97-AF65-F5344CB8AC3E}">
        <p14:creationId xmlns:p14="http://schemas.microsoft.com/office/powerpoint/2010/main" val="252596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right)">
                                      <p:cBhvr>
                                        <p:cTn id="14" dur="500"/>
                                        <p:tgtEl>
                                          <p:spTgt spid="4"/>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DC0A104-7DF7-6E47-88BF-1CABE8756C4E}"/>
              </a:ext>
            </a:extLst>
          </p:cNvPr>
          <p:cNvGrpSpPr/>
          <p:nvPr/>
        </p:nvGrpSpPr>
        <p:grpSpPr>
          <a:xfrm>
            <a:off x="2514005" y="3116860"/>
            <a:ext cx="7639976" cy="3397844"/>
            <a:chOff x="2514005" y="2978310"/>
            <a:chExt cx="7639976" cy="3397844"/>
          </a:xfrm>
        </p:grpSpPr>
        <p:cxnSp>
          <p:nvCxnSpPr>
            <p:cNvPr id="5" name="Straight Connector 4">
              <a:extLst>
                <a:ext uri="{FF2B5EF4-FFF2-40B4-BE49-F238E27FC236}">
                  <a16:creationId xmlns:a16="http://schemas.microsoft.com/office/drawing/2014/main" id="{C1EF601A-1D6C-F34A-A5F5-C8C26D2CA9E3}"/>
                </a:ext>
              </a:extLst>
            </p:cNvPr>
            <p:cNvCxnSpPr/>
            <p:nvPr/>
          </p:nvCxnSpPr>
          <p:spPr>
            <a:xfrm>
              <a:off x="2632364" y="3356546"/>
              <a:ext cx="2230581" cy="228742"/>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A6C13B-0F15-924C-8839-F45B4FFB048B}"/>
                </a:ext>
              </a:extLst>
            </p:cNvPr>
            <p:cNvCxnSpPr/>
            <p:nvPr/>
          </p:nvCxnSpPr>
          <p:spPr>
            <a:xfrm flipV="1">
              <a:off x="4862945" y="3172533"/>
              <a:ext cx="960719" cy="412755"/>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A2B6C79-433E-8F46-AE2D-136D80F05B79}"/>
                </a:ext>
              </a:extLst>
            </p:cNvPr>
            <p:cNvCxnSpPr/>
            <p:nvPr/>
          </p:nvCxnSpPr>
          <p:spPr>
            <a:xfrm flipV="1">
              <a:off x="5458691" y="3172534"/>
              <a:ext cx="364973" cy="2923466"/>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FC4746-3F51-2B4D-B0BB-58B606653859}"/>
                </a:ext>
              </a:extLst>
            </p:cNvPr>
            <p:cNvCxnSpPr/>
            <p:nvPr/>
          </p:nvCxnSpPr>
          <p:spPr>
            <a:xfrm flipH="1" flipV="1">
              <a:off x="3782291" y="5017524"/>
              <a:ext cx="1676400" cy="1078476"/>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D71FFD-A9ED-8D4D-BC95-68CC771BF4DB}"/>
                </a:ext>
              </a:extLst>
            </p:cNvPr>
            <p:cNvCxnSpPr/>
            <p:nvPr/>
          </p:nvCxnSpPr>
          <p:spPr>
            <a:xfrm flipH="1">
              <a:off x="3782291" y="3585288"/>
              <a:ext cx="1080654" cy="1432236"/>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D92FE81-F5C5-0C4A-85AA-62254385C6F3}"/>
                </a:ext>
              </a:extLst>
            </p:cNvPr>
            <p:cNvCxnSpPr/>
            <p:nvPr/>
          </p:nvCxnSpPr>
          <p:spPr>
            <a:xfrm>
              <a:off x="2632364" y="4385009"/>
              <a:ext cx="1149927" cy="632515"/>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3DA0BE-15F2-5C45-A42F-95A7A505AAC0}"/>
                </a:ext>
              </a:extLst>
            </p:cNvPr>
            <p:cNvCxnSpPr/>
            <p:nvPr/>
          </p:nvCxnSpPr>
          <p:spPr>
            <a:xfrm flipV="1">
              <a:off x="2632364" y="3585288"/>
              <a:ext cx="2230581" cy="799721"/>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3B63F5-22BC-E740-B269-A52071AE0949}"/>
                </a:ext>
              </a:extLst>
            </p:cNvPr>
            <p:cNvCxnSpPr/>
            <p:nvPr/>
          </p:nvCxnSpPr>
          <p:spPr>
            <a:xfrm flipH="1" flipV="1">
              <a:off x="2776070" y="4385009"/>
              <a:ext cx="262576" cy="1392336"/>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609CD8-43C2-7A4D-B64A-0314E2795910}"/>
                </a:ext>
              </a:extLst>
            </p:cNvPr>
            <p:cNvCxnSpPr/>
            <p:nvPr/>
          </p:nvCxnSpPr>
          <p:spPr>
            <a:xfrm flipV="1">
              <a:off x="2603892" y="3356546"/>
              <a:ext cx="104353" cy="1008104"/>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AE7DA0-19D3-5D45-95FA-3C9AE9BEB110}"/>
                </a:ext>
              </a:extLst>
            </p:cNvPr>
            <p:cNvCxnSpPr/>
            <p:nvPr/>
          </p:nvCxnSpPr>
          <p:spPr>
            <a:xfrm>
              <a:off x="7793494" y="2978727"/>
              <a:ext cx="657784" cy="1006421"/>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A19052-1A9A-5E46-A52B-510A7E61D65E}"/>
                </a:ext>
              </a:extLst>
            </p:cNvPr>
            <p:cNvCxnSpPr/>
            <p:nvPr/>
          </p:nvCxnSpPr>
          <p:spPr>
            <a:xfrm flipH="1">
              <a:off x="3747654" y="3985148"/>
              <a:ext cx="4644353" cy="1096029"/>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1DADB3-93A0-3C48-9C4B-CCFB72EA22A5}"/>
                </a:ext>
              </a:extLst>
            </p:cNvPr>
            <p:cNvCxnSpPr/>
            <p:nvPr/>
          </p:nvCxnSpPr>
          <p:spPr>
            <a:xfrm flipH="1" flipV="1">
              <a:off x="8379935" y="3966683"/>
              <a:ext cx="471342" cy="1334484"/>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DCE320-3A35-BB43-AC21-1082CA0F4110}"/>
                </a:ext>
              </a:extLst>
            </p:cNvPr>
            <p:cNvCxnSpPr/>
            <p:nvPr/>
          </p:nvCxnSpPr>
          <p:spPr>
            <a:xfrm flipV="1">
              <a:off x="8783777" y="4213789"/>
              <a:ext cx="1370204" cy="1087378"/>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580047-CFD0-0B4B-8F5D-E5168C41DF4F}"/>
                </a:ext>
              </a:extLst>
            </p:cNvPr>
            <p:cNvCxnSpPr/>
            <p:nvPr/>
          </p:nvCxnSpPr>
          <p:spPr>
            <a:xfrm flipV="1">
              <a:off x="7004257" y="5301167"/>
              <a:ext cx="1813270" cy="933378"/>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CF12E1-9E25-5B44-9246-F223B0920CC7}"/>
                </a:ext>
              </a:extLst>
            </p:cNvPr>
            <p:cNvCxnSpPr/>
            <p:nvPr/>
          </p:nvCxnSpPr>
          <p:spPr>
            <a:xfrm>
              <a:off x="7793494" y="2978310"/>
              <a:ext cx="2360487" cy="1235479"/>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DD947D-14D4-5042-A986-F2DCF4961CD8}"/>
                </a:ext>
              </a:extLst>
            </p:cNvPr>
            <p:cNvCxnSpPr/>
            <p:nvPr/>
          </p:nvCxnSpPr>
          <p:spPr>
            <a:xfrm>
              <a:off x="5424941" y="6096000"/>
              <a:ext cx="1652290" cy="222311"/>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FEA232-B1A2-3C40-BEA9-522040BB0A5B}"/>
                </a:ext>
              </a:extLst>
            </p:cNvPr>
            <p:cNvCxnSpPr/>
            <p:nvPr/>
          </p:nvCxnSpPr>
          <p:spPr>
            <a:xfrm flipV="1">
              <a:off x="5458691" y="5294177"/>
              <a:ext cx="3325086" cy="820288"/>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EADB8A2-B69A-774E-8896-F443385437C6}"/>
                </a:ext>
              </a:extLst>
            </p:cNvPr>
            <p:cNvCxnSpPr/>
            <p:nvPr/>
          </p:nvCxnSpPr>
          <p:spPr>
            <a:xfrm flipH="1">
              <a:off x="3046300" y="5257860"/>
              <a:ext cx="5882283" cy="486039"/>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4A21A8-1CF6-9E4B-B6E6-F83EE86D0FF2}"/>
                </a:ext>
              </a:extLst>
            </p:cNvPr>
            <p:cNvCxnSpPr/>
            <p:nvPr/>
          </p:nvCxnSpPr>
          <p:spPr>
            <a:xfrm flipH="1" flipV="1">
              <a:off x="5823664" y="3230376"/>
              <a:ext cx="980929" cy="2967440"/>
            </a:xfrm>
            <a:prstGeom prst="line">
              <a:avLst/>
            </a:prstGeom>
            <a:ln w="38100">
              <a:solidFill>
                <a:srgbClr val="678DD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8C37383B-346E-9946-809A-755C0D4EC970}"/>
                </a:ext>
              </a:extLst>
            </p:cNvPr>
            <p:cNvGrpSpPr/>
            <p:nvPr/>
          </p:nvGrpSpPr>
          <p:grpSpPr>
            <a:xfrm>
              <a:off x="2514005" y="3950629"/>
              <a:ext cx="5882679" cy="2425525"/>
              <a:chOff x="2514005" y="3950629"/>
              <a:chExt cx="5882679" cy="2425525"/>
            </a:xfrm>
          </p:grpSpPr>
          <p:cxnSp>
            <p:nvCxnSpPr>
              <p:cNvPr id="25" name="Straight Connector 24">
                <a:extLst>
                  <a:ext uri="{FF2B5EF4-FFF2-40B4-BE49-F238E27FC236}">
                    <a16:creationId xmlns:a16="http://schemas.microsoft.com/office/drawing/2014/main" id="{2196021F-1EA8-D849-9822-86D1EBAA950B}"/>
                  </a:ext>
                </a:extLst>
              </p:cNvPr>
              <p:cNvCxnSpPr/>
              <p:nvPr/>
            </p:nvCxnSpPr>
            <p:spPr>
              <a:xfrm flipV="1">
                <a:off x="7001509" y="4008472"/>
                <a:ext cx="1395175" cy="236768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B636CD-4912-AC41-A6B1-9643609B41A9}"/>
                  </a:ext>
                </a:extLst>
              </p:cNvPr>
              <p:cNvCxnSpPr/>
              <p:nvPr/>
            </p:nvCxnSpPr>
            <p:spPr>
              <a:xfrm flipH="1" flipV="1">
                <a:off x="2665014" y="4379516"/>
                <a:ext cx="4436785" cy="1898337"/>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5D0C761-16AE-BC48-B5E8-32668F102FB2}"/>
                  </a:ext>
                </a:extLst>
              </p:cNvPr>
              <p:cNvCxnSpPr/>
              <p:nvPr/>
            </p:nvCxnSpPr>
            <p:spPr>
              <a:xfrm flipH="1">
                <a:off x="2514005" y="3950629"/>
                <a:ext cx="5861254" cy="457247"/>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grpSp>
      </p:grpSp>
      <p:sp>
        <p:nvSpPr>
          <p:cNvPr id="28" name="Content Placeholder 2">
            <a:extLst>
              <a:ext uri="{FF2B5EF4-FFF2-40B4-BE49-F238E27FC236}">
                <a16:creationId xmlns:a16="http://schemas.microsoft.com/office/drawing/2014/main" id="{649A853D-1FB5-1349-8C67-B956BF94B0E2}"/>
              </a:ext>
            </a:extLst>
          </p:cNvPr>
          <p:cNvSpPr>
            <a:spLocks noGrp="1"/>
          </p:cNvSpPr>
          <p:nvPr>
            <p:ph idx="1"/>
          </p:nvPr>
        </p:nvSpPr>
        <p:spPr>
          <a:xfrm>
            <a:off x="1765065" y="1413039"/>
            <a:ext cx="8444752" cy="1165411"/>
          </a:xfrm>
        </p:spPr>
        <p:txBody>
          <a:bodyPr>
            <a:noAutofit/>
          </a:bodyPr>
          <a:lstStyle/>
          <a:p>
            <a:pPr marL="0" indent="0" algn="ctr">
              <a:buNone/>
            </a:pPr>
            <a:r>
              <a:rPr lang="en-US" sz="3200" i="1" dirty="0"/>
              <a:t>No trusted third party</a:t>
            </a:r>
            <a:br>
              <a:rPr lang="en-US" sz="3200" i="1" dirty="0"/>
            </a:br>
            <a:r>
              <a:rPr lang="en-US" sz="3600" dirty="0"/>
              <a:t>Privacy</a:t>
            </a:r>
            <a:r>
              <a:rPr lang="en-US" sz="3600" b="1" dirty="0">
                <a:solidFill>
                  <a:srgbClr val="0070C0"/>
                </a:solidFill>
              </a:rPr>
              <a:t> </a:t>
            </a:r>
            <a:r>
              <a:rPr lang="en-US" sz="3600" dirty="0"/>
              <a:t>for </a:t>
            </a:r>
            <a:r>
              <a:rPr lang="en-US" sz="3600" b="1" dirty="0">
                <a:solidFill>
                  <a:schemeClr val="accent5"/>
                </a:solidFill>
              </a:rPr>
              <a:t>data </a:t>
            </a:r>
            <a:r>
              <a:rPr lang="en-US" sz="3600" dirty="0"/>
              <a:t>&amp;</a:t>
            </a:r>
            <a:r>
              <a:rPr lang="en-US" sz="3600" b="1" dirty="0">
                <a:solidFill>
                  <a:schemeClr val="accent5"/>
                </a:solidFill>
              </a:rPr>
              <a:t> graph</a:t>
            </a:r>
          </a:p>
        </p:txBody>
      </p:sp>
      <p:grpSp>
        <p:nvGrpSpPr>
          <p:cNvPr id="30" name="Group 29">
            <a:extLst>
              <a:ext uri="{FF2B5EF4-FFF2-40B4-BE49-F238E27FC236}">
                <a16:creationId xmlns:a16="http://schemas.microsoft.com/office/drawing/2014/main" id="{332BB172-0C35-B446-8955-07E2DFBAE34B}"/>
              </a:ext>
            </a:extLst>
          </p:cNvPr>
          <p:cNvGrpSpPr/>
          <p:nvPr/>
        </p:nvGrpSpPr>
        <p:grpSpPr>
          <a:xfrm>
            <a:off x="2286011" y="2350979"/>
            <a:ext cx="8232677" cy="4219539"/>
            <a:chOff x="399133" y="92683"/>
            <a:chExt cx="11006235" cy="5641085"/>
          </a:xfrm>
        </p:grpSpPr>
        <p:pic>
          <p:nvPicPr>
            <p:cNvPr id="31" name="Picture 30">
              <a:extLst>
                <a:ext uri="{FF2B5EF4-FFF2-40B4-BE49-F238E27FC236}">
                  <a16:creationId xmlns:a16="http://schemas.microsoft.com/office/drawing/2014/main" id="{649E8230-2C6E-5149-87CF-EB703F4F1A09}"/>
                </a:ext>
              </a:extLst>
            </p:cNvPr>
            <p:cNvPicPr>
              <a:picLocks noChangeAspect="1"/>
            </p:cNvPicPr>
            <p:nvPr/>
          </p:nvPicPr>
          <p:blipFill>
            <a:blip r:embed="rId3">
              <a:duotone>
                <a:schemeClr val="bg2">
                  <a:shade val="45000"/>
                  <a:satMod val="135000"/>
                </a:schemeClr>
                <a:prstClr val="white"/>
              </a:duotone>
            </a:blip>
            <a:stretch>
              <a:fillRect/>
            </a:stretch>
          </p:blipFill>
          <p:spPr>
            <a:xfrm>
              <a:off x="1054291" y="3842803"/>
              <a:ext cx="975149" cy="1283559"/>
            </a:xfrm>
            <a:prstGeom prst="rect">
              <a:avLst/>
            </a:prstGeom>
          </p:spPr>
        </p:pic>
        <p:pic>
          <p:nvPicPr>
            <p:cNvPr id="32" name="Picture 31">
              <a:extLst>
                <a:ext uri="{FF2B5EF4-FFF2-40B4-BE49-F238E27FC236}">
                  <a16:creationId xmlns:a16="http://schemas.microsoft.com/office/drawing/2014/main" id="{4B3C2EDC-C5E9-B74E-BC44-28144AEA1F2A}"/>
                </a:ext>
              </a:extLst>
            </p:cNvPr>
            <p:cNvPicPr>
              <a:picLocks noChangeAspect="1"/>
            </p:cNvPicPr>
            <p:nvPr/>
          </p:nvPicPr>
          <p:blipFill>
            <a:blip r:embed="rId3">
              <a:duotone>
                <a:schemeClr val="bg2">
                  <a:shade val="45000"/>
                  <a:satMod val="135000"/>
                </a:schemeClr>
                <a:prstClr val="white"/>
              </a:duotone>
            </a:blip>
            <a:stretch>
              <a:fillRect/>
            </a:stretch>
          </p:blipFill>
          <p:spPr>
            <a:xfrm>
              <a:off x="1907800" y="2938445"/>
              <a:ext cx="975149" cy="1283559"/>
            </a:xfrm>
            <a:prstGeom prst="rect">
              <a:avLst/>
            </a:prstGeom>
          </p:spPr>
        </p:pic>
        <p:pic>
          <p:nvPicPr>
            <p:cNvPr id="33" name="Picture 32">
              <a:extLst>
                <a:ext uri="{FF2B5EF4-FFF2-40B4-BE49-F238E27FC236}">
                  <a16:creationId xmlns:a16="http://schemas.microsoft.com/office/drawing/2014/main" id="{07CA3FD9-CAE6-5346-891C-3A5F863A673D}"/>
                </a:ext>
              </a:extLst>
            </p:cNvPr>
            <p:cNvPicPr>
              <a:picLocks noChangeAspect="1"/>
            </p:cNvPicPr>
            <p:nvPr/>
          </p:nvPicPr>
          <p:blipFill>
            <a:blip r:embed="rId3">
              <a:duotone>
                <a:schemeClr val="bg2">
                  <a:shade val="45000"/>
                  <a:satMod val="135000"/>
                </a:schemeClr>
                <a:prstClr val="white"/>
              </a:duotone>
            </a:blip>
            <a:stretch>
              <a:fillRect/>
            </a:stretch>
          </p:blipFill>
          <p:spPr>
            <a:xfrm>
              <a:off x="4153459" y="4450209"/>
              <a:ext cx="975149" cy="1283559"/>
            </a:xfrm>
            <a:prstGeom prst="rect">
              <a:avLst/>
            </a:prstGeom>
          </p:spPr>
        </p:pic>
        <p:pic>
          <p:nvPicPr>
            <p:cNvPr id="34" name="Picture 33">
              <a:extLst>
                <a:ext uri="{FF2B5EF4-FFF2-40B4-BE49-F238E27FC236}">
                  <a16:creationId xmlns:a16="http://schemas.microsoft.com/office/drawing/2014/main" id="{70C7559B-3F47-FE4B-8FEC-9392A4C0A570}"/>
                </a:ext>
              </a:extLst>
            </p:cNvPr>
            <p:cNvPicPr>
              <a:picLocks noChangeAspect="1"/>
            </p:cNvPicPr>
            <p:nvPr/>
          </p:nvPicPr>
          <p:blipFill>
            <a:blip r:embed="rId3">
              <a:duotone>
                <a:schemeClr val="bg2">
                  <a:shade val="45000"/>
                  <a:satMod val="135000"/>
                </a:schemeClr>
                <a:prstClr val="white"/>
              </a:duotone>
            </a:blip>
            <a:stretch>
              <a:fillRect/>
            </a:stretch>
          </p:blipFill>
          <p:spPr>
            <a:xfrm>
              <a:off x="8688639" y="3318334"/>
              <a:ext cx="975149" cy="1283559"/>
            </a:xfrm>
            <a:prstGeom prst="rect">
              <a:avLst/>
            </a:prstGeom>
          </p:spPr>
        </p:pic>
        <p:pic>
          <p:nvPicPr>
            <p:cNvPr id="35" name="Picture 34">
              <a:extLst>
                <a:ext uri="{FF2B5EF4-FFF2-40B4-BE49-F238E27FC236}">
                  <a16:creationId xmlns:a16="http://schemas.microsoft.com/office/drawing/2014/main" id="{5346E3B6-073F-224F-9719-D4F0B310BEA7}"/>
                </a:ext>
              </a:extLst>
            </p:cNvPr>
            <p:cNvPicPr>
              <a:picLocks noChangeAspect="1"/>
            </p:cNvPicPr>
            <p:nvPr/>
          </p:nvPicPr>
          <p:blipFill>
            <a:blip r:embed="rId3">
              <a:duotone>
                <a:schemeClr val="bg2">
                  <a:shade val="45000"/>
                  <a:satMod val="135000"/>
                </a:schemeClr>
                <a:prstClr val="white"/>
              </a:duotone>
            </a:blip>
            <a:stretch>
              <a:fillRect/>
            </a:stretch>
          </p:blipFill>
          <p:spPr>
            <a:xfrm>
              <a:off x="10430219" y="1713637"/>
              <a:ext cx="975149" cy="1283559"/>
            </a:xfrm>
            <a:prstGeom prst="rect">
              <a:avLst/>
            </a:prstGeom>
          </p:spPr>
        </p:pic>
        <p:pic>
          <p:nvPicPr>
            <p:cNvPr id="36" name="Picture 35">
              <a:extLst>
                <a:ext uri="{FF2B5EF4-FFF2-40B4-BE49-F238E27FC236}">
                  <a16:creationId xmlns:a16="http://schemas.microsoft.com/office/drawing/2014/main" id="{9303664D-8E1F-104B-A70F-B0BA390AC8AC}"/>
                </a:ext>
              </a:extLst>
            </p:cNvPr>
            <p:cNvPicPr>
              <a:picLocks noChangeAspect="1"/>
            </p:cNvPicPr>
            <p:nvPr/>
          </p:nvPicPr>
          <p:blipFill>
            <a:blip r:embed="rId3">
              <a:duotone>
                <a:schemeClr val="bg2">
                  <a:shade val="45000"/>
                  <a:satMod val="135000"/>
                </a:schemeClr>
                <a:prstClr val="white"/>
              </a:duotone>
            </a:blip>
            <a:stretch>
              <a:fillRect/>
            </a:stretch>
          </p:blipFill>
          <p:spPr>
            <a:xfrm>
              <a:off x="7274492" y="92683"/>
              <a:ext cx="975149" cy="1283559"/>
            </a:xfrm>
            <a:prstGeom prst="rect">
              <a:avLst/>
            </a:prstGeom>
          </p:spPr>
        </p:pic>
        <p:pic>
          <p:nvPicPr>
            <p:cNvPr id="37" name="Picture 36">
              <a:extLst>
                <a:ext uri="{FF2B5EF4-FFF2-40B4-BE49-F238E27FC236}">
                  <a16:creationId xmlns:a16="http://schemas.microsoft.com/office/drawing/2014/main" id="{2F42D415-B8BA-0643-991B-374CCD6EA0E2}"/>
                </a:ext>
              </a:extLst>
            </p:cNvPr>
            <p:cNvPicPr>
              <a:picLocks noChangeAspect="1"/>
            </p:cNvPicPr>
            <p:nvPr/>
          </p:nvPicPr>
          <p:blipFill>
            <a:blip r:embed="rId3">
              <a:duotone>
                <a:schemeClr val="bg2">
                  <a:shade val="45000"/>
                  <a:satMod val="135000"/>
                </a:schemeClr>
                <a:prstClr val="white"/>
              </a:duotone>
            </a:blip>
            <a:stretch>
              <a:fillRect/>
            </a:stretch>
          </p:blipFill>
          <p:spPr>
            <a:xfrm>
              <a:off x="4480675" y="338689"/>
              <a:ext cx="975149" cy="1283559"/>
            </a:xfrm>
            <a:prstGeom prst="rect">
              <a:avLst/>
            </a:prstGeom>
          </p:spPr>
        </p:pic>
        <p:pic>
          <p:nvPicPr>
            <p:cNvPr id="38" name="Picture 37">
              <a:extLst>
                <a:ext uri="{FF2B5EF4-FFF2-40B4-BE49-F238E27FC236}">
                  <a16:creationId xmlns:a16="http://schemas.microsoft.com/office/drawing/2014/main" id="{72E9A6B4-7039-D14C-8404-1FC2AE36E68B}"/>
                </a:ext>
              </a:extLst>
            </p:cNvPr>
            <p:cNvPicPr>
              <a:picLocks noChangeAspect="1"/>
            </p:cNvPicPr>
            <p:nvPr/>
          </p:nvPicPr>
          <p:blipFill>
            <a:blip r:embed="rId3">
              <a:duotone>
                <a:schemeClr val="bg2">
                  <a:shade val="45000"/>
                  <a:satMod val="135000"/>
                </a:schemeClr>
                <a:prstClr val="white"/>
              </a:duotone>
            </a:blip>
            <a:stretch>
              <a:fillRect/>
            </a:stretch>
          </p:blipFill>
          <p:spPr>
            <a:xfrm>
              <a:off x="3282984" y="881858"/>
              <a:ext cx="975149" cy="1283559"/>
            </a:xfrm>
            <a:prstGeom prst="rect">
              <a:avLst/>
            </a:prstGeom>
          </p:spPr>
        </p:pic>
        <p:pic>
          <p:nvPicPr>
            <p:cNvPr id="39" name="Picture 38">
              <a:extLst>
                <a:ext uri="{FF2B5EF4-FFF2-40B4-BE49-F238E27FC236}">
                  <a16:creationId xmlns:a16="http://schemas.microsoft.com/office/drawing/2014/main" id="{28AEA6B8-B137-864F-A5BD-EEC136CCB112}"/>
                </a:ext>
              </a:extLst>
            </p:cNvPr>
            <p:cNvPicPr>
              <a:picLocks noChangeAspect="1"/>
            </p:cNvPicPr>
            <p:nvPr/>
          </p:nvPicPr>
          <p:blipFill>
            <a:blip r:embed="rId3">
              <a:duotone>
                <a:schemeClr val="bg2">
                  <a:shade val="45000"/>
                  <a:satMod val="135000"/>
                </a:schemeClr>
                <a:prstClr val="white"/>
              </a:duotone>
            </a:blip>
            <a:stretch>
              <a:fillRect/>
            </a:stretch>
          </p:blipFill>
          <p:spPr>
            <a:xfrm>
              <a:off x="399133" y="644493"/>
              <a:ext cx="975149" cy="1283559"/>
            </a:xfrm>
            <a:prstGeom prst="rect">
              <a:avLst/>
            </a:prstGeom>
          </p:spPr>
        </p:pic>
      </p:grpSp>
      <p:pic>
        <p:nvPicPr>
          <p:cNvPr id="40" name="Picture 39">
            <a:extLst>
              <a:ext uri="{FF2B5EF4-FFF2-40B4-BE49-F238E27FC236}">
                <a16:creationId xmlns:a16="http://schemas.microsoft.com/office/drawing/2014/main" id="{4AF9A87B-C7BB-D54A-ACB2-CA03016ED004}"/>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b="3031"/>
          <a:stretch/>
        </p:blipFill>
        <p:spPr>
          <a:xfrm>
            <a:off x="8059368" y="3591237"/>
            <a:ext cx="869215" cy="911963"/>
          </a:xfrm>
          <a:prstGeom prst="rect">
            <a:avLst/>
          </a:prstGeom>
        </p:spPr>
      </p:pic>
      <p:pic>
        <p:nvPicPr>
          <p:cNvPr id="41" name="Picture 40">
            <a:extLst>
              <a:ext uri="{FF2B5EF4-FFF2-40B4-BE49-F238E27FC236}">
                <a16:creationId xmlns:a16="http://schemas.microsoft.com/office/drawing/2014/main" id="{83AB1F51-59CB-7C4C-8940-E5DA327B25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458" r="81250" b="73542"/>
          <a:stretch/>
        </p:blipFill>
        <p:spPr>
          <a:xfrm>
            <a:off x="6674317" y="5781982"/>
            <a:ext cx="854965" cy="911963"/>
          </a:xfrm>
          <a:prstGeom prst="rect">
            <a:avLst/>
          </a:prstGeom>
        </p:spPr>
      </p:pic>
      <p:pic>
        <p:nvPicPr>
          <p:cNvPr id="42" name="Picture 41">
            <a:extLst>
              <a:ext uri="{FF2B5EF4-FFF2-40B4-BE49-F238E27FC236}">
                <a16:creationId xmlns:a16="http://schemas.microsoft.com/office/drawing/2014/main" id="{F6D83811-B956-C444-A91E-809B217F7508}"/>
              </a:ext>
            </a:extLst>
          </p:cNvPr>
          <p:cNvPicPr>
            <a:picLocks noChangeAspect="1"/>
          </p:cNvPicPr>
          <p:nvPr/>
        </p:nvPicPr>
        <p:blipFill rotWithShape="1">
          <a:blip r:embed="rId7">
            <a:extLst>
              <a:ext uri="{28A0092B-C50C-407E-A947-70E740481C1C}">
                <a14:useLocalDpi xmlns:a14="http://schemas.microsoft.com/office/drawing/2010/main" val="0"/>
              </a:ext>
            </a:extLst>
          </a:blip>
          <a:srcRect t="7155" b="21903"/>
          <a:stretch/>
        </p:blipFill>
        <p:spPr>
          <a:xfrm>
            <a:off x="2149620" y="3901387"/>
            <a:ext cx="889026" cy="901905"/>
          </a:xfrm>
          <a:prstGeom prst="rect">
            <a:avLst/>
          </a:prstGeom>
        </p:spPr>
      </p:pic>
      <p:sp>
        <p:nvSpPr>
          <p:cNvPr id="2" name="Rounded Rectangle 1">
            <a:extLst>
              <a:ext uri="{FF2B5EF4-FFF2-40B4-BE49-F238E27FC236}">
                <a16:creationId xmlns:a16="http://schemas.microsoft.com/office/drawing/2014/main" id="{F1EEEAA1-DCF5-484C-B01C-FF4D9CD9A9F5}"/>
              </a:ext>
            </a:extLst>
          </p:cNvPr>
          <p:cNvSpPr/>
          <p:nvPr/>
        </p:nvSpPr>
        <p:spPr>
          <a:xfrm>
            <a:off x="1914613" y="338564"/>
            <a:ext cx="8672946" cy="9601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Goal: Decentralized Social Network</a:t>
            </a:r>
          </a:p>
        </p:txBody>
      </p:sp>
    </p:spTree>
    <p:extLst>
      <p:ext uri="{BB962C8B-B14F-4D97-AF65-F5344CB8AC3E}">
        <p14:creationId xmlns:p14="http://schemas.microsoft.com/office/powerpoint/2010/main" val="214965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5172C8-5FEB-E54E-8F5C-F1B7C55B52C3}"/>
              </a:ext>
            </a:extLst>
          </p:cNvPr>
          <p:cNvCxnSpPr>
            <a:cxnSpLocks/>
            <a:stCxn id="27" idx="3"/>
            <a:endCxn id="29" idx="1"/>
          </p:cNvCxnSpPr>
          <p:nvPr/>
        </p:nvCxnSpPr>
        <p:spPr>
          <a:xfrm flipV="1">
            <a:off x="4339396" y="2557967"/>
            <a:ext cx="3385002" cy="53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D4773B-0509-914B-9408-BF87713BCAA9}"/>
              </a:ext>
            </a:extLst>
          </p:cNvPr>
          <p:cNvCxnSpPr>
            <a:cxnSpLocks/>
            <a:stCxn id="28" idx="1"/>
            <a:endCxn id="29" idx="7"/>
          </p:cNvCxnSpPr>
          <p:nvPr/>
        </p:nvCxnSpPr>
        <p:spPr>
          <a:xfrm>
            <a:off x="5991961" y="2059175"/>
            <a:ext cx="1648919" cy="498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3DD6C66-E90F-5B45-BA04-9688CC6A0607}"/>
              </a:ext>
            </a:extLst>
          </p:cNvPr>
          <p:cNvCxnSpPr>
            <a:cxnSpLocks/>
            <a:stCxn id="28" idx="1"/>
            <a:endCxn id="34" idx="1"/>
          </p:cNvCxnSpPr>
          <p:nvPr/>
        </p:nvCxnSpPr>
        <p:spPr>
          <a:xfrm flipH="1">
            <a:off x="4336446" y="2059175"/>
            <a:ext cx="1655515" cy="25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1C2918-0397-AD41-8937-58748BE8CE40}"/>
              </a:ext>
            </a:extLst>
          </p:cNvPr>
          <p:cNvCxnSpPr>
            <a:cxnSpLocks/>
            <a:stCxn id="28" idx="6"/>
            <a:endCxn id="32" idx="0"/>
          </p:cNvCxnSpPr>
          <p:nvPr/>
        </p:nvCxnSpPr>
        <p:spPr>
          <a:xfrm>
            <a:off x="5891146" y="2100934"/>
            <a:ext cx="59056" cy="3076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8E2556-3FED-3B46-9AD0-DEC0A378CD90}"/>
              </a:ext>
            </a:extLst>
          </p:cNvPr>
          <p:cNvCxnSpPr>
            <a:cxnSpLocks/>
            <a:stCxn id="29" idx="5"/>
            <a:endCxn id="34" idx="0"/>
          </p:cNvCxnSpPr>
          <p:nvPr/>
        </p:nvCxnSpPr>
        <p:spPr>
          <a:xfrm flipH="1">
            <a:off x="4294687" y="2641485"/>
            <a:ext cx="3346193" cy="1926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559A48-D3BB-B247-BA3E-3467F64B3607}"/>
              </a:ext>
            </a:extLst>
          </p:cNvPr>
          <p:cNvCxnSpPr>
            <a:cxnSpLocks/>
            <a:stCxn id="29" idx="5"/>
            <a:endCxn id="32" idx="1"/>
          </p:cNvCxnSpPr>
          <p:nvPr/>
        </p:nvCxnSpPr>
        <p:spPr>
          <a:xfrm flipH="1">
            <a:off x="5991961" y="2641485"/>
            <a:ext cx="1648919" cy="2553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6C348B4E-AEA3-1C44-8C8E-C1FA0AF7619D}"/>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690963"/>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157391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
        <p:nvSpPr>
          <p:cNvPr id="65" name="Title 1">
            <a:extLst>
              <a:ext uri="{FF2B5EF4-FFF2-40B4-BE49-F238E27FC236}">
                <a16:creationId xmlns:a16="http://schemas.microsoft.com/office/drawing/2014/main" id="{6BE33134-A049-3B44-BDF9-5E9594EBBF1A}"/>
              </a:ext>
            </a:extLst>
          </p:cNvPr>
          <p:cNvSpPr txBox="1">
            <a:spLocks/>
          </p:cNvSpPr>
          <p:nvPr/>
        </p:nvSpPr>
        <p:spPr>
          <a:xfrm>
            <a:off x="349633" y="2693919"/>
            <a:ext cx="37893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lumMod val="75000"/>
                  </a:schemeClr>
                </a:solidFill>
              </a:rPr>
              <a:t>Privacy for your </a:t>
            </a:r>
            <a:r>
              <a:rPr lang="en-US" sz="3200" b="1" dirty="0">
                <a:solidFill>
                  <a:schemeClr val="accent1">
                    <a:lumMod val="75000"/>
                  </a:schemeClr>
                </a:solidFill>
              </a:rPr>
              <a:t>data</a:t>
            </a:r>
          </a:p>
        </p:txBody>
      </p:sp>
      <p:sp>
        <p:nvSpPr>
          <p:cNvPr id="3" name="Rounded Rectangle 2">
            <a:extLst>
              <a:ext uri="{FF2B5EF4-FFF2-40B4-BE49-F238E27FC236}">
                <a16:creationId xmlns:a16="http://schemas.microsoft.com/office/drawing/2014/main" id="{DA4903D8-012B-3F46-9E07-7DAEC61EC274}"/>
              </a:ext>
            </a:extLst>
          </p:cNvPr>
          <p:cNvSpPr/>
          <p:nvPr/>
        </p:nvSpPr>
        <p:spPr>
          <a:xfrm>
            <a:off x="6248388" y="2639963"/>
            <a:ext cx="5882590" cy="275903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1">
                    <a:lumMod val="75000"/>
                  </a:schemeClr>
                </a:solidFill>
              </a:rPr>
              <a:t>Communication topology is </a:t>
            </a:r>
            <a:r>
              <a:rPr lang="en-US" sz="3600" b="1" u="sng" dirty="0">
                <a:solidFill>
                  <a:schemeClr val="accent1">
                    <a:lumMod val="75000"/>
                  </a:schemeClr>
                </a:solidFill>
              </a:rPr>
              <a:t>public</a:t>
            </a:r>
          </a:p>
          <a:p>
            <a:pPr lvl="1"/>
            <a:r>
              <a:rPr lang="en-US" b="1" dirty="0">
                <a:solidFill>
                  <a:schemeClr val="accent5"/>
                </a:solidFill>
              </a:rPr>
              <a:t>Complete</a:t>
            </a:r>
            <a:r>
              <a:rPr lang="en-US" b="1" dirty="0">
                <a:solidFill>
                  <a:schemeClr val="accent1"/>
                </a:solidFill>
              </a:rPr>
              <a:t> </a:t>
            </a:r>
            <a:r>
              <a:rPr lang="en-US" dirty="0">
                <a:solidFill>
                  <a:schemeClr val="tx1"/>
                </a:solidFill>
              </a:rPr>
              <a:t>graph</a:t>
            </a:r>
          </a:p>
          <a:p>
            <a:pPr lvl="1"/>
            <a:r>
              <a:rPr lang="en-US" dirty="0">
                <a:solidFill>
                  <a:schemeClr val="tx1"/>
                </a:solidFill>
              </a:rPr>
              <a:t>General</a:t>
            </a:r>
            <a:r>
              <a:rPr lang="en-US" dirty="0"/>
              <a:t> </a:t>
            </a:r>
            <a:r>
              <a:rPr lang="en-US" b="1" dirty="0">
                <a:solidFill>
                  <a:schemeClr val="accent5"/>
                </a:solidFill>
              </a:rPr>
              <a:t>public</a:t>
            </a:r>
            <a:r>
              <a:rPr lang="en-US" b="1" dirty="0">
                <a:solidFill>
                  <a:schemeClr val="accent1"/>
                </a:solidFill>
              </a:rPr>
              <a:t> </a:t>
            </a:r>
            <a:r>
              <a:rPr lang="en-US" dirty="0">
                <a:solidFill>
                  <a:schemeClr val="tx1"/>
                </a:solidFill>
              </a:rPr>
              <a:t>topologies</a:t>
            </a:r>
            <a:br>
              <a:rPr lang="en-US" dirty="0"/>
            </a:br>
            <a:r>
              <a:rPr lang="en-US" dirty="0">
                <a:solidFill>
                  <a:schemeClr val="bg1">
                    <a:lumMod val="65000"/>
                  </a:schemeClr>
                </a:solidFill>
              </a:rPr>
              <a:t>[Dolev-Dwork-Waarts-Yung’93, ..., Halevi-Ishai-Jain-Kushilevitz-Rabin’2016]</a:t>
            </a:r>
            <a:endParaRPr lang="en-US" dirty="0"/>
          </a:p>
        </p:txBody>
      </p:sp>
    </p:spTree>
    <p:extLst>
      <p:ext uri="{BB962C8B-B14F-4D97-AF65-F5344CB8AC3E}">
        <p14:creationId xmlns:p14="http://schemas.microsoft.com/office/powerpoint/2010/main" val="2745669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5172C8-5FEB-E54E-8F5C-F1B7C55B52C3}"/>
              </a:ext>
            </a:extLst>
          </p:cNvPr>
          <p:cNvCxnSpPr>
            <a:cxnSpLocks/>
            <a:stCxn id="27" idx="3"/>
            <a:endCxn id="29" idx="1"/>
          </p:cNvCxnSpPr>
          <p:nvPr/>
        </p:nvCxnSpPr>
        <p:spPr>
          <a:xfrm flipV="1">
            <a:off x="4339396" y="2557967"/>
            <a:ext cx="3385002" cy="53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D4773B-0509-914B-9408-BF87713BCAA9}"/>
              </a:ext>
            </a:extLst>
          </p:cNvPr>
          <p:cNvCxnSpPr>
            <a:cxnSpLocks/>
            <a:stCxn id="28" idx="1"/>
            <a:endCxn id="29" idx="7"/>
          </p:cNvCxnSpPr>
          <p:nvPr/>
        </p:nvCxnSpPr>
        <p:spPr>
          <a:xfrm>
            <a:off x="5991961" y="2059175"/>
            <a:ext cx="1648919" cy="498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3DD6C66-E90F-5B45-BA04-9688CC6A0607}"/>
              </a:ext>
            </a:extLst>
          </p:cNvPr>
          <p:cNvCxnSpPr>
            <a:cxnSpLocks/>
            <a:stCxn id="28" idx="1"/>
            <a:endCxn id="34" idx="1"/>
          </p:cNvCxnSpPr>
          <p:nvPr/>
        </p:nvCxnSpPr>
        <p:spPr>
          <a:xfrm flipH="1">
            <a:off x="4336446" y="2059175"/>
            <a:ext cx="1655515" cy="25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1C2918-0397-AD41-8937-58748BE8CE40}"/>
              </a:ext>
            </a:extLst>
          </p:cNvPr>
          <p:cNvCxnSpPr>
            <a:cxnSpLocks/>
            <a:stCxn id="28" idx="6"/>
            <a:endCxn id="32" idx="0"/>
          </p:cNvCxnSpPr>
          <p:nvPr/>
        </p:nvCxnSpPr>
        <p:spPr>
          <a:xfrm>
            <a:off x="5891146" y="2100934"/>
            <a:ext cx="59056" cy="3076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8E2556-3FED-3B46-9AD0-DEC0A378CD90}"/>
              </a:ext>
            </a:extLst>
          </p:cNvPr>
          <p:cNvCxnSpPr>
            <a:cxnSpLocks/>
            <a:stCxn id="29" idx="5"/>
            <a:endCxn id="34" idx="0"/>
          </p:cNvCxnSpPr>
          <p:nvPr/>
        </p:nvCxnSpPr>
        <p:spPr>
          <a:xfrm flipH="1">
            <a:off x="4294687" y="2641485"/>
            <a:ext cx="3346193" cy="1926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559A48-D3BB-B247-BA3E-3467F64B3607}"/>
              </a:ext>
            </a:extLst>
          </p:cNvPr>
          <p:cNvCxnSpPr>
            <a:cxnSpLocks/>
            <a:stCxn id="29" idx="5"/>
            <a:endCxn id="32" idx="1"/>
          </p:cNvCxnSpPr>
          <p:nvPr/>
        </p:nvCxnSpPr>
        <p:spPr>
          <a:xfrm flipH="1">
            <a:off x="5991961" y="2641485"/>
            <a:ext cx="1648919" cy="2553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6C348B4E-AEA3-1C44-8C8E-C1FA0AF7619D}"/>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690963"/>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157391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
        <p:nvSpPr>
          <p:cNvPr id="65" name="Rectangle 64">
            <a:extLst>
              <a:ext uri="{FF2B5EF4-FFF2-40B4-BE49-F238E27FC236}">
                <a16:creationId xmlns:a16="http://schemas.microsoft.com/office/drawing/2014/main" id="{628F5E9F-DDB4-1E45-8E98-1E96C78975D6}"/>
              </a:ext>
            </a:extLst>
          </p:cNvPr>
          <p:cNvSpPr/>
          <p:nvPr/>
        </p:nvSpPr>
        <p:spPr>
          <a:xfrm>
            <a:off x="0"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3" name="Rounded Rectangle 2">
            <a:extLst>
              <a:ext uri="{FF2B5EF4-FFF2-40B4-BE49-F238E27FC236}">
                <a16:creationId xmlns:a16="http://schemas.microsoft.com/office/drawing/2014/main" id="{DA4903D8-012B-3F46-9E07-7DAEC61EC274}"/>
              </a:ext>
            </a:extLst>
          </p:cNvPr>
          <p:cNvSpPr/>
          <p:nvPr/>
        </p:nvSpPr>
        <p:spPr>
          <a:xfrm>
            <a:off x="1929901" y="3730979"/>
            <a:ext cx="7974082" cy="275903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1">
                    <a:lumMod val="75000"/>
                  </a:schemeClr>
                </a:solidFill>
              </a:rPr>
              <a:t>Communication topology is </a:t>
            </a:r>
            <a:r>
              <a:rPr lang="en-US" sz="3600" b="1" u="sng" dirty="0">
                <a:solidFill>
                  <a:schemeClr val="accent1">
                    <a:lumMod val="75000"/>
                  </a:schemeClr>
                </a:solidFill>
              </a:rPr>
              <a:t>public</a:t>
            </a:r>
          </a:p>
          <a:p>
            <a:pPr marL="742950" lvl="1" indent="-285750">
              <a:buFont typeface="Arial" panose="020B0604020202020204" pitchFamily="34" charset="0"/>
              <a:buChar char="•"/>
            </a:pPr>
            <a:r>
              <a:rPr lang="en-US" sz="2400" b="1" dirty="0">
                <a:solidFill>
                  <a:schemeClr val="accent5"/>
                </a:solidFill>
              </a:rPr>
              <a:t>Complete</a:t>
            </a:r>
            <a:r>
              <a:rPr lang="en-US" sz="2400" b="1" dirty="0">
                <a:solidFill>
                  <a:schemeClr val="accent1"/>
                </a:solidFill>
              </a:rPr>
              <a:t> </a:t>
            </a:r>
            <a:r>
              <a:rPr lang="en-US" sz="2400" dirty="0">
                <a:solidFill>
                  <a:schemeClr val="tx1"/>
                </a:solidFill>
              </a:rPr>
              <a:t>graph</a:t>
            </a:r>
          </a:p>
          <a:p>
            <a:pPr marL="742950" lvl="1" indent="-285750">
              <a:buFont typeface="Arial" panose="020B0604020202020204" pitchFamily="34" charset="0"/>
              <a:buChar char="•"/>
            </a:pPr>
            <a:r>
              <a:rPr lang="en-US" sz="2400" dirty="0">
                <a:solidFill>
                  <a:schemeClr val="tx1"/>
                </a:solidFill>
              </a:rPr>
              <a:t>General</a:t>
            </a:r>
            <a:r>
              <a:rPr lang="en-US" sz="2400" dirty="0"/>
              <a:t> </a:t>
            </a:r>
            <a:r>
              <a:rPr lang="en-US" sz="2400" b="1" dirty="0">
                <a:solidFill>
                  <a:schemeClr val="accent5"/>
                </a:solidFill>
              </a:rPr>
              <a:t>public</a:t>
            </a:r>
            <a:r>
              <a:rPr lang="en-US" sz="2400" b="1" dirty="0">
                <a:solidFill>
                  <a:schemeClr val="accent1"/>
                </a:solidFill>
              </a:rPr>
              <a:t> </a:t>
            </a:r>
            <a:r>
              <a:rPr lang="en-US" sz="2400" dirty="0">
                <a:solidFill>
                  <a:schemeClr val="tx1"/>
                </a:solidFill>
              </a:rPr>
              <a:t>topologies</a:t>
            </a:r>
            <a:br>
              <a:rPr lang="en-US" sz="2400" dirty="0"/>
            </a:br>
            <a:r>
              <a:rPr lang="en-US" sz="2400" dirty="0">
                <a:solidFill>
                  <a:schemeClr val="bg1">
                    <a:lumMod val="65000"/>
                  </a:schemeClr>
                </a:solidFill>
              </a:rPr>
              <a:t>[Dolev-Dwork-Waarts-Yung’93, ..., Halevi-Ishai-Jain-Kushilevitz-Rabin’2016]</a:t>
            </a:r>
            <a:endParaRPr lang="en-US" sz="2400" dirty="0"/>
          </a:p>
        </p:txBody>
      </p:sp>
      <p:sp>
        <p:nvSpPr>
          <p:cNvPr id="67" name="Rounded Rectangle 66">
            <a:extLst>
              <a:ext uri="{FF2B5EF4-FFF2-40B4-BE49-F238E27FC236}">
                <a16:creationId xmlns:a16="http://schemas.microsoft.com/office/drawing/2014/main" id="{98BB67F0-7178-3840-8FFC-60574548D14F}"/>
              </a:ext>
            </a:extLst>
          </p:cNvPr>
          <p:cNvSpPr/>
          <p:nvPr/>
        </p:nvSpPr>
        <p:spPr>
          <a:xfrm>
            <a:off x="1929901" y="1517709"/>
            <a:ext cx="7974082" cy="212346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Multiparty Computation (MPC) [Yao’86, GMW’87]:</a:t>
            </a:r>
            <a:br>
              <a:rPr lang="en-US" sz="2400" b="1" dirty="0">
                <a:solidFill>
                  <a:schemeClr val="tx1"/>
                </a:solidFill>
              </a:rPr>
            </a:br>
            <a:endParaRPr lang="en-US" sz="2400" b="1" dirty="0">
              <a:solidFill>
                <a:schemeClr val="tx1"/>
              </a:solidFill>
            </a:endParaRPr>
          </a:p>
          <a:p>
            <a:r>
              <a:rPr lang="en-US" sz="2400" dirty="0">
                <a:solidFill>
                  <a:schemeClr val="tx1"/>
                </a:solidFill>
                <a:latin typeface="Book Antiqua" panose="02040602050305030304" pitchFamily="18" charset="0"/>
              </a:rPr>
              <a:t>	multiple parties can jointly compute </a:t>
            </a:r>
            <a:br>
              <a:rPr lang="en-US" sz="2400" dirty="0">
                <a:solidFill>
                  <a:schemeClr val="tx1"/>
                </a:solidFill>
                <a:latin typeface="Book Antiqua" panose="02040602050305030304" pitchFamily="18" charset="0"/>
              </a:rPr>
            </a:br>
            <a:r>
              <a:rPr lang="en-US" sz="2400" dirty="0">
                <a:solidFill>
                  <a:schemeClr val="tx1"/>
                </a:solidFill>
                <a:latin typeface="Book Antiqua" panose="02040602050305030304" pitchFamily="18" charset="0"/>
              </a:rPr>
              <a:t>	a function of their private inputs, </a:t>
            </a:r>
            <a:br>
              <a:rPr lang="en-US" sz="2400" dirty="0">
                <a:solidFill>
                  <a:schemeClr val="tx1"/>
                </a:solidFill>
                <a:latin typeface="Book Antiqua" panose="02040602050305030304" pitchFamily="18" charset="0"/>
              </a:rPr>
            </a:br>
            <a:r>
              <a:rPr lang="en-US" sz="2400" dirty="0">
                <a:solidFill>
                  <a:schemeClr val="tx1"/>
                </a:solidFill>
                <a:latin typeface="Book Antiqua" panose="02040602050305030304" pitchFamily="18" charset="0"/>
              </a:rPr>
              <a:t>	while </a:t>
            </a:r>
            <a:r>
              <a:rPr lang="en-US" sz="2400" i="1" dirty="0">
                <a:solidFill>
                  <a:schemeClr val="tx1"/>
                </a:solidFill>
                <a:latin typeface="Book Antiqua" panose="02040602050305030304" pitchFamily="18" charset="0"/>
              </a:rPr>
              <a:t>revealing nothing beyond the output</a:t>
            </a:r>
          </a:p>
        </p:txBody>
      </p:sp>
    </p:spTree>
    <p:extLst>
      <p:ext uri="{BB962C8B-B14F-4D97-AF65-F5344CB8AC3E}">
        <p14:creationId xmlns:p14="http://schemas.microsoft.com/office/powerpoint/2010/main" val="1726912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5172C8-5FEB-E54E-8F5C-F1B7C55B52C3}"/>
              </a:ext>
            </a:extLst>
          </p:cNvPr>
          <p:cNvCxnSpPr>
            <a:cxnSpLocks/>
            <a:stCxn id="27" idx="3"/>
            <a:endCxn id="29" idx="1"/>
          </p:cNvCxnSpPr>
          <p:nvPr/>
        </p:nvCxnSpPr>
        <p:spPr>
          <a:xfrm flipV="1">
            <a:off x="4339396" y="2557967"/>
            <a:ext cx="3385002" cy="53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D4773B-0509-914B-9408-BF87713BCAA9}"/>
              </a:ext>
            </a:extLst>
          </p:cNvPr>
          <p:cNvCxnSpPr>
            <a:cxnSpLocks/>
            <a:stCxn id="28" idx="1"/>
            <a:endCxn id="29" idx="7"/>
          </p:cNvCxnSpPr>
          <p:nvPr/>
        </p:nvCxnSpPr>
        <p:spPr>
          <a:xfrm>
            <a:off x="5991961" y="2059175"/>
            <a:ext cx="1648919" cy="498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3DD6C66-E90F-5B45-BA04-9688CC6A0607}"/>
              </a:ext>
            </a:extLst>
          </p:cNvPr>
          <p:cNvCxnSpPr>
            <a:cxnSpLocks/>
            <a:stCxn id="28" idx="1"/>
            <a:endCxn id="34" idx="1"/>
          </p:cNvCxnSpPr>
          <p:nvPr/>
        </p:nvCxnSpPr>
        <p:spPr>
          <a:xfrm flipH="1">
            <a:off x="4336446" y="2059175"/>
            <a:ext cx="1655515" cy="25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1C2918-0397-AD41-8937-58748BE8CE40}"/>
              </a:ext>
            </a:extLst>
          </p:cNvPr>
          <p:cNvCxnSpPr>
            <a:cxnSpLocks/>
            <a:stCxn id="28" idx="6"/>
            <a:endCxn id="32" idx="0"/>
          </p:cNvCxnSpPr>
          <p:nvPr/>
        </p:nvCxnSpPr>
        <p:spPr>
          <a:xfrm>
            <a:off x="5891146" y="2100934"/>
            <a:ext cx="59056" cy="3076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8E2556-3FED-3B46-9AD0-DEC0A378CD90}"/>
              </a:ext>
            </a:extLst>
          </p:cNvPr>
          <p:cNvCxnSpPr>
            <a:cxnSpLocks/>
            <a:stCxn id="29" idx="5"/>
            <a:endCxn id="34" idx="0"/>
          </p:cNvCxnSpPr>
          <p:nvPr/>
        </p:nvCxnSpPr>
        <p:spPr>
          <a:xfrm flipH="1">
            <a:off x="4294687" y="2641485"/>
            <a:ext cx="3346193" cy="1926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559A48-D3BB-B247-BA3E-3467F64B3607}"/>
              </a:ext>
            </a:extLst>
          </p:cNvPr>
          <p:cNvCxnSpPr>
            <a:cxnSpLocks/>
            <a:stCxn id="29" idx="5"/>
            <a:endCxn id="32" idx="1"/>
          </p:cNvCxnSpPr>
          <p:nvPr/>
        </p:nvCxnSpPr>
        <p:spPr>
          <a:xfrm flipH="1">
            <a:off x="5991961" y="2641485"/>
            <a:ext cx="1648919" cy="2553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6C348B4E-AEA3-1C44-8C8E-C1FA0AF7619D}"/>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690963"/>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157391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
        <p:nvSpPr>
          <p:cNvPr id="65" name="Rectangle 64">
            <a:extLst>
              <a:ext uri="{FF2B5EF4-FFF2-40B4-BE49-F238E27FC236}">
                <a16:creationId xmlns:a16="http://schemas.microsoft.com/office/drawing/2014/main" id="{628F5E9F-DDB4-1E45-8E98-1E96C78975D6}"/>
              </a:ext>
            </a:extLst>
          </p:cNvPr>
          <p:cNvSpPr/>
          <p:nvPr/>
        </p:nvSpPr>
        <p:spPr>
          <a:xfrm>
            <a:off x="0"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3" name="Rounded Rectangle 2">
            <a:extLst>
              <a:ext uri="{FF2B5EF4-FFF2-40B4-BE49-F238E27FC236}">
                <a16:creationId xmlns:a16="http://schemas.microsoft.com/office/drawing/2014/main" id="{DA4903D8-012B-3F46-9E07-7DAEC61EC274}"/>
              </a:ext>
            </a:extLst>
          </p:cNvPr>
          <p:cNvSpPr/>
          <p:nvPr/>
        </p:nvSpPr>
        <p:spPr>
          <a:xfrm>
            <a:off x="1929901" y="3730979"/>
            <a:ext cx="7974082" cy="275903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accent1">
                    <a:lumMod val="75000"/>
                  </a:schemeClr>
                </a:solidFill>
              </a:rPr>
              <a:t>Communication topology is </a:t>
            </a:r>
            <a:r>
              <a:rPr lang="en-US" sz="3600" b="1" u="sng" dirty="0">
                <a:solidFill>
                  <a:schemeClr val="accent1">
                    <a:lumMod val="75000"/>
                  </a:schemeClr>
                </a:solidFill>
              </a:rPr>
              <a:t>public</a:t>
            </a:r>
          </a:p>
          <a:p>
            <a:pPr marL="742950" lvl="1" indent="-285750">
              <a:buFont typeface="Arial" panose="020B0604020202020204" pitchFamily="34" charset="0"/>
              <a:buChar char="•"/>
            </a:pPr>
            <a:r>
              <a:rPr lang="en-US" sz="2400" b="1" dirty="0">
                <a:solidFill>
                  <a:schemeClr val="accent5"/>
                </a:solidFill>
              </a:rPr>
              <a:t>Complete</a:t>
            </a:r>
            <a:r>
              <a:rPr lang="en-US" sz="2400" b="1" dirty="0">
                <a:solidFill>
                  <a:schemeClr val="accent1"/>
                </a:solidFill>
              </a:rPr>
              <a:t> </a:t>
            </a:r>
            <a:r>
              <a:rPr lang="en-US" sz="2400" dirty="0">
                <a:solidFill>
                  <a:schemeClr val="tx1"/>
                </a:solidFill>
              </a:rPr>
              <a:t>graph</a:t>
            </a:r>
          </a:p>
          <a:p>
            <a:pPr marL="742950" lvl="1" indent="-285750">
              <a:buFont typeface="Arial" panose="020B0604020202020204" pitchFamily="34" charset="0"/>
              <a:buChar char="•"/>
            </a:pPr>
            <a:r>
              <a:rPr lang="en-US" sz="2400" dirty="0">
                <a:solidFill>
                  <a:schemeClr val="tx1"/>
                </a:solidFill>
              </a:rPr>
              <a:t>General</a:t>
            </a:r>
            <a:r>
              <a:rPr lang="en-US" sz="2400" dirty="0"/>
              <a:t> </a:t>
            </a:r>
            <a:r>
              <a:rPr lang="en-US" sz="2400" b="1" dirty="0">
                <a:solidFill>
                  <a:schemeClr val="accent5"/>
                </a:solidFill>
              </a:rPr>
              <a:t>public</a:t>
            </a:r>
            <a:r>
              <a:rPr lang="en-US" sz="2400" b="1" dirty="0">
                <a:solidFill>
                  <a:schemeClr val="accent1"/>
                </a:solidFill>
              </a:rPr>
              <a:t> </a:t>
            </a:r>
            <a:r>
              <a:rPr lang="en-US" sz="2400" dirty="0">
                <a:solidFill>
                  <a:schemeClr val="tx1"/>
                </a:solidFill>
              </a:rPr>
              <a:t>topologies</a:t>
            </a:r>
            <a:br>
              <a:rPr lang="en-US" sz="2400" dirty="0"/>
            </a:br>
            <a:r>
              <a:rPr lang="en-US" sz="2400" dirty="0">
                <a:solidFill>
                  <a:schemeClr val="bg1">
                    <a:lumMod val="65000"/>
                  </a:schemeClr>
                </a:solidFill>
              </a:rPr>
              <a:t>[Dolev-Dwork-Waarts-Yung’93, ..., Halevi-Ishai-Jain-Kushilevitz-Rabin’2016]</a:t>
            </a:r>
            <a:endParaRPr lang="en-US" sz="2400" dirty="0"/>
          </a:p>
        </p:txBody>
      </p:sp>
      <p:sp>
        <p:nvSpPr>
          <p:cNvPr id="67" name="Rounded Rectangle 66">
            <a:extLst>
              <a:ext uri="{FF2B5EF4-FFF2-40B4-BE49-F238E27FC236}">
                <a16:creationId xmlns:a16="http://schemas.microsoft.com/office/drawing/2014/main" id="{98BB67F0-7178-3840-8FFC-60574548D14F}"/>
              </a:ext>
            </a:extLst>
          </p:cNvPr>
          <p:cNvSpPr/>
          <p:nvPr/>
        </p:nvSpPr>
        <p:spPr>
          <a:xfrm>
            <a:off x="1929901" y="1517709"/>
            <a:ext cx="7974082" cy="212346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Multiparty Computation (MPC) [Yao’86, GMW’87]:</a:t>
            </a:r>
            <a:br>
              <a:rPr lang="en-US" sz="2400" b="1" dirty="0">
                <a:solidFill>
                  <a:schemeClr val="tx1"/>
                </a:solidFill>
              </a:rPr>
            </a:br>
            <a:endParaRPr lang="en-US" sz="2400" b="1" dirty="0">
              <a:solidFill>
                <a:schemeClr val="tx1"/>
              </a:solidFill>
            </a:endParaRPr>
          </a:p>
          <a:p>
            <a:r>
              <a:rPr lang="en-US" sz="2400" dirty="0">
                <a:solidFill>
                  <a:schemeClr val="tx1"/>
                </a:solidFill>
                <a:latin typeface="Book Antiqua" panose="02040602050305030304" pitchFamily="18" charset="0"/>
              </a:rPr>
              <a:t>	multiple parties can jointly compute </a:t>
            </a:r>
            <a:br>
              <a:rPr lang="en-US" sz="2400" dirty="0">
                <a:solidFill>
                  <a:schemeClr val="tx1"/>
                </a:solidFill>
                <a:latin typeface="Book Antiqua" panose="02040602050305030304" pitchFamily="18" charset="0"/>
              </a:rPr>
            </a:br>
            <a:r>
              <a:rPr lang="en-US" sz="2400" dirty="0">
                <a:solidFill>
                  <a:schemeClr val="tx1"/>
                </a:solidFill>
                <a:latin typeface="Book Antiqua" panose="02040602050305030304" pitchFamily="18" charset="0"/>
              </a:rPr>
              <a:t>	a function of their private inputs, </a:t>
            </a:r>
            <a:br>
              <a:rPr lang="en-US" sz="2400" dirty="0">
                <a:solidFill>
                  <a:schemeClr val="tx1"/>
                </a:solidFill>
                <a:latin typeface="Book Antiqua" panose="02040602050305030304" pitchFamily="18" charset="0"/>
              </a:rPr>
            </a:br>
            <a:r>
              <a:rPr lang="en-US" sz="2400" dirty="0">
                <a:solidFill>
                  <a:schemeClr val="tx1"/>
                </a:solidFill>
                <a:latin typeface="Book Antiqua" panose="02040602050305030304" pitchFamily="18" charset="0"/>
              </a:rPr>
              <a:t>	while </a:t>
            </a:r>
            <a:r>
              <a:rPr lang="en-US" sz="2400" i="1" dirty="0">
                <a:solidFill>
                  <a:schemeClr val="tx1"/>
                </a:solidFill>
                <a:latin typeface="Book Antiqua" panose="02040602050305030304" pitchFamily="18" charset="0"/>
              </a:rPr>
              <a:t>revealing nothing beyond the output</a:t>
            </a:r>
          </a:p>
        </p:txBody>
      </p:sp>
      <p:sp>
        <p:nvSpPr>
          <p:cNvPr id="66" name="Rounded Rectangle 65">
            <a:extLst>
              <a:ext uri="{FF2B5EF4-FFF2-40B4-BE49-F238E27FC236}">
                <a16:creationId xmlns:a16="http://schemas.microsoft.com/office/drawing/2014/main" id="{BDE734F5-100E-704D-992A-0634843BD6DA}"/>
              </a:ext>
            </a:extLst>
          </p:cNvPr>
          <p:cNvSpPr/>
          <p:nvPr/>
        </p:nvSpPr>
        <p:spPr>
          <a:xfrm>
            <a:off x="2892804" y="3610638"/>
            <a:ext cx="5595443" cy="790879"/>
          </a:xfrm>
          <a:prstGeom prst="roundRect">
            <a:avLst/>
          </a:prstGeom>
          <a:solidFill>
            <a:srgbClr val="FFDA8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2">
                    <a:lumMod val="75000"/>
                  </a:schemeClr>
                </a:solidFill>
              </a:rPr>
              <a:t>What about </a:t>
            </a:r>
            <a:r>
              <a:rPr lang="en-US" sz="3600" b="1" dirty="0">
                <a:solidFill>
                  <a:schemeClr val="accent2">
                    <a:lumMod val="75000"/>
                  </a:schemeClr>
                </a:solidFill>
              </a:rPr>
              <a:t>metadata</a:t>
            </a:r>
            <a:r>
              <a:rPr lang="en-US" sz="3600" dirty="0">
                <a:solidFill>
                  <a:schemeClr val="accent2">
                    <a:lumMod val="75000"/>
                  </a:schemeClr>
                </a:solidFill>
              </a:rPr>
              <a:t>?</a:t>
            </a:r>
            <a:endParaRPr lang="en-US" dirty="0">
              <a:solidFill>
                <a:schemeClr val="accent2">
                  <a:lumMod val="75000"/>
                </a:schemeClr>
              </a:solidFill>
            </a:endParaRPr>
          </a:p>
        </p:txBody>
      </p:sp>
      <p:sp>
        <p:nvSpPr>
          <p:cNvPr id="70" name="Rounded Rectangle 69">
            <a:extLst>
              <a:ext uri="{FF2B5EF4-FFF2-40B4-BE49-F238E27FC236}">
                <a16:creationId xmlns:a16="http://schemas.microsoft.com/office/drawing/2014/main" id="{710CEE62-9C7A-AA4D-A557-9C8C13810BBE}"/>
              </a:ext>
            </a:extLst>
          </p:cNvPr>
          <p:cNvSpPr/>
          <p:nvPr/>
        </p:nvSpPr>
        <p:spPr>
          <a:xfrm>
            <a:off x="2864607" y="2448456"/>
            <a:ext cx="5595443" cy="790879"/>
          </a:xfrm>
          <a:prstGeom prst="roundRect">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Privacy for your data!</a:t>
            </a:r>
            <a:endParaRPr lang="en-US" dirty="0">
              <a:solidFill>
                <a:schemeClr val="bg1"/>
              </a:solidFill>
            </a:endParaRPr>
          </a:p>
        </p:txBody>
      </p:sp>
    </p:spTree>
    <p:extLst>
      <p:ext uri="{BB962C8B-B14F-4D97-AF65-F5344CB8AC3E}">
        <p14:creationId xmlns:p14="http://schemas.microsoft.com/office/powerpoint/2010/main" val="2536530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5172C8-5FEB-E54E-8F5C-F1B7C55B52C3}"/>
              </a:ext>
            </a:extLst>
          </p:cNvPr>
          <p:cNvCxnSpPr>
            <a:cxnSpLocks/>
            <a:stCxn id="27" idx="3"/>
            <a:endCxn id="29" idx="1"/>
          </p:cNvCxnSpPr>
          <p:nvPr/>
        </p:nvCxnSpPr>
        <p:spPr>
          <a:xfrm flipV="1">
            <a:off x="4339396" y="2557967"/>
            <a:ext cx="3385002" cy="53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D4773B-0509-914B-9408-BF87713BCAA9}"/>
              </a:ext>
            </a:extLst>
          </p:cNvPr>
          <p:cNvCxnSpPr>
            <a:cxnSpLocks/>
            <a:stCxn id="28" idx="1"/>
            <a:endCxn id="29" idx="7"/>
          </p:cNvCxnSpPr>
          <p:nvPr/>
        </p:nvCxnSpPr>
        <p:spPr>
          <a:xfrm>
            <a:off x="5991961" y="2059175"/>
            <a:ext cx="1648919" cy="498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3DD6C66-E90F-5B45-BA04-9688CC6A0607}"/>
              </a:ext>
            </a:extLst>
          </p:cNvPr>
          <p:cNvCxnSpPr>
            <a:cxnSpLocks/>
            <a:stCxn id="28" idx="1"/>
            <a:endCxn id="34" idx="1"/>
          </p:cNvCxnSpPr>
          <p:nvPr/>
        </p:nvCxnSpPr>
        <p:spPr>
          <a:xfrm flipH="1">
            <a:off x="4336446" y="2059175"/>
            <a:ext cx="1655515" cy="25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1C2918-0397-AD41-8937-58748BE8CE40}"/>
              </a:ext>
            </a:extLst>
          </p:cNvPr>
          <p:cNvCxnSpPr>
            <a:cxnSpLocks/>
            <a:stCxn id="28" idx="6"/>
            <a:endCxn id="32" idx="0"/>
          </p:cNvCxnSpPr>
          <p:nvPr/>
        </p:nvCxnSpPr>
        <p:spPr>
          <a:xfrm>
            <a:off x="5891146" y="2100934"/>
            <a:ext cx="59056" cy="3076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8E2556-3FED-3B46-9AD0-DEC0A378CD90}"/>
              </a:ext>
            </a:extLst>
          </p:cNvPr>
          <p:cNvCxnSpPr>
            <a:cxnSpLocks/>
            <a:stCxn id="29" idx="5"/>
            <a:endCxn id="34" idx="0"/>
          </p:cNvCxnSpPr>
          <p:nvPr/>
        </p:nvCxnSpPr>
        <p:spPr>
          <a:xfrm flipH="1">
            <a:off x="4294687" y="2641485"/>
            <a:ext cx="3346193" cy="1926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559A48-D3BB-B247-BA3E-3467F64B3607}"/>
              </a:ext>
            </a:extLst>
          </p:cNvPr>
          <p:cNvCxnSpPr>
            <a:cxnSpLocks/>
            <a:stCxn id="29" idx="5"/>
            <a:endCxn id="32" idx="1"/>
          </p:cNvCxnSpPr>
          <p:nvPr/>
        </p:nvCxnSpPr>
        <p:spPr>
          <a:xfrm flipH="1">
            <a:off x="5991961" y="2641485"/>
            <a:ext cx="1648919" cy="2553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6C348B4E-AEA3-1C44-8C8E-C1FA0AF7619D}"/>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690963"/>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157391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
        <p:nvSpPr>
          <p:cNvPr id="66" name="Rounded Rectangle 65">
            <a:extLst>
              <a:ext uri="{FF2B5EF4-FFF2-40B4-BE49-F238E27FC236}">
                <a16:creationId xmlns:a16="http://schemas.microsoft.com/office/drawing/2014/main" id="{BDE734F5-100E-704D-992A-0634843BD6DA}"/>
              </a:ext>
            </a:extLst>
          </p:cNvPr>
          <p:cNvSpPr/>
          <p:nvPr/>
        </p:nvSpPr>
        <p:spPr>
          <a:xfrm>
            <a:off x="6426624" y="5785157"/>
            <a:ext cx="5595443" cy="790879"/>
          </a:xfrm>
          <a:prstGeom prst="roundRect">
            <a:avLst/>
          </a:prstGeom>
          <a:solidFill>
            <a:srgbClr val="FFDA8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2">
                    <a:lumMod val="75000"/>
                  </a:schemeClr>
                </a:solidFill>
              </a:rPr>
              <a:t>What about </a:t>
            </a:r>
            <a:r>
              <a:rPr lang="en-US" sz="3600" b="1" dirty="0">
                <a:solidFill>
                  <a:schemeClr val="accent2">
                    <a:lumMod val="75000"/>
                  </a:schemeClr>
                </a:solidFill>
              </a:rPr>
              <a:t>metadata</a:t>
            </a:r>
            <a:r>
              <a:rPr lang="en-US" sz="3600" dirty="0">
                <a:solidFill>
                  <a:schemeClr val="accent2">
                    <a:lumMod val="75000"/>
                  </a:schemeClr>
                </a:solidFill>
              </a:rPr>
              <a:t>?</a:t>
            </a:r>
            <a:endParaRPr lang="en-US" dirty="0">
              <a:solidFill>
                <a:schemeClr val="accent2">
                  <a:lumMod val="75000"/>
                </a:schemeClr>
              </a:solidFill>
            </a:endParaRPr>
          </a:p>
        </p:txBody>
      </p:sp>
    </p:spTree>
    <p:extLst>
      <p:ext uri="{BB962C8B-B14F-4D97-AF65-F5344CB8AC3E}">
        <p14:creationId xmlns:p14="http://schemas.microsoft.com/office/powerpoint/2010/main" val="4103212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6C348B4E-AEA3-1C44-8C8E-C1FA0AF7619D}"/>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690963"/>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157391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
        <p:nvSpPr>
          <p:cNvPr id="65" name="Rounded Rectangle 64">
            <a:extLst>
              <a:ext uri="{FF2B5EF4-FFF2-40B4-BE49-F238E27FC236}">
                <a16:creationId xmlns:a16="http://schemas.microsoft.com/office/drawing/2014/main" id="{6E63A5FC-3D9C-8340-AD82-22B029F0B7E6}"/>
              </a:ext>
            </a:extLst>
          </p:cNvPr>
          <p:cNvSpPr/>
          <p:nvPr/>
        </p:nvSpPr>
        <p:spPr>
          <a:xfrm>
            <a:off x="2151606" y="300472"/>
            <a:ext cx="7192322"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Topology-Hiding Computation</a:t>
            </a:r>
          </a:p>
        </p:txBody>
      </p:sp>
      <p:sp>
        <p:nvSpPr>
          <p:cNvPr id="67" name="Rounded Rectangle 66">
            <a:extLst>
              <a:ext uri="{FF2B5EF4-FFF2-40B4-BE49-F238E27FC236}">
                <a16:creationId xmlns:a16="http://schemas.microsoft.com/office/drawing/2014/main" id="{A24C0F4A-9BA1-4549-8F5F-8C33EE36540A}"/>
              </a:ext>
            </a:extLst>
          </p:cNvPr>
          <p:cNvSpPr/>
          <p:nvPr/>
        </p:nvSpPr>
        <p:spPr>
          <a:xfrm>
            <a:off x="2748972" y="5932123"/>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r>
              <a:rPr lang="en-US" sz="3200" b="1" dirty="0">
                <a:solidFill>
                  <a:schemeClr val="bg1"/>
                </a:solidFill>
              </a:rPr>
              <a:t>network</a:t>
            </a:r>
          </a:p>
        </p:txBody>
      </p:sp>
    </p:spTree>
    <p:extLst>
      <p:ext uri="{BB962C8B-B14F-4D97-AF65-F5344CB8AC3E}">
        <p14:creationId xmlns:p14="http://schemas.microsoft.com/office/powerpoint/2010/main" val="1472593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3854"/>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Rounded Rectangle 61">
                <a:extLst>
                  <a:ext uri="{FF2B5EF4-FFF2-40B4-BE49-F238E27FC236}">
                    <a16:creationId xmlns:a16="http://schemas.microsoft.com/office/drawing/2014/main" id="{6C348B4E-AEA3-1C44-8C8E-C1FA0AF7619D}"/>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690963"/>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157391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
        <p:nvSpPr>
          <p:cNvPr id="65" name="Rounded Rectangle 64">
            <a:extLst>
              <a:ext uri="{FF2B5EF4-FFF2-40B4-BE49-F238E27FC236}">
                <a16:creationId xmlns:a16="http://schemas.microsoft.com/office/drawing/2014/main" id="{6E63A5FC-3D9C-8340-AD82-22B029F0B7E6}"/>
              </a:ext>
            </a:extLst>
          </p:cNvPr>
          <p:cNvSpPr/>
          <p:nvPr/>
        </p:nvSpPr>
        <p:spPr>
          <a:xfrm>
            <a:off x="2151606" y="300472"/>
            <a:ext cx="7192322"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Topology-Hiding Computation</a:t>
            </a:r>
          </a:p>
        </p:txBody>
      </p:sp>
      <p:sp>
        <p:nvSpPr>
          <p:cNvPr id="67" name="Rounded Rectangle 66">
            <a:extLst>
              <a:ext uri="{FF2B5EF4-FFF2-40B4-BE49-F238E27FC236}">
                <a16:creationId xmlns:a16="http://schemas.microsoft.com/office/drawing/2014/main" id="{A24C0F4A-9BA1-4549-8F5F-8C33EE36540A}"/>
              </a:ext>
            </a:extLst>
          </p:cNvPr>
          <p:cNvSpPr/>
          <p:nvPr/>
        </p:nvSpPr>
        <p:spPr>
          <a:xfrm>
            <a:off x="2748972" y="5932123"/>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r>
              <a:rPr lang="en-US" sz="3200" b="1" dirty="0">
                <a:solidFill>
                  <a:schemeClr val="bg1"/>
                </a:solidFill>
              </a:rPr>
              <a:t>network</a:t>
            </a:r>
          </a:p>
        </p:txBody>
      </p:sp>
      <p:pic>
        <p:nvPicPr>
          <p:cNvPr id="66" name="Picture 65">
            <a:extLst>
              <a:ext uri="{FF2B5EF4-FFF2-40B4-BE49-F238E27FC236}">
                <a16:creationId xmlns:a16="http://schemas.microsoft.com/office/drawing/2014/main" id="{623CCCB7-0D39-9042-B0DF-7C3D4B1AB566}"/>
              </a:ext>
            </a:extLst>
          </p:cNvPr>
          <p:cNvPicPr>
            <a:picLocks noChangeAspect="1"/>
          </p:cNvPicPr>
          <p:nvPr/>
        </p:nvPicPr>
        <p:blipFill>
          <a:blip r:embed="rId15"/>
          <a:stretch>
            <a:fillRect/>
          </a:stretch>
        </p:blipFill>
        <p:spPr>
          <a:xfrm>
            <a:off x="8490301" y="3638136"/>
            <a:ext cx="3289300" cy="2463800"/>
          </a:xfrm>
          <a:prstGeom prst="rect">
            <a:avLst/>
          </a:prstGeom>
        </p:spPr>
      </p:pic>
      <p:pic>
        <p:nvPicPr>
          <p:cNvPr id="68" name="Picture 3" descr="C:\Documents and Settings\Willy Wonka\Local Settings\Temporary Internet Files\Content.IE5\YMBBCSK0\facebook_icon[1].jpg">
            <a:extLst>
              <a:ext uri="{FF2B5EF4-FFF2-40B4-BE49-F238E27FC236}">
                <a16:creationId xmlns:a16="http://schemas.microsoft.com/office/drawing/2014/main" id="{BFB9C6F2-BAC2-FC49-9305-5F2DB8CAF2D5}"/>
              </a:ext>
            </a:extLst>
          </p:cNvPr>
          <p:cNvPicPr>
            <a:picLocks noChangeAspect="1" noChangeArrowheads="1"/>
          </p:cNvPicPr>
          <p:nvPr/>
        </p:nvPicPr>
        <p:blipFill>
          <a:blip r:embed="rId16" cstate="print"/>
          <a:srcRect/>
          <a:stretch>
            <a:fillRect/>
          </a:stretch>
        </p:blipFill>
        <p:spPr bwMode="auto">
          <a:xfrm>
            <a:off x="477480" y="3271445"/>
            <a:ext cx="1757082" cy="1757082"/>
          </a:xfrm>
          <a:prstGeom prst="rect">
            <a:avLst/>
          </a:prstGeom>
          <a:noFill/>
        </p:spPr>
      </p:pic>
    </p:spTree>
    <p:extLst>
      <p:ext uri="{BB962C8B-B14F-4D97-AF65-F5344CB8AC3E}">
        <p14:creationId xmlns:p14="http://schemas.microsoft.com/office/powerpoint/2010/main" val="158261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730102" y="4779733"/>
            <a:ext cx="11237780" cy="2078267"/>
          </a:xfrm>
        </p:spPr>
        <p:txBody>
          <a:bodyPr>
            <a:noAutofit/>
          </a:bodyPr>
          <a:lstStyle/>
          <a:p>
            <a:pPr marL="0" indent="0">
              <a:buNone/>
            </a:pPr>
            <a:r>
              <a:rPr lang="en-US" b="1" dirty="0"/>
              <a:t>The Goal:	</a:t>
            </a:r>
            <a:r>
              <a:rPr lang="en-US" dirty="0"/>
              <a:t>Given </a:t>
            </a:r>
            <a:r>
              <a:rPr lang="en-US" b="1" dirty="0"/>
              <a:t>minimal information </a:t>
            </a:r>
            <a:r>
              <a:rPr lang="en-US" dirty="0"/>
              <a:t>about the graph</a:t>
            </a:r>
            <a:r>
              <a:rPr lang="en-US" dirty="0">
                <a:solidFill>
                  <a:srgbClr val="FF0000"/>
                </a:solidFill>
              </a:rPr>
              <a:t>*</a:t>
            </a:r>
          </a:p>
          <a:p>
            <a:pPr marL="0" indent="0">
              <a:buNone/>
            </a:pPr>
            <a:r>
              <a:rPr lang="en-US" dirty="0">
                <a:solidFill>
                  <a:srgbClr val="0070C0"/>
                </a:solidFill>
              </a:rPr>
              <a:t>Compute any function of the inputs while </a:t>
            </a:r>
            <a:r>
              <a:rPr lang="en-US" b="1" i="1" dirty="0">
                <a:solidFill>
                  <a:srgbClr val="0070C0"/>
                </a:solidFill>
              </a:rPr>
              <a:t>revealing nothing beyond </a:t>
            </a:r>
            <a:r>
              <a:rPr lang="en-US" i="1" dirty="0">
                <a:solidFill>
                  <a:srgbClr val="0070C0"/>
                </a:solidFill>
              </a:rPr>
              <a:t>function’s </a:t>
            </a:r>
            <a:r>
              <a:rPr lang="en-US" b="1" i="1" dirty="0">
                <a:solidFill>
                  <a:srgbClr val="0070C0"/>
                </a:solidFill>
              </a:rPr>
              <a:t>output</a:t>
            </a:r>
            <a:br>
              <a:rPr lang="en-US" i="1" dirty="0">
                <a:solidFill>
                  <a:srgbClr val="0070C0"/>
                </a:solidFill>
              </a:rPr>
            </a:br>
            <a:r>
              <a:rPr lang="en-US" b="1" i="1" dirty="0">
                <a:solidFill>
                  <a:srgbClr val="FF0000"/>
                </a:solidFill>
              </a:rPr>
              <a:t>Reveal no more info about the graph</a:t>
            </a:r>
            <a:endParaRPr lang="en-US" i="1" dirty="0">
              <a:solidFill>
                <a:srgbClr val="0070C0"/>
              </a:solidFill>
            </a:endParaRPr>
          </a:p>
        </p:txBody>
      </p:sp>
      <p:grpSp>
        <p:nvGrpSpPr>
          <p:cNvPr id="3" name="Group 2"/>
          <p:cNvGrpSpPr/>
          <p:nvPr/>
        </p:nvGrpSpPr>
        <p:grpSpPr>
          <a:xfrm>
            <a:off x="8475132" y="1795244"/>
            <a:ext cx="1993026" cy="2133600"/>
            <a:chOff x="7406185" y="1905000"/>
            <a:chExt cx="1993026" cy="2133600"/>
          </a:xfrm>
        </p:grpSpPr>
        <p:sp>
          <p:nvSpPr>
            <p:cNvPr id="44" name="Oval 43"/>
            <p:cNvSpPr/>
            <p:nvPr/>
          </p:nvSpPr>
          <p:spPr>
            <a:xfrm>
              <a:off x="7918127"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45" name="Straight Connector 44"/>
            <p:cNvCxnSpPr>
              <a:stCxn id="46" idx="3"/>
              <a:endCxn id="54" idx="7"/>
            </p:cNvCxnSpPr>
            <p:nvPr/>
          </p:nvCxnSpPr>
          <p:spPr>
            <a:xfrm flipH="1">
              <a:off x="7742548" y="3231963"/>
              <a:ext cx="220216" cy="241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6" idx="6"/>
              <a:endCxn id="49" idx="2"/>
            </p:cNvCxnSpPr>
            <p:nvPr/>
          </p:nvCxnSpPr>
          <p:spPr>
            <a:xfrm>
              <a:off x="8222927" y="3124200"/>
              <a:ext cx="283342"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8506269"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8" name="Oval 47"/>
            <p:cNvSpPr/>
            <p:nvPr/>
          </p:nvSpPr>
          <p:spPr>
            <a:xfrm>
              <a:off x="9094411"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49" name="Straight Connector 48"/>
            <p:cNvCxnSpPr>
              <a:stCxn id="49" idx="6"/>
              <a:endCxn id="50" idx="2"/>
            </p:cNvCxnSpPr>
            <p:nvPr/>
          </p:nvCxnSpPr>
          <p:spPr>
            <a:xfrm>
              <a:off x="8811069" y="3124200"/>
              <a:ext cx="28334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7406185" y="25146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51" name="Straight Connector 50"/>
            <p:cNvCxnSpPr>
              <a:stCxn id="52" idx="5"/>
              <a:endCxn id="46" idx="1"/>
            </p:cNvCxnSpPr>
            <p:nvPr/>
          </p:nvCxnSpPr>
          <p:spPr>
            <a:xfrm>
              <a:off x="7666348" y="2774763"/>
              <a:ext cx="296416" cy="241674"/>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7482385" y="3429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53" name="Oval 52"/>
            <p:cNvSpPr/>
            <p:nvPr/>
          </p:nvSpPr>
          <p:spPr>
            <a:xfrm>
              <a:off x="8222927" y="1905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54" name="Straight Connector 53"/>
            <p:cNvCxnSpPr>
              <a:stCxn id="55" idx="3"/>
              <a:endCxn id="52" idx="7"/>
            </p:cNvCxnSpPr>
            <p:nvPr/>
          </p:nvCxnSpPr>
          <p:spPr>
            <a:xfrm flipH="1">
              <a:off x="7666348" y="2165163"/>
              <a:ext cx="601216" cy="3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55" idx="5"/>
              <a:endCxn id="58" idx="0"/>
            </p:cNvCxnSpPr>
            <p:nvPr/>
          </p:nvCxnSpPr>
          <p:spPr>
            <a:xfrm>
              <a:off x="8483091" y="2165164"/>
              <a:ext cx="197037" cy="273237"/>
            </a:xfrm>
            <a:prstGeom prst="line">
              <a:avLst/>
            </a:prstGeom>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8527727"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p:cNvSpPr/>
            <p:nvPr/>
          </p:nvSpPr>
          <p:spPr>
            <a:xfrm>
              <a:off x="8451527" y="3733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58" name="Straight Connector 57"/>
            <p:cNvCxnSpPr>
              <a:stCxn id="59" idx="7"/>
              <a:endCxn id="50" idx="3"/>
            </p:cNvCxnSpPr>
            <p:nvPr/>
          </p:nvCxnSpPr>
          <p:spPr>
            <a:xfrm flipV="1">
              <a:off x="8711690" y="3231963"/>
              <a:ext cx="427358" cy="546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4" idx="6"/>
              <a:endCxn id="59" idx="2"/>
            </p:cNvCxnSpPr>
            <p:nvPr/>
          </p:nvCxnSpPr>
          <p:spPr>
            <a:xfrm>
              <a:off x="7787185" y="3581400"/>
              <a:ext cx="664342"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8" idx="4"/>
              <a:endCxn id="49" idx="0"/>
            </p:cNvCxnSpPr>
            <p:nvPr/>
          </p:nvCxnSpPr>
          <p:spPr>
            <a:xfrm flipH="1">
              <a:off x="8658669" y="2743200"/>
              <a:ext cx="21458"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9" idx="4"/>
              <a:endCxn id="59" idx="0"/>
            </p:cNvCxnSpPr>
            <p:nvPr/>
          </p:nvCxnSpPr>
          <p:spPr>
            <a:xfrm flipH="1">
              <a:off x="8603927" y="3276600"/>
              <a:ext cx="54742" cy="4572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829219" y="1757066"/>
            <a:ext cx="5349908" cy="1815882"/>
          </a:xfrm>
          <a:prstGeom prst="rect">
            <a:avLst/>
          </a:prstGeom>
        </p:spPr>
        <p:txBody>
          <a:bodyPr wrap="square">
            <a:spAutoFit/>
          </a:bodyPr>
          <a:lstStyle/>
          <a:p>
            <a:r>
              <a:rPr lang="en-US" sz="2800" dirty="0"/>
              <a:t>Parties </a:t>
            </a:r>
            <a:r>
              <a:rPr lang="en-US" sz="2800" dirty="0">
                <a:sym typeface="Symbol" panose="05050102010706020507" pitchFamily="18" charset="2"/>
              </a:rPr>
              <a:t>have </a:t>
            </a:r>
            <a:r>
              <a:rPr lang="en-US" sz="2800"/>
              <a:t>private inputs</a:t>
            </a:r>
            <a:br>
              <a:rPr lang="en-US" sz="2800"/>
            </a:br>
            <a:endParaRPr lang="en-US" sz="2800" dirty="0"/>
          </a:p>
          <a:p>
            <a:r>
              <a:rPr lang="en-US" sz="2800" dirty="0"/>
              <a:t>Parties communicate directly only with neighbors.</a:t>
            </a:r>
          </a:p>
        </p:txBody>
      </p:sp>
      <p:sp>
        <p:nvSpPr>
          <p:cNvPr id="6" name="Rectangle 5"/>
          <p:cNvSpPr/>
          <p:nvPr/>
        </p:nvSpPr>
        <p:spPr>
          <a:xfrm>
            <a:off x="7924444" y="6251424"/>
            <a:ext cx="5087427" cy="461665"/>
          </a:xfrm>
          <a:prstGeom prst="rect">
            <a:avLst/>
          </a:prstGeom>
        </p:spPr>
        <p:txBody>
          <a:bodyPr wrap="square">
            <a:spAutoFit/>
          </a:bodyPr>
          <a:lstStyle/>
          <a:p>
            <a:r>
              <a:rPr lang="en-US" sz="2400" i="1">
                <a:solidFill>
                  <a:srgbClr val="FF0000"/>
                </a:solidFill>
              </a:rPr>
              <a:t>*</a:t>
            </a:r>
            <a:r>
              <a:rPr lang="en-US" sz="2400" i="1">
                <a:solidFill>
                  <a:schemeClr val="bg1">
                    <a:lumMod val="50000"/>
                  </a:schemeClr>
                </a:solidFill>
              </a:rPr>
              <a:t> bounds </a:t>
            </a:r>
            <a:r>
              <a:rPr lang="en-US" sz="2400" i="1" dirty="0">
                <a:solidFill>
                  <a:schemeClr val="bg1">
                    <a:lumMod val="50000"/>
                  </a:schemeClr>
                </a:solidFill>
              </a:rPr>
              <a:t>on diameter / #nodes</a:t>
            </a:r>
            <a:endParaRPr lang="en-US" sz="2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CB189BD-46D1-A54D-BFE0-D7B48887B20F}" type="slidenum">
              <a:rPr lang="en-US" smtClean="0"/>
              <a:t>28</a:t>
            </a:fld>
            <a:endParaRPr lang="en-US"/>
          </a:p>
        </p:txBody>
      </p:sp>
      <p:sp>
        <p:nvSpPr>
          <p:cNvPr id="26" name="Rounded Rectangle 25">
            <a:extLst>
              <a:ext uri="{FF2B5EF4-FFF2-40B4-BE49-F238E27FC236}">
                <a16:creationId xmlns:a16="http://schemas.microsoft.com/office/drawing/2014/main" id="{EF83FEC9-B328-F640-B9F5-32B4F1FBA691}"/>
              </a:ext>
            </a:extLst>
          </p:cNvPr>
          <p:cNvSpPr/>
          <p:nvPr/>
        </p:nvSpPr>
        <p:spPr>
          <a:xfrm>
            <a:off x="730102" y="300471"/>
            <a:ext cx="10436662" cy="1320069"/>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Topology-Hiding Computation </a:t>
            </a:r>
            <a:r>
              <a:rPr lang="en-US" sz="3000" dirty="0">
                <a:solidFill>
                  <a:schemeClr val="tx1"/>
                </a:solidFill>
              </a:rPr>
              <a:t>[MoranOrlavRichelson15]</a:t>
            </a:r>
          </a:p>
        </p:txBody>
      </p:sp>
    </p:spTree>
    <p:custDataLst>
      <p:tags r:id="rId1"/>
    </p:custDataLst>
    <p:extLst>
      <p:ext uri="{BB962C8B-B14F-4D97-AF65-F5344CB8AC3E}">
        <p14:creationId xmlns:p14="http://schemas.microsoft.com/office/powerpoint/2010/main" val="780629351"/>
      </p:ext>
    </p:extLst>
  </p:cSld>
  <p:clrMapOvr>
    <a:masterClrMapping/>
  </p:clrMapOvr>
  <mc:AlternateContent xmlns:mc="http://schemas.openxmlformats.org/markup-compatibility/2006" xmlns:p14="http://schemas.microsoft.com/office/powerpoint/2010/main">
    <mc:Choice Requires="p14">
      <p:transition spd="slow" p14:dur="2000" advTm="83122"/>
    </mc:Choice>
    <mc:Fallback xmlns="">
      <p:transition spd="slow" advTm="83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Content Placeholder 2"/>
          <p:cNvSpPr txBox="1">
            <a:spLocks/>
          </p:cNvSpPr>
          <p:nvPr/>
        </p:nvSpPr>
        <p:spPr>
          <a:xfrm>
            <a:off x="730102" y="4779733"/>
            <a:ext cx="11237780" cy="20782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The Goal:	</a:t>
            </a:r>
            <a:r>
              <a:rPr lang="en-US" dirty="0"/>
              <a:t>Given </a:t>
            </a:r>
            <a:r>
              <a:rPr lang="en-US" b="1" dirty="0"/>
              <a:t>minimal information </a:t>
            </a:r>
            <a:r>
              <a:rPr lang="en-US" dirty="0"/>
              <a:t>about the graph</a:t>
            </a:r>
            <a:r>
              <a:rPr lang="en-US" dirty="0">
                <a:solidFill>
                  <a:srgbClr val="FF0000"/>
                </a:solidFill>
              </a:rPr>
              <a:t>*</a:t>
            </a:r>
          </a:p>
          <a:p>
            <a:pPr marL="0" indent="0">
              <a:buFont typeface="Arial"/>
              <a:buNone/>
            </a:pPr>
            <a:r>
              <a:rPr lang="en-US" dirty="0">
                <a:solidFill>
                  <a:srgbClr val="0070C0"/>
                </a:solidFill>
              </a:rPr>
              <a:t>Compute any function of the inputs while </a:t>
            </a:r>
            <a:r>
              <a:rPr lang="en-US" b="1" i="1" dirty="0">
                <a:solidFill>
                  <a:srgbClr val="0070C0"/>
                </a:solidFill>
              </a:rPr>
              <a:t>revealing nothing beyond </a:t>
            </a:r>
            <a:r>
              <a:rPr lang="en-US" i="1" dirty="0">
                <a:solidFill>
                  <a:srgbClr val="0070C0"/>
                </a:solidFill>
              </a:rPr>
              <a:t>function’s </a:t>
            </a:r>
            <a:r>
              <a:rPr lang="en-US" b="1" i="1" dirty="0">
                <a:solidFill>
                  <a:srgbClr val="0070C0"/>
                </a:solidFill>
              </a:rPr>
              <a:t>output</a:t>
            </a:r>
            <a:br>
              <a:rPr lang="en-US" i="1" dirty="0">
                <a:solidFill>
                  <a:srgbClr val="0070C0"/>
                </a:solidFill>
              </a:rPr>
            </a:br>
            <a:r>
              <a:rPr lang="en-US" b="1" i="1" dirty="0">
                <a:solidFill>
                  <a:srgbClr val="FF0000"/>
                </a:solidFill>
              </a:rPr>
              <a:t>Reveal no more info about the graph</a:t>
            </a:r>
            <a:endParaRPr lang="en-US" i="1" dirty="0">
              <a:solidFill>
                <a:srgbClr val="0070C0"/>
              </a:solidFill>
            </a:endParaRPr>
          </a:p>
        </p:txBody>
      </p:sp>
      <p:sp>
        <p:nvSpPr>
          <p:cNvPr id="68" name="Title 67"/>
          <p:cNvSpPr>
            <a:spLocks noGrp="1"/>
          </p:cNvSpPr>
          <p:nvPr>
            <p:ph type="title"/>
          </p:nvPr>
        </p:nvSpPr>
        <p:spPr>
          <a:xfrm>
            <a:off x="2330967" y="248650"/>
            <a:ext cx="1219200" cy="1325563"/>
          </a:xfrm>
        </p:spPr>
        <p:txBody>
          <a:bodyPr/>
          <a:lstStyle/>
          <a:p>
            <a:r>
              <a:rPr lang="en-US"/>
              <a:t>Real</a:t>
            </a:r>
          </a:p>
        </p:txBody>
      </p:sp>
      <p:sp>
        <p:nvSpPr>
          <p:cNvPr id="69" name="Title 67"/>
          <p:cNvSpPr txBox="1">
            <a:spLocks/>
          </p:cNvSpPr>
          <p:nvPr/>
        </p:nvSpPr>
        <p:spPr>
          <a:xfrm>
            <a:off x="7282701" y="223989"/>
            <a:ext cx="25053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Simulated</a:t>
            </a:r>
          </a:p>
        </p:txBody>
      </p:sp>
      <p:grpSp>
        <p:nvGrpSpPr>
          <p:cNvPr id="97" name="Group 96"/>
          <p:cNvGrpSpPr/>
          <p:nvPr/>
        </p:nvGrpSpPr>
        <p:grpSpPr>
          <a:xfrm>
            <a:off x="1833667" y="1814845"/>
            <a:ext cx="2312839" cy="2133600"/>
            <a:chOff x="1833667" y="1814845"/>
            <a:chExt cx="2312839" cy="2133600"/>
          </a:xfrm>
        </p:grpSpPr>
        <p:grpSp>
          <p:nvGrpSpPr>
            <p:cNvPr id="6" name="Group 5"/>
            <p:cNvGrpSpPr/>
            <p:nvPr/>
          </p:nvGrpSpPr>
          <p:grpSpPr>
            <a:xfrm>
              <a:off x="1981200" y="1814845"/>
              <a:ext cx="1993026" cy="2133600"/>
              <a:chOff x="7406185" y="1905000"/>
              <a:chExt cx="1993026" cy="2133600"/>
            </a:xfrm>
          </p:grpSpPr>
          <p:sp>
            <p:nvSpPr>
              <p:cNvPr id="7" name="Oval 6"/>
              <p:cNvSpPr/>
              <p:nvPr/>
            </p:nvSpPr>
            <p:spPr>
              <a:xfrm>
                <a:off x="7918127"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8" name="Straight Connector 7"/>
              <p:cNvCxnSpPr/>
              <p:nvPr/>
            </p:nvCxnSpPr>
            <p:spPr>
              <a:xfrm flipH="1">
                <a:off x="7742548" y="3231963"/>
                <a:ext cx="220216" cy="241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22927" y="3124200"/>
                <a:ext cx="283342"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8506269"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Oval 10"/>
              <p:cNvSpPr/>
              <p:nvPr/>
            </p:nvSpPr>
            <p:spPr>
              <a:xfrm>
                <a:off x="9094411"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2" name="Straight Connector 11"/>
              <p:cNvCxnSpPr/>
              <p:nvPr/>
            </p:nvCxnSpPr>
            <p:spPr>
              <a:xfrm>
                <a:off x="8811069" y="3124200"/>
                <a:ext cx="28334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406185" y="25146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4" name="Straight Connector 13"/>
              <p:cNvCxnSpPr/>
              <p:nvPr/>
            </p:nvCxnSpPr>
            <p:spPr>
              <a:xfrm>
                <a:off x="7666348" y="2774763"/>
                <a:ext cx="296416" cy="241674"/>
              </a:xfrm>
              <a:prstGeom prst="line">
                <a:avLst/>
              </a:prstGeom>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7482385" y="3429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6" name="Oval 15"/>
              <p:cNvSpPr/>
              <p:nvPr/>
            </p:nvSpPr>
            <p:spPr>
              <a:xfrm>
                <a:off x="8222927" y="1905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7" name="Straight Connector 16"/>
              <p:cNvCxnSpPr/>
              <p:nvPr/>
            </p:nvCxnSpPr>
            <p:spPr>
              <a:xfrm flipH="1">
                <a:off x="7666348" y="2165163"/>
                <a:ext cx="601216" cy="394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483091" y="2165164"/>
                <a:ext cx="197037" cy="273237"/>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527727"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p:cNvSpPr/>
              <p:nvPr/>
            </p:nvSpPr>
            <p:spPr>
              <a:xfrm>
                <a:off x="8451527" y="3733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21" name="Straight Connector 20"/>
              <p:cNvCxnSpPr/>
              <p:nvPr/>
            </p:nvCxnSpPr>
            <p:spPr>
              <a:xfrm flipV="1">
                <a:off x="8711690" y="3231963"/>
                <a:ext cx="427358" cy="546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87185" y="3581400"/>
                <a:ext cx="664342"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8658669" y="2743200"/>
                <a:ext cx="21458"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603927" y="3276600"/>
                <a:ext cx="54742" cy="45720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70" name="Picture 69"/>
            <p:cNvPicPr>
              <a:picLocks noChangeAspect="1"/>
            </p:cNvPicPr>
            <p:nvPr/>
          </p:nvPicPr>
          <p:blipFill>
            <a:blip r:embed="rId3"/>
            <a:stretch>
              <a:fillRect/>
            </a:stretch>
          </p:blipFill>
          <p:spPr>
            <a:xfrm>
              <a:off x="2934611" y="2812347"/>
              <a:ext cx="614082" cy="460562"/>
            </a:xfrm>
            <a:prstGeom prst="rect">
              <a:avLst/>
            </a:prstGeom>
          </p:spPr>
        </p:pic>
        <p:pic>
          <p:nvPicPr>
            <p:cNvPr id="71" name="Picture 70"/>
            <p:cNvPicPr>
              <a:picLocks noChangeAspect="1"/>
            </p:cNvPicPr>
            <p:nvPr/>
          </p:nvPicPr>
          <p:blipFill>
            <a:blip r:embed="rId3"/>
            <a:stretch>
              <a:fillRect/>
            </a:stretch>
          </p:blipFill>
          <p:spPr>
            <a:xfrm>
              <a:off x="1833667" y="2360431"/>
              <a:ext cx="614082" cy="460562"/>
            </a:xfrm>
            <a:prstGeom prst="rect">
              <a:avLst/>
            </a:prstGeom>
          </p:spPr>
        </p:pic>
        <p:pic>
          <p:nvPicPr>
            <p:cNvPr id="72" name="Picture 71"/>
            <p:cNvPicPr>
              <a:picLocks noChangeAspect="1"/>
            </p:cNvPicPr>
            <p:nvPr/>
          </p:nvPicPr>
          <p:blipFill>
            <a:blip r:embed="rId3"/>
            <a:stretch>
              <a:fillRect/>
            </a:stretch>
          </p:blipFill>
          <p:spPr>
            <a:xfrm>
              <a:off x="3532424" y="2805445"/>
              <a:ext cx="614082" cy="460562"/>
            </a:xfrm>
            <a:prstGeom prst="rect">
              <a:avLst/>
            </a:prstGeom>
          </p:spPr>
        </p:pic>
      </p:grpSp>
      <mc:AlternateContent xmlns:mc="http://schemas.openxmlformats.org/markup-compatibility/2006" xmlns:a14="http://schemas.microsoft.com/office/drawing/2010/main">
        <mc:Choice Requires="a14">
          <p:sp>
            <p:nvSpPr>
              <p:cNvPr id="146" name="TextBox 145"/>
              <p:cNvSpPr txBox="1"/>
              <p:nvPr/>
            </p:nvSpPr>
            <p:spPr>
              <a:xfrm>
                <a:off x="5297808" y="2420304"/>
                <a:ext cx="67678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40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5297808" y="2420304"/>
                <a:ext cx="676788" cy="707886"/>
              </a:xfrm>
              <a:prstGeom prst="rect">
                <a:avLst/>
              </a:prstGeom>
              <a:blipFill rotWithShape="0">
                <a:blip r:embed="rId4"/>
                <a:stretch>
                  <a:fillRect/>
                </a:stretch>
              </a:blipFill>
            </p:spPr>
            <p:txBody>
              <a:bodyPr/>
              <a:lstStyle/>
              <a:p>
                <a:r>
                  <a:rPr lang="en-US">
                    <a:noFill/>
                  </a:rPr>
                  <a:t> </a:t>
                </a:r>
              </a:p>
            </p:txBody>
          </p:sp>
        </mc:Fallback>
      </mc:AlternateContent>
      <p:sp>
        <p:nvSpPr>
          <p:cNvPr id="154" name="Rectangle 153"/>
          <p:cNvSpPr/>
          <p:nvPr/>
        </p:nvSpPr>
        <p:spPr>
          <a:xfrm>
            <a:off x="7924444" y="6251424"/>
            <a:ext cx="5087427" cy="461665"/>
          </a:xfrm>
          <a:prstGeom prst="rect">
            <a:avLst/>
          </a:prstGeom>
        </p:spPr>
        <p:txBody>
          <a:bodyPr wrap="square">
            <a:spAutoFit/>
          </a:bodyPr>
          <a:lstStyle/>
          <a:p>
            <a:r>
              <a:rPr lang="en-US" sz="2400" i="1" dirty="0">
                <a:solidFill>
                  <a:srgbClr val="FF0000"/>
                </a:solidFill>
              </a:rPr>
              <a:t>*</a:t>
            </a:r>
            <a:r>
              <a:rPr lang="en-US" sz="2400" i="1" dirty="0">
                <a:solidFill>
                  <a:schemeClr val="bg1">
                    <a:lumMod val="50000"/>
                  </a:schemeClr>
                </a:solidFill>
              </a:rPr>
              <a:t> bounds on diameter / #nodes</a:t>
            </a:r>
            <a:endParaRPr lang="en-US" sz="2400" dirty="0">
              <a:solidFill>
                <a:schemeClr val="bg1">
                  <a:lumMod val="50000"/>
                </a:schemeClr>
              </a:solidFill>
            </a:endParaRPr>
          </a:p>
        </p:txBody>
      </p:sp>
      <p:grpSp>
        <p:nvGrpSpPr>
          <p:cNvPr id="156" name="Group 155"/>
          <p:cNvGrpSpPr/>
          <p:nvPr/>
        </p:nvGrpSpPr>
        <p:grpSpPr>
          <a:xfrm>
            <a:off x="7864862" y="1814845"/>
            <a:ext cx="2312839" cy="2133600"/>
            <a:chOff x="1833667" y="1814845"/>
            <a:chExt cx="2312839" cy="2133600"/>
          </a:xfrm>
        </p:grpSpPr>
        <p:grpSp>
          <p:nvGrpSpPr>
            <p:cNvPr id="157" name="Group 156"/>
            <p:cNvGrpSpPr/>
            <p:nvPr/>
          </p:nvGrpSpPr>
          <p:grpSpPr>
            <a:xfrm>
              <a:off x="1981200" y="1814845"/>
              <a:ext cx="1993026" cy="2133600"/>
              <a:chOff x="7406185" y="1905000"/>
              <a:chExt cx="1993026" cy="2133600"/>
            </a:xfrm>
          </p:grpSpPr>
          <p:sp>
            <p:nvSpPr>
              <p:cNvPr id="161" name="Oval 160"/>
              <p:cNvSpPr/>
              <p:nvPr/>
            </p:nvSpPr>
            <p:spPr>
              <a:xfrm>
                <a:off x="7918127"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63" name="Straight Connector 162"/>
              <p:cNvCxnSpPr/>
              <p:nvPr/>
            </p:nvCxnSpPr>
            <p:spPr>
              <a:xfrm>
                <a:off x="8222927" y="3124200"/>
                <a:ext cx="283342" cy="0"/>
              </a:xfrm>
              <a:prstGeom prst="line">
                <a:avLst/>
              </a:prstGeom>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a:off x="8506269"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65" name="Oval 164"/>
              <p:cNvSpPr/>
              <p:nvPr/>
            </p:nvSpPr>
            <p:spPr>
              <a:xfrm>
                <a:off x="9094411" y="2971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166" name="Straight Connector 165"/>
              <p:cNvCxnSpPr/>
              <p:nvPr/>
            </p:nvCxnSpPr>
            <p:spPr>
              <a:xfrm>
                <a:off x="8811069" y="3124200"/>
                <a:ext cx="283342" cy="0"/>
              </a:xfrm>
              <a:prstGeom prst="line">
                <a:avLst/>
              </a:prstGeom>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7406185" y="25146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68" name="Straight Connector 167"/>
              <p:cNvCxnSpPr/>
              <p:nvPr/>
            </p:nvCxnSpPr>
            <p:spPr>
              <a:xfrm>
                <a:off x="7666348" y="2774763"/>
                <a:ext cx="296416" cy="241674"/>
              </a:xfrm>
              <a:prstGeom prst="line">
                <a:avLst/>
              </a:prstGeom>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8222927" y="19050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71" name="Straight Connector 170"/>
              <p:cNvCxnSpPr/>
              <p:nvPr/>
            </p:nvCxnSpPr>
            <p:spPr>
              <a:xfrm flipH="1">
                <a:off x="7666348" y="2165163"/>
                <a:ext cx="601216" cy="394074"/>
              </a:xfrm>
              <a:prstGeom prst="line">
                <a:avLst/>
              </a:prstGeom>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8527727"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74" name="Oval 173"/>
              <p:cNvSpPr/>
              <p:nvPr/>
            </p:nvSpPr>
            <p:spPr>
              <a:xfrm>
                <a:off x="8451527" y="37338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75" name="Straight Connector 174"/>
              <p:cNvCxnSpPr/>
              <p:nvPr/>
            </p:nvCxnSpPr>
            <p:spPr>
              <a:xfrm flipV="1">
                <a:off x="8711690" y="3231963"/>
                <a:ext cx="427358" cy="546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8658669" y="2743200"/>
                <a:ext cx="21458"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a:off x="8603927" y="3276600"/>
                <a:ext cx="54742" cy="45720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58" name="Picture 157"/>
            <p:cNvPicPr>
              <a:picLocks noChangeAspect="1"/>
            </p:cNvPicPr>
            <p:nvPr/>
          </p:nvPicPr>
          <p:blipFill>
            <a:blip r:embed="rId3"/>
            <a:stretch>
              <a:fillRect/>
            </a:stretch>
          </p:blipFill>
          <p:spPr>
            <a:xfrm>
              <a:off x="2934611" y="2812347"/>
              <a:ext cx="614082" cy="460562"/>
            </a:xfrm>
            <a:prstGeom prst="rect">
              <a:avLst/>
            </a:prstGeom>
          </p:spPr>
        </p:pic>
        <p:pic>
          <p:nvPicPr>
            <p:cNvPr id="159" name="Picture 158"/>
            <p:cNvPicPr>
              <a:picLocks noChangeAspect="1"/>
            </p:cNvPicPr>
            <p:nvPr/>
          </p:nvPicPr>
          <p:blipFill>
            <a:blip r:embed="rId3"/>
            <a:stretch>
              <a:fillRect/>
            </a:stretch>
          </p:blipFill>
          <p:spPr>
            <a:xfrm>
              <a:off x="1833667" y="2360431"/>
              <a:ext cx="614082" cy="460562"/>
            </a:xfrm>
            <a:prstGeom prst="rect">
              <a:avLst/>
            </a:prstGeom>
          </p:spPr>
        </p:pic>
        <p:pic>
          <p:nvPicPr>
            <p:cNvPr id="160" name="Picture 159"/>
            <p:cNvPicPr>
              <a:picLocks noChangeAspect="1"/>
            </p:cNvPicPr>
            <p:nvPr/>
          </p:nvPicPr>
          <p:blipFill>
            <a:blip r:embed="rId3"/>
            <a:stretch>
              <a:fillRect/>
            </a:stretch>
          </p:blipFill>
          <p:spPr>
            <a:xfrm>
              <a:off x="3532424" y="2805445"/>
              <a:ext cx="614082" cy="460562"/>
            </a:xfrm>
            <a:prstGeom prst="rect">
              <a:avLst/>
            </a:prstGeom>
          </p:spPr>
        </p:pic>
      </p:grpSp>
      <p:grpSp>
        <p:nvGrpSpPr>
          <p:cNvPr id="185" name="Group 184"/>
          <p:cNvGrpSpPr/>
          <p:nvPr/>
        </p:nvGrpSpPr>
        <p:grpSpPr>
          <a:xfrm>
            <a:off x="6785932" y="1170607"/>
            <a:ext cx="3408218" cy="3117273"/>
            <a:chOff x="6785932" y="1170608"/>
            <a:chExt cx="3408218" cy="3117273"/>
          </a:xfrm>
        </p:grpSpPr>
        <p:sp>
          <p:nvSpPr>
            <p:cNvPr id="186" name="Freeform 185"/>
            <p:cNvSpPr/>
            <p:nvPr/>
          </p:nvSpPr>
          <p:spPr>
            <a:xfrm>
              <a:off x="6785932" y="1170608"/>
              <a:ext cx="3408218" cy="3117273"/>
            </a:xfrm>
            <a:custGeom>
              <a:avLst/>
              <a:gdLst>
                <a:gd name="connsiteX0" fmla="*/ 2286000 w 3408218"/>
                <a:gd name="connsiteY0" fmla="*/ 1551709 h 3117273"/>
                <a:gd name="connsiteX1" fmla="*/ 2867891 w 3408218"/>
                <a:gd name="connsiteY1" fmla="*/ 1551709 h 3117273"/>
                <a:gd name="connsiteX2" fmla="*/ 2867891 w 3408218"/>
                <a:gd name="connsiteY2" fmla="*/ 1108363 h 3117273"/>
                <a:gd name="connsiteX3" fmla="*/ 3325091 w 3408218"/>
                <a:gd name="connsiteY3" fmla="*/ 1108363 h 3117273"/>
                <a:gd name="connsiteX4" fmla="*/ 3325091 w 3408218"/>
                <a:gd name="connsiteY4" fmla="*/ 0 h 3117273"/>
                <a:gd name="connsiteX5" fmla="*/ 0 w 3408218"/>
                <a:gd name="connsiteY5" fmla="*/ 0 h 3117273"/>
                <a:gd name="connsiteX6" fmla="*/ 0 w 3408218"/>
                <a:gd name="connsiteY6" fmla="*/ 3117273 h 3117273"/>
                <a:gd name="connsiteX7" fmla="*/ 3408218 w 3408218"/>
                <a:gd name="connsiteY7" fmla="*/ 3117273 h 3117273"/>
                <a:gd name="connsiteX8" fmla="*/ 3408218 w 3408218"/>
                <a:gd name="connsiteY8" fmla="*/ 2078182 h 3117273"/>
                <a:gd name="connsiteX9" fmla="*/ 2147455 w 3408218"/>
                <a:gd name="connsiteY9" fmla="*/ 2078182 h 3117273"/>
                <a:gd name="connsiteX10" fmla="*/ 2147455 w 3408218"/>
                <a:gd name="connsiteY10" fmla="*/ 1634836 h 3117273"/>
                <a:gd name="connsiteX11" fmla="*/ 1620982 w 3408218"/>
                <a:gd name="connsiteY11" fmla="*/ 1634836 h 3117273"/>
                <a:gd name="connsiteX12" fmla="*/ 1620982 w 3408218"/>
                <a:gd name="connsiteY12" fmla="*/ 2064327 h 3117273"/>
                <a:gd name="connsiteX13" fmla="*/ 1080655 w 3408218"/>
                <a:gd name="connsiteY13" fmla="*/ 2064327 h 3117273"/>
                <a:gd name="connsiteX14" fmla="*/ 1080655 w 3408218"/>
                <a:gd name="connsiteY14" fmla="*/ 1094509 h 3117273"/>
                <a:gd name="connsiteX15" fmla="*/ 2258291 w 3408218"/>
                <a:gd name="connsiteY15" fmla="*/ 1094509 h 3117273"/>
                <a:gd name="connsiteX16" fmla="*/ 2258291 w 3408218"/>
                <a:gd name="connsiteY16" fmla="*/ 1551709 h 3117273"/>
                <a:gd name="connsiteX17" fmla="*/ 2286000 w 3408218"/>
                <a:gd name="connsiteY17" fmla="*/ 1551709 h 311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08218" h="3117273">
                  <a:moveTo>
                    <a:pt x="2286000" y="1551709"/>
                  </a:moveTo>
                  <a:lnTo>
                    <a:pt x="2867891" y="1551709"/>
                  </a:lnTo>
                  <a:lnTo>
                    <a:pt x="2867891" y="1108363"/>
                  </a:lnTo>
                  <a:lnTo>
                    <a:pt x="3325091" y="1108363"/>
                  </a:lnTo>
                  <a:lnTo>
                    <a:pt x="3325091" y="0"/>
                  </a:lnTo>
                  <a:lnTo>
                    <a:pt x="0" y="0"/>
                  </a:lnTo>
                  <a:lnTo>
                    <a:pt x="0" y="3117273"/>
                  </a:lnTo>
                  <a:lnTo>
                    <a:pt x="3408218" y="3117273"/>
                  </a:lnTo>
                  <a:lnTo>
                    <a:pt x="3408218" y="2078182"/>
                  </a:lnTo>
                  <a:lnTo>
                    <a:pt x="2147455" y="2078182"/>
                  </a:lnTo>
                  <a:lnTo>
                    <a:pt x="2147455" y="1634836"/>
                  </a:lnTo>
                  <a:lnTo>
                    <a:pt x="1620982" y="1634836"/>
                  </a:lnTo>
                  <a:lnTo>
                    <a:pt x="1620982" y="2064327"/>
                  </a:lnTo>
                  <a:lnTo>
                    <a:pt x="1080655" y="2064327"/>
                  </a:lnTo>
                  <a:lnTo>
                    <a:pt x="1080655" y="1094509"/>
                  </a:lnTo>
                  <a:lnTo>
                    <a:pt x="2258291" y="1094509"/>
                  </a:lnTo>
                  <a:lnTo>
                    <a:pt x="2258291" y="1551709"/>
                  </a:lnTo>
                  <a:lnTo>
                    <a:pt x="2286000" y="1551709"/>
                  </a:lnTo>
                  <a:close/>
                </a:path>
              </a:pathLst>
            </a:custGeom>
            <a:solidFill>
              <a:schemeClr val="bg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7" name="Group 186"/>
            <p:cNvGrpSpPr/>
            <p:nvPr/>
          </p:nvGrpSpPr>
          <p:grpSpPr>
            <a:xfrm>
              <a:off x="7050783" y="1367917"/>
              <a:ext cx="693376" cy="1012923"/>
              <a:chOff x="7050783" y="1367917"/>
              <a:chExt cx="693376" cy="1012923"/>
            </a:xfrm>
          </p:grpSpPr>
          <p:sp>
            <p:nvSpPr>
              <p:cNvPr id="188" name="Rectangle 187"/>
              <p:cNvSpPr/>
              <p:nvPr/>
            </p:nvSpPr>
            <p:spPr>
              <a:xfrm>
                <a:off x="7050783" y="1367917"/>
                <a:ext cx="655949" cy="461665"/>
              </a:xfrm>
              <a:prstGeom prst="rect">
                <a:avLst/>
              </a:prstGeom>
            </p:spPr>
            <p:txBody>
              <a:bodyPr wrap="none">
                <a:spAutoFit/>
              </a:bodyPr>
              <a:lstStyle/>
              <a:p>
                <a:r>
                  <a:rPr lang="en-US" sz="2400" b="1" dirty="0" err="1"/>
                  <a:t>Sim</a:t>
                </a:r>
                <a:endParaRPr lang="en-US" sz="2400" b="1" dirty="0"/>
              </a:p>
            </p:txBody>
          </p:sp>
          <p:sp>
            <p:nvSpPr>
              <p:cNvPr id="189" name="TextBox 188"/>
              <p:cNvSpPr txBox="1"/>
              <p:nvPr/>
            </p:nvSpPr>
            <p:spPr>
              <a:xfrm>
                <a:off x="7112255" y="1919175"/>
                <a:ext cx="631904" cy="461665"/>
              </a:xfrm>
              <a:prstGeom prst="rect">
                <a:avLst/>
              </a:prstGeom>
              <a:noFill/>
            </p:spPr>
            <p:txBody>
              <a:bodyPr wrap="none" rtlCol="0">
                <a:spAutoFit/>
              </a:bodyPr>
              <a:lstStyle/>
              <a:p>
                <a:r>
                  <a:rPr lang="en-US" sz="2400" dirty="0"/>
                  <a:t>b</a:t>
                </a:r>
                <a:r>
                  <a:rPr lang="en-US" sz="2400" baseline="-25000" dirty="0"/>
                  <a:t>out</a:t>
                </a:r>
              </a:p>
            </p:txBody>
          </p:sp>
        </p:grpSp>
      </p:grpSp>
      <p:sp>
        <p:nvSpPr>
          <p:cNvPr id="190" name="Slide Number Placeholder 189"/>
          <p:cNvSpPr>
            <a:spLocks noGrp="1"/>
          </p:cNvSpPr>
          <p:nvPr>
            <p:ph type="sldNum" sz="quarter" idx="12"/>
          </p:nvPr>
        </p:nvSpPr>
        <p:spPr/>
        <p:txBody>
          <a:bodyPr/>
          <a:lstStyle/>
          <a:p>
            <a:fld id="{ACB189BD-46D1-A54D-BFE0-D7B48887B20F}" type="slidenum">
              <a:rPr lang="en-US" smtClean="0"/>
              <a:t>29</a:t>
            </a:fld>
            <a:endParaRPr lang="en-US"/>
          </a:p>
        </p:txBody>
      </p:sp>
    </p:spTree>
    <p:extLst>
      <p:ext uri="{BB962C8B-B14F-4D97-AF65-F5344CB8AC3E}">
        <p14:creationId xmlns:p14="http://schemas.microsoft.com/office/powerpoint/2010/main" val="16125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Tree>
    <p:extLst>
      <p:ext uri="{BB962C8B-B14F-4D97-AF65-F5344CB8AC3E}">
        <p14:creationId xmlns:p14="http://schemas.microsoft.com/office/powerpoint/2010/main" val="1214633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255A0C-9619-BF42-8565-4B3FE3770951}"/>
              </a:ext>
            </a:extLst>
          </p:cNvPr>
          <p:cNvGrpSpPr/>
          <p:nvPr/>
        </p:nvGrpSpPr>
        <p:grpSpPr>
          <a:xfrm>
            <a:off x="2793640" y="1251850"/>
            <a:ext cx="6286129" cy="5390373"/>
            <a:chOff x="2071914" y="226697"/>
            <a:chExt cx="7518775" cy="6447370"/>
          </a:xfrm>
        </p:grpSpPr>
        <p:sp>
          <p:nvSpPr>
            <p:cNvPr id="5" name="Oval 4">
              <a:extLst>
                <a:ext uri="{FF2B5EF4-FFF2-40B4-BE49-F238E27FC236}">
                  <a16:creationId xmlns:a16="http://schemas.microsoft.com/office/drawing/2014/main" id="{C21C6C3F-32EF-E343-AEB6-8BF6181B5437}"/>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F54AC001-C1DC-214D-89A5-1EBC6F4DF89A}"/>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4E6C6C09-C856-7E43-AAA0-708399059C12}"/>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B405361F-278C-6E4B-9E81-0806CACAFCC7}"/>
                </a:ext>
              </a:extLst>
            </p:cNvPr>
            <p:cNvCxnSpPr>
              <a:cxnSpLocks/>
              <a:stCxn id="5"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B3474C9-94B5-A94F-B9E0-5DDC38DCBF8C}"/>
                </a:ext>
              </a:extLst>
            </p:cNvPr>
            <p:cNvCxnSpPr>
              <a:cxnSpLocks/>
              <a:endCxn id="6"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8CB98B-710C-CA42-A416-ABFB1127088C}"/>
                </a:ext>
              </a:extLst>
            </p:cNvPr>
            <p:cNvCxnSpPr>
              <a:cxnSpLocks/>
              <a:endCxn id="7"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CA2EE17-07F6-3D4E-B805-7BEABE095B5A}"/>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12" name="Picture 11">
              <a:extLst>
                <a:ext uri="{FF2B5EF4-FFF2-40B4-BE49-F238E27FC236}">
                  <a16:creationId xmlns:a16="http://schemas.microsoft.com/office/drawing/2014/main" id="{F5C26DA4-F117-8541-B0FA-08111595B1F0}"/>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13" name="Picture 12">
              <a:extLst>
                <a:ext uri="{FF2B5EF4-FFF2-40B4-BE49-F238E27FC236}">
                  <a16:creationId xmlns:a16="http://schemas.microsoft.com/office/drawing/2014/main" id="{63C25F36-41D8-ED4F-9600-3F247299EEB3}"/>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4" name="Rounded Rectangle 13">
            <a:extLst>
              <a:ext uri="{FF2B5EF4-FFF2-40B4-BE49-F238E27FC236}">
                <a16:creationId xmlns:a16="http://schemas.microsoft.com/office/drawing/2014/main" id="{8A177F46-2E22-D14D-864E-65707DE075D4}"/>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10D60870-CE4F-2249-B090-9931C798E318}"/>
                  </a:ext>
                </a:extLst>
              </p:cNvPr>
              <p:cNvSpPr/>
              <p:nvPr/>
            </p:nvSpPr>
            <p:spPr>
              <a:xfrm>
                <a:off x="227844" y="2156160"/>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p:sp>
            <p:nvSpPr>
              <p:cNvPr id="19" name="Rounded Rectangle 18">
                <a:extLst>
                  <a:ext uri="{FF2B5EF4-FFF2-40B4-BE49-F238E27FC236}">
                    <a16:creationId xmlns:a16="http://schemas.microsoft.com/office/drawing/2014/main" id="{10D60870-CE4F-2249-B090-9931C798E318}"/>
                  </a:ext>
                </a:extLst>
              </p:cNvPr>
              <p:cNvSpPr>
                <a:spLocks noRot="1" noChangeAspect="1" noMove="1" noResize="1" noEditPoints="1" noAdjustHandles="1" noChangeArrowheads="1" noChangeShapeType="1" noTextEdit="1"/>
              </p:cNvSpPr>
              <p:nvPr/>
            </p:nvSpPr>
            <p:spPr>
              <a:xfrm>
                <a:off x="227844" y="2156160"/>
                <a:ext cx="4029848"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894AB0C7-AD51-1842-BB6E-B259FA4D026E}"/>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20" name="Rounded Rectangle 19">
                <a:extLst>
                  <a:ext uri="{FF2B5EF4-FFF2-40B4-BE49-F238E27FC236}">
                    <a16:creationId xmlns:a16="http://schemas.microsoft.com/office/drawing/2014/main" id="{894AB0C7-AD51-1842-BB6E-B259FA4D026E}"/>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6"/>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1" name="Rounded Rectangle 20">
            <a:extLst>
              <a:ext uri="{FF2B5EF4-FFF2-40B4-BE49-F238E27FC236}">
                <a16:creationId xmlns:a16="http://schemas.microsoft.com/office/drawing/2014/main" id="{1454CE91-3650-284F-AFA9-8E5433B8E0B0}"/>
              </a:ext>
            </a:extLst>
          </p:cNvPr>
          <p:cNvSpPr/>
          <p:nvPr/>
        </p:nvSpPr>
        <p:spPr>
          <a:xfrm>
            <a:off x="8672398" y="1972461"/>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1. Quantum</a:t>
            </a:r>
          </a:p>
        </p:txBody>
      </p:sp>
      <p:sp>
        <p:nvSpPr>
          <p:cNvPr id="22" name="Rounded Rectangle 21">
            <a:extLst>
              <a:ext uri="{FF2B5EF4-FFF2-40B4-BE49-F238E27FC236}">
                <a16:creationId xmlns:a16="http://schemas.microsoft.com/office/drawing/2014/main" id="{ECB233BB-7339-5042-9693-AB93BE12582B}"/>
              </a:ext>
            </a:extLst>
          </p:cNvPr>
          <p:cNvSpPr/>
          <p:nvPr/>
        </p:nvSpPr>
        <p:spPr>
          <a:xfrm>
            <a:off x="8319352" y="2855416"/>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2. Delaying</a:t>
            </a:r>
          </a:p>
        </p:txBody>
      </p:sp>
      <p:sp>
        <p:nvSpPr>
          <p:cNvPr id="23" name="Rounded Rectangle 22">
            <a:extLst>
              <a:ext uri="{FF2B5EF4-FFF2-40B4-BE49-F238E27FC236}">
                <a16:creationId xmlns:a16="http://schemas.microsoft.com/office/drawing/2014/main" id="{BE6D989C-8B45-0B43-BB9B-B1C9430E126D}"/>
              </a:ext>
            </a:extLst>
          </p:cNvPr>
          <p:cNvSpPr/>
          <p:nvPr/>
        </p:nvSpPr>
        <p:spPr>
          <a:xfrm>
            <a:off x="2748972" y="5932123"/>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r>
              <a:rPr lang="en-US" sz="3200" b="1" dirty="0">
                <a:solidFill>
                  <a:schemeClr val="bg1"/>
                </a:solidFill>
              </a:rPr>
              <a:t>network</a:t>
            </a:r>
          </a:p>
        </p:txBody>
      </p:sp>
    </p:spTree>
    <p:extLst>
      <p:ext uri="{BB962C8B-B14F-4D97-AF65-F5344CB8AC3E}">
        <p14:creationId xmlns:p14="http://schemas.microsoft.com/office/powerpoint/2010/main" val="146371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255A0C-9619-BF42-8565-4B3FE3770951}"/>
              </a:ext>
            </a:extLst>
          </p:cNvPr>
          <p:cNvGrpSpPr/>
          <p:nvPr/>
        </p:nvGrpSpPr>
        <p:grpSpPr>
          <a:xfrm>
            <a:off x="2793640" y="1251850"/>
            <a:ext cx="6286129" cy="5390373"/>
            <a:chOff x="2071914" y="226697"/>
            <a:chExt cx="7518775" cy="6447370"/>
          </a:xfrm>
        </p:grpSpPr>
        <p:sp>
          <p:nvSpPr>
            <p:cNvPr id="5" name="Oval 4">
              <a:extLst>
                <a:ext uri="{FF2B5EF4-FFF2-40B4-BE49-F238E27FC236}">
                  <a16:creationId xmlns:a16="http://schemas.microsoft.com/office/drawing/2014/main" id="{C21C6C3F-32EF-E343-AEB6-8BF6181B5437}"/>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F54AC001-C1DC-214D-89A5-1EBC6F4DF89A}"/>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4E6C6C09-C856-7E43-AAA0-708399059C12}"/>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B405361F-278C-6E4B-9E81-0806CACAFCC7}"/>
                </a:ext>
              </a:extLst>
            </p:cNvPr>
            <p:cNvCxnSpPr>
              <a:cxnSpLocks/>
              <a:stCxn id="5"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B3474C9-94B5-A94F-B9E0-5DDC38DCBF8C}"/>
                </a:ext>
              </a:extLst>
            </p:cNvPr>
            <p:cNvCxnSpPr>
              <a:cxnSpLocks/>
              <a:endCxn id="6"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8CB98B-710C-CA42-A416-ABFB1127088C}"/>
                </a:ext>
              </a:extLst>
            </p:cNvPr>
            <p:cNvCxnSpPr>
              <a:cxnSpLocks/>
              <a:endCxn id="7"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CA2EE17-07F6-3D4E-B805-7BEABE095B5A}"/>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12" name="Picture 11">
              <a:extLst>
                <a:ext uri="{FF2B5EF4-FFF2-40B4-BE49-F238E27FC236}">
                  <a16:creationId xmlns:a16="http://schemas.microsoft.com/office/drawing/2014/main" id="{F5C26DA4-F117-8541-B0FA-08111595B1F0}"/>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13" name="Picture 12">
              <a:extLst>
                <a:ext uri="{FF2B5EF4-FFF2-40B4-BE49-F238E27FC236}">
                  <a16:creationId xmlns:a16="http://schemas.microsoft.com/office/drawing/2014/main" id="{63C25F36-41D8-ED4F-9600-3F247299EEB3}"/>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4" name="Rounded Rectangle 13">
            <a:extLst>
              <a:ext uri="{FF2B5EF4-FFF2-40B4-BE49-F238E27FC236}">
                <a16:creationId xmlns:a16="http://schemas.microsoft.com/office/drawing/2014/main" id="{8A177F46-2E22-D14D-864E-65707DE075D4}"/>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10D60870-CE4F-2249-B090-9931C798E318}"/>
                  </a:ext>
                </a:extLst>
              </p:cNvPr>
              <p:cNvSpPr/>
              <p:nvPr/>
            </p:nvSpPr>
            <p:spPr>
              <a:xfrm>
                <a:off x="227844" y="2156160"/>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p:sp>
            <p:nvSpPr>
              <p:cNvPr id="19" name="Rounded Rectangle 18">
                <a:extLst>
                  <a:ext uri="{FF2B5EF4-FFF2-40B4-BE49-F238E27FC236}">
                    <a16:creationId xmlns:a16="http://schemas.microsoft.com/office/drawing/2014/main" id="{10D60870-CE4F-2249-B090-9931C798E318}"/>
                  </a:ext>
                </a:extLst>
              </p:cNvPr>
              <p:cNvSpPr>
                <a:spLocks noRot="1" noChangeAspect="1" noMove="1" noResize="1" noEditPoints="1" noAdjustHandles="1" noChangeArrowheads="1" noChangeShapeType="1" noTextEdit="1"/>
              </p:cNvSpPr>
              <p:nvPr/>
            </p:nvSpPr>
            <p:spPr>
              <a:xfrm>
                <a:off x="227844" y="2156160"/>
                <a:ext cx="4029848"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894AB0C7-AD51-1842-BB6E-B259FA4D026E}"/>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20" name="Rounded Rectangle 19">
                <a:extLst>
                  <a:ext uri="{FF2B5EF4-FFF2-40B4-BE49-F238E27FC236}">
                    <a16:creationId xmlns:a16="http://schemas.microsoft.com/office/drawing/2014/main" id="{894AB0C7-AD51-1842-BB6E-B259FA4D026E}"/>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6"/>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1" name="Rounded Rectangle 20">
            <a:extLst>
              <a:ext uri="{FF2B5EF4-FFF2-40B4-BE49-F238E27FC236}">
                <a16:creationId xmlns:a16="http://schemas.microsoft.com/office/drawing/2014/main" id="{1454CE91-3650-284F-AFA9-8E5433B8E0B0}"/>
              </a:ext>
            </a:extLst>
          </p:cNvPr>
          <p:cNvSpPr/>
          <p:nvPr/>
        </p:nvSpPr>
        <p:spPr>
          <a:xfrm>
            <a:off x="8672398" y="1972461"/>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1. Quantum</a:t>
            </a:r>
          </a:p>
        </p:txBody>
      </p:sp>
      <p:sp>
        <p:nvSpPr>
          <p:cNvPr id="22" name="Rounded Rectangle 21">
            <a:extLst>
              <a:ext uri="{FF2B5EF4-FFF2-40B4-BE49-F238E27FC236}">
                <a16:creationId xmlns:a16="http://schemas.microsoft.com/office/drawing/2014/main" id="{ECB233BB-7339-5042-9693-AB93BE12582B}"/>
              </a:ext>
            </a:extLst>
          </p:cNvPr>
          <p:cNvSpPr/>
          <p:nvPr/>
        </p:nvSpPr>
        <p:spPr>
          <a:xfrm>
            <a:off x="8319352" y="2855416"/>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2. Delaying</a:t>
            </a:r>
          </a:p>
        </p:txBody>
      </p:sp>
      <p:sp>
        <p:nvSpPr>
          <p:cNvPr id="23" name="Rounded Rectangle 22">
            <a:extLst>
              <a:ext uri="{FF2B5EF4-FFF2-40B4-BE49-F238E27FC236}">
                <a16:creationId xmlns:a16="http://schemas.microsoft.com/office/drawing/2014/main" id="{BE6D989C-8B45-0B43-BB9B-B1C9430E126D}"/>
              </a:ext>
            </a:extLst>
          </p:cNvPr>
          <p:cNvSpPr/>
          <p:nvPr/>
        </p:nvSpPr>
        <p:spPr>
          <a:xfrm>
            <a:off x="2748972" y="5932123"/>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r>
              <a:rPr lang="en-US" sz="3200" b="1" dirty="0">
                <a:solidFill>
                  <a:schemeClr val="bg1"/>
                </a:solidFill>
              </a:rPr>
              <a:t>network</a:t>
            </a:r>
          </a:p>
        </p:txBody>
      </p:sp>
    </p:spTree>
    <p:extLst>
      <p:ext uri="{BB962C8B-B14F-4D97-AF65-F5344CB8AC3E}">
        <p14:creationId xmlns:p14="http://schemas.microsoft.com/office/powerpoint/2010/main" val="3218468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F8EB15A-53C7-D44F-AD2B-63B790112E2B}"/>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graphicFrame>
        <p:nvGraphicFramePr>
          <p:cNvPr id="15" name="Table 14">
            <a:extLst>
              <a:ext uri="{FF2B5EF4-FFF2-40B4-BE49-F238E27FC236}">
                <a16:creationId xmlns:a16="http://schemas.microsoft.com/office/drawing/2014/main" id="{321E5FB0-5950-C146-AD00-9ACF7E9A460A}"/>
              </a:ext>
            </a:extLst>
          </p:cNvPr>
          <p:cNvGraphicFramePr>
            <a:graphicFrameLocks noGrp="1"/>
          </p:cNvGraphicFramePr>
          <p:nvPr>
            <p:extLst>
              <p:ext uri="{D42A27DB-BD31-4B8C-83A1-F6EECF244321}">
                <p14:modId xmlns:p14="http://schemas.microsoft.com/office/powerpoint/2010/main" val="97656258"/>
              </p:ext>
            </p:extLst>
          </p:nvPr>
        </p:nvGraphicFramePr>
        <p:xfrm>
          <a:off x="1843387" y="1867547"/>
          <a:ext cx="8673123" cy="3967568"/>
        </p:xfrm>
        <a:graphic>
          <a:graphicData uri="http://schemas.openxmlformats.org/drawingml/2006/table">
            <a:tbl>
              <a:tblPr firstRow="1" bandRow="1">
                <a:tableStyleId>{5C22544A-7EE6-4342-B048-85BDC9FD1C3A}</a:tableStyleId>
              </a:tblPr>
              <a:tblGrid>
                <a:gridCol w="2047596">
                  <a:extLst>
                    <a:ext uri="{9D8B030D-6E8A-4147-A177-3AD203B41FA5}">
                      <a16:colId xmlns:a16="http://schemas.microsoft.com/office/drawing/2014/main" val="4233159534"/>
                    </a:ext>
                  </a:extLst>
                </a:gridCol>
                <a:gridCol w="2346175">
                  <a:extLst>
                    <a:ext uri="{9D8B030D-6E8A-4147-A177-3AD203B41FA5}">
                      <a16:colId xmlns:a16="http://schemas.microsoft.com/office/drawing/2014/main" val="2657353737"/>
                    </a:ext>
                  </a:extLst>
                </a:gridCol>
                <a:gridCol w="2231756">
                  <a:extLst>
                    <a:ext uri="{9D8B030D-6E8A-4147-A177-3AD203B41FA5}">
                      <a16:colId xmlns:a16="http://schemas.microsoft.com/office/drawing/2014/main" val="1945027229"/>
                    </a:ext>
                  </a:extLst>
                </a:gridCol>
                <a:gridCol w="2047596">
                  <a:extLst>
                    <a:ext uri="{9D8B030D-6E8A-4147-A177-3AD203B41FA5}">
                      <a16:colId xmlns:a16="http://schemas.microsoft.com/office/drawing/2014/main" val="671761067"/>
                    </a:ext>
                  </a:extLst>
                </a:gridCol>
              </a:tblGrid>
              <a:tr h="507125">
                <a:tc>
                  <a:txBody>
                    <a:bodyPr/>
                    <a:lstStyle/>
                    <a:p>
                      <a:r>
                        <a:rPr lang="en-US" sz="2400" dirty="0"/>
                        <a:t>Adversary</a:t>
                      </a:r>
                    </a:p>
                  </a:txBody>
                  <a:tcPr>
                    <a:solidFill>
                      <a:schemeClr val="accent2"/>
                    </a:solidFill>
                  </a:tcPr>
                </a:tc>
                <a:tc>
                  <a:txBody>
                    <a:bodyPr/>
                    <a:lstStyle/>
                    <a:p>
                      <a:r>
                        <a:rPr lang="en-US" sz="2400" dirty="0"/>
                        <a:t>Graph</a:t>
                      </a:r>
                    </a:p>
                  </a:txBody>
                  <a:tcPr/>
                </a:tc>
                <a:tc>
                  <a:txBody>
                    <a:bodyPr/>
                    <a:lstStyle/>
                    <a:p>
                      <a:r>
                        <a:rPr lang="en-US" sz="2400" dirty="0"/>
                        <a:t>Hardness </a:t>
                      </a:r>
                      <a:r>
                        <a:rPr lang="en-US" sz="2400" dirty="0" err="1"/>
                        <a:t>Asm</a:t>
                      </a:r>
                      <a:r>
                        <a:rPr lang="en-US" sz="2400" dirty="0"/>
                        <a:t>.</a:t>
                      </a:r>
                    </a:p>
                  </a:txBody>
                  <a:tcPr/>
                </a:tc>
                <a:tc>
                  <a:txBody>
                    <a:bodyPr/>
                    <a:lstStyle/>
                    <a:p>
                      <a:r>
                        <a:rPr lang="en-US" sz="2400" dirty="0"/>
                        <a:t>Reference</a:t>
                      </a:r>
                    </a:p>
                  </a:txBody>
                  <a:tcPr/>
                </a:tc>
                <a:extLst>
                  <a:ext uri="{0D108BD9-81ED-4DB2-BD59-A6C34878D82A}">
                    <a16:rowId xmlns:a16="http://schemas.microsoft.com/office/drawing/2014/main" val="454186142"/>
                  </a:ext>
                </a:extLst>
              </a:tr>
              <a:tr h="533821">
                <a:tc rowSpan="4">
                  <a:txBody>
                    <a:bodyPr/>
                    <a:lstStyle/>
                    <a:p>
                      <a:br>
                        <a:rPr lang="en-US" sz="2400" dirty="0"/>
                      </a:br>
                      <a:endParaRPr lang="en-US" sz="2400" dirty="0"/>
                    </a:p>
                    <a:p>
                      <a:r>
                        <a:rPr lang="en-US" sz="2400" dirty="0"/>
                        <a:t>Semi-Honest</a:t>
                      </a:r>
                    </a:p>
                  </a:txBody>
                  <a:tcPr>
                    <a:solidFill>
                      <a:schemeClr val="accent2">
                        <a:lumMod val="60000"/>
                        <a:lumOff val="40000"/>
                      </a:schemeClr>
                    </a:solidFill>
                  </a:tcPr>
                </a:tc>
                <a:tc>
                  <a:txBody>
                    <a:bodyPr/>
                    <a:lstStyle/>
                    <a:p>
                      <a:r>
                        <a:rPr lang="en-US" sz="2400" dirty="0"/>
                        <a:t>Log diam.</a:t>
                      </a:r>
                    </a:p>
                  </a:txBody>
                  <a:tcPr/>
                </a:tc>
                <a:tc>
                  <a:txBody>
                    <a:bodyPr/>
                    <a:lstStyle/>
                    <a:p>
                      <a:r>
                        <a:rPr lang="en-US" sz="2400" dirty="0"/>
                        <a:t>Trapdoor Perm</a:t>
                      </a:r>
                    </a:p>
                  </a:txBody>
                  <a:tcPr/>
                </a:tc>
                <a:tc>
                  <a:txBody>
                    <a:bodyPr/>
                    <a:lstStyle/>
                    <a:p>
                      <a:r>
                        <a:rPr lang="en-US" sz="2400" dirty="0"/>
                        <a:t>[MOR15]</a:t>
                      </a:r>
                    </a:p>
                  </a:txBody>
                  <a:tcPr/>
                </a:tc>
                <a:extLst>
                  <a:ext uri="{0D108BD9-81ED-4DB2-BD59-A6C34878D82A}">
                    <a16:rowId xmlns:a16="http://schemas.microsoft.com/office/drawing/2014/main" val="2783971506"/>
                  </a:ext>
                </a:extLst>
              </a:tr>
              <a:tr h="533821">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Log diam.</a:t>
                      </a:r>
                    </a:p>
                  </a:txBody>
                  <a:tcPr/>
                </a:tc>
                <a:tc>
                  <a:txBody>
                    <a:bodyPr/>
                    <a:lstStyle/>
                    <a:p>
                      <a:r>
                        <a:rPr lang="en-US" sz="2400" dirty="0"/>
                        <a:t>DDH</a:t>
                      </a:r>
                    </a:p>
                  </a:txBody>
                  <a:tcPr/>
                </a:tc>
                <a:tc>
                  <a:txBody>
                    <a:bodyPr/>
                    <a:lstStyle/>
                    <a:p>
                      <a:r>
                        <a:rPr lang="en-US" sz="2400" dirty="0"/>
                        <a:t>[HMTZ16]</a:t>
                      </a:r>
                    </a:p>
                  </a:txBody>
                  <a:tcPr/>
                </a:tc>
                <a:extLst>
                  <a:ext uri="{0D108BD9-81ED-4DB2-BD59-A6C34878D82A}">
                    <a16:rowId xmlns:a16="http://schemas.microsoft.com/office/drawing/2014/main" val="4165322150"/>
                  </a:ext>
                </a:extLst>
              </a:tr>
              <a:tr h="533821">
                <a:tc vMerge="1">
                  <a:txBody>
                    <a:bodyPr/>
                    <a:lstStyle/>
                    <a:p>
                      <a:endParaRPr lang="en-US"/>
                    </a:p>
                  </a:txBody>
                  <a:tcPr/>
                </a:tc>
                <a:tc>
                  <a:txBody>
                    <a:bodyPr/>
                    <a:lstStyle/>
                    <a:p>
                      <a:r>
                        <a:rPr lang="en-US" sz="2400" dirty="0"/>
                        <a:t>Cycles, trees…</a:t>
                      </a:r>
                    </a:p>
                  </a:txBody>
                  <a:tcPr/>
                </a:tc>
                <a:tc>
                  <a:txBody>
                    <a:bodyPr/>
                    <a:lstStyle/>
                    <a:p>
                      <a:r>
                        <a:rPr lang="en-US" sz="2400" dirty="0"/>
                        <a:t>DDH</a:t>
                      </a:r>
                    </a:p>
                  </a:txBody>
                  <a:tcPr/>
                </a:tc>
                <a:tc>
                  <a:txBody>
                    <a:bodyPr/>
                    <a:lstStyle/>
                    <a:p>
                      <a:r>
                        <a:rPr lang="en-US" sz="2400" dirty="0"/>
                        <a:t>[AM17]</a:t>
                      </a:r>
                    </a:p>
                  </a:txBody>
                  <a:tcPr/>
                </a:tc>
                <a:extLst>
                  <a:ext uri="{0D108BD9-81ED-4DB2-BD59-A6C34878D82A}">
                    <a16:rowId xmlns:a16="http://schemas.microsoft.com/office/drawing/2014/main" val="2328737161"/>
                  </a:ext>
                </a:extLst>
              </a:tr>
              <a:tr h="544629">
                <a:tc vMerge="1">
                  <a:txBody>
                    <a:bodyPr/>
                    <a:lstStyle/>
                    <a:p>
                      <a:endParaRPr lang="en-US"/>
                    </a:p>
                  </a:txBody>
                  <a:tcPr/>
                </a:tc>
                <a:tc>
                  <a:txBody>
                    <a:bodyPr/>
                    <a:lstStyle/>
                    <a:p>
                      <a:r>
                        <a:rPr lang="en-US" sz="2400" dirty="0"/>
                        <a:t>Arbitrary</a:t>
                      </a:r>
                    </a:p>
                  </a:txBody>
                  <a:tcPr/>
                </a:tc>
                <a:tc>
                  <a:txBody>
                    <a:bodyPr/>
                    <a:lstStyle/>
                    <a:p>
                      <a:r>
                        <a:rPr lang="en-US" sz="2400" dirty="0"/>
                        <a:t>DDH, QR</a:t>
                      </a:r>
                      <a:endParaRPr lang="en-US" sz="2400" dirty="0">
                        <a:solidFill>
                          <a:schemeClr val="bg1">
                            <a:lumMod val="65000"/>
                          </a:schemeClr>
                        </a:solidFill>
                      </a:endParaRPr>
                    </a:p>
                  </a:txBody>
                  <a:tcPr/>
                </a:tc>
                <a:tc>
                  <a:txBody>
                    <a:bodyPr/>
                    <a:lstStyle/>
                    <a:p>
                      <a:r>
                        <a:rPr lang="en-US" sz="2400" dirty="0"/>
                        <a:t>[ALM17]</a:t>
                      </a:r>
                    </a:p>
                  </a:txBody>
                  <a:tcPr/>
                </a:tc>
                <a:extLst>
                  <a:ext uri="{0D108BD9-81ED-4DB2-BD59-A6C34878D82A}">
                    <a16:rowId xmlns:a16="http://schemas.microsoft.com/office/drawing/2014/main" val="1743954033"/>
                  </a:ext>
                </a:extLst>
              </a:tr>
              <a:tr h="533821">
                <a:tc>
                  <a:txBody>
                    <a:bodyPr/>
                    <a:lstStyle/>
                    <a:p>
                      <a:r>
                        <a:rPr lang="en-US" sz="2400" dirty="0"/>
                        <a:t>Fail-stop</a:t>
                      </a:r>
                    </a:p>
                  </a:txBody>
                  <a:tcPr>
                    <a:solidFill>
                      <a:schemeClr val="accent2">
                        <a:lumMod val="40000"/>
                        <a:lumOff val="60000"/>
                      </a:schemeClr>
                    </a:solidFill>
                  </a:tcPr>
                </a:tc>
                <a:tc>
                  <a:txBody>
                    <a:bodyPr/>
                    <a:lstStyle/>
                    <a:p>
                      <a:r>
                        <a:rPr lang="en-US" sz="2400" dirty="0"/>
                        <a:t>Arbitrary</a:t>
                      </a:r>
                    </a:p>
                  </a:txBody>
                  <a:tcPr/>
                </a:tc>
                <a:tc>
                  <a:txBody>
                    <a:bodyPr/>
                    <a:lstStyle/>
                    <a:p>
                      <a:r>
                        <a:rPr lang="en-US" sz="2400" dirty="0"/>
                        <a:t>DDH, QR</a:t>
                      </a:r>
                      <a:r>
                        <a:rPr lang="en-US" sz="2400" dirty="0">
                          <a:solidFill>
                            <a:schemeClr val="bg1">
                              <a:lumMod val="65000"/>
                            </a:schemeClr>
                          </a:solidFill>
                        </a:rPr>
                        <a:t>, LWE</a:t>
                      </a:r>
                    </a:p>
                  </a:txBody>
                  <a:tcPr/>
                </a:tc>
                <a:tc>
                  <a:txBody>
                    <a:bodyPr/>
                    <a:lstStyle/>
                    <a:p>
                      <a:r>
                        <a:rPr lang="en-US" sz="2400" dirty="0"/>
                        <a:t>[LLMMMT18]</a:t>
                      </a:r>
                    </a:p>
                  </a:txBody>
                  <a:tcPr/>
                </a:tc>
                <a:extLst>
                  <a:ext uri="{0D108BD9-81ED-4DB2-BD59-A6C34878D82A}">
                    <a16:rowId xmlns:a16="http://schemas.microsoft.com/office/drawing/2014/main" val="1398345111"/>
                  </a:ext>
                </a:extLst>
              </a:tr>
              <a:tr h="780530">
                <a:tc>
                  <a:txBody>
                    <a:bodyPr/>
                    <a:lstStyle/>
                    <a:p>
                      <a:r>
                        <a:rPr lang="en-US" sz="2400" dirty="0"/>
                        <a:t>Delaying</a:t>
                      </a:r>
                    </a:p>
                  </a:txBody>
                  <a:tcPr>
                    <a:solidFill>
                      <a:schemeClr val="accent2">
                        <a:lumMod val="60000"/>
                        <a:lumOff val="40000"/>
                      </a:schemeClr>
                    </a:solidFill>
                  </a:tcPr>
                </a:tc>
                <a:tc>
                  <a:txBody>
                    <a:bodyPr/>
                    <a:lstStyle/>
                    <a:p>
                      <a:r>
                        <a:rPr lang="en-US" sz="2400" dirty="0"/>
                        <a:t>Cycles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DDH, QR</a:t>
                      </a:r>
                      <a:r>
                        <a:rPr lang="en-US" sz="2400" dirty="0">
                          <a:solidFill>
                            <a:schemeClr val="bg1">
                              <a:lumMod val="65000"/>
                            </a:schemeClr>
                          </a:solidFill>
                        </a:rPr>
                        <a:t>, LWE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[LLMMMT20]</a:t>
                      </a:r>
                    </a:p>
                  </a:txBody>
                  <a:tcPr/>
                </a:tc>
                <a:extLst>
                  <a:ext uri="{0D108BD9-81ED-4DB2-BD59-A6C34878D82A}">
                    <a16:rowId xmlns:a16="http://schemas.microsoft.com/office/drawing/2014/main" val="3688458505"/>
                  </a:ext>
                </a:extLst>
              </a:tr>
            </a:tbl>
          </a:graphicData>
        </a:graphic>
      </p:graphicFrame>
      <p:sp>
        <p:nvSpPr>
          <p:cNvPr id="16" name="Rounded Rectangle 15">
            <a:extLst>
              <a:ext uri="{FF2B5EF4-FFF2-40B4-BE49-F238E27FC236}">
                <a16:creationId xmlns:a16="http://schemas.microsoft.com/office/drawing/2014/main" id="{3BFD3E89-9A86-064F-811B-A3AA4B08B4A7}"/>
              </a:ext>
            </a:extLst>
          </p:cNvPr>
          <p:cNvSpPr/>
          <p:nvPr/>
        </p:nvSpPr>
        <p:spPr>
          <a:xfrm>
            <a:off x="4215539" y="1224366"/>
            <a:ext cx="3928821" cy="46417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Standard Model</a:t>
            </a:r>
          </a:p>
        </p:txBody>
      </p:sp>
      <p:sp>
        <p:nvSpPr>
          <p:cNvPr id="19" name="Rounded Rectangle 18">
            <a:extLst>
              <a:ext uri="{FF2B5EF4-FFF2-40B4-BE49-F238E27FC236}">
                <a16:creationId xmlns:a16="http://schemas.microsoft.com/office/drawing/2014/main" id="{4B9236B4-EA21-2648-B60C-768C364DDA34}"/>
              </a:ext>
            </a:extLst>
          </p:cNvPr>
          <p:cNvSpPr/>
          <p:nvPr/>
        </p:nvSpPr>
        <p:spPr>
          <a:xfrm>
            <a:off x="1843387" y="3440624"/>
            <a:ext cx="8617969" cy="2340243"/>
          </a:xfrm>
          <a:prstGeom prst="round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67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F8EB15A-53C7-D44F-AD2B-63B790112E2B}"/>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graphicFrame>
        <p:nvGraphicFramePr>
          <p:cNvPr id="15" name="Table 14">
            <a:extLst>
              <a:ext uri="{FF2B5EF4-FFF2-40B4-BE49-F238E27FC236}">
                <a16:creationId xmlns:a16="http://schemas.microsoft.com/office/drawing/2014/main" id="{321E5FB0-5950-C146-AD00-9ACF7E9A460A}"/>
              </a:ext>
            </a:extLst>
          </p:cNvPr>
          <p:cNvGraphicFramePr>
            <a:graphicFrameLocks noGrp="1"/>
          </p:cNvGraphicFramePr>
          <p:nvPr/>
        </p:nvGraphicFramePr>
        <p:xfrm>
          <a:off x="1843387" y="1867547"/>
          <a:ext cx="8673123" cy="3967568"/>
        </p:xfrm>
        <a:graphic>
          <a:graphicData uri="http://schemas.openxmlformats.org/drawingml/2006/table">
            <a:tbl>
              <a:tblPr firstRow="1" bandRow="1">
                <a:tableStyleId>{5C22544A-7EE6-4342-B048-85BDC9FD1C3A}</a:tableStyleId>
              </a:tblPr>
              <a:tblGrid>
                <a:gridCol w="2047596">
                  <a:extLst>
                    <a:ext uri="{9D8B030D-6E8A-4147-A177-3AD203B41FA5}">
                      <a16:colId xmlns:a16="http://schemas.microsoft.com/office/drawing/2014/main" val="4233159534"/>
                    </a:ext>
                  </a:extLst>
                </a:gridCol>
                <a:gridCol w="2346175">
                  <a:extLst>
                    <a:ext uri="{9D8B030D-6E8A-4147-A177-3AD203B41FA5}">
                      <a16:colId xmlns:a16="http://schemas.microsoft.com/office/drawing/2014/main" val="2657353737"/>
                    </a:ext>
                  </a:extLst>
                </a:gridCol>
                <a:gridCol w="2231756">
                  <a:extLst>
                    <a:ext uri="{9D8B030D-6E8A-4147-A177-3AD203B41FA5}">
                      <a16:colId xmlns:a16="http://schemas.microsoft.com/office/drawing/2014/main" val="1945027229"/>
                    </a:ext>
                  </a:extLst>
                </a:gridCol>
                <a:gridCol w="2047596">
                  <a:extLst>
                    <a:ext uri="{9D8B030D-6E8A-4147-A177-3AD203B41FA5}">
                      <a16:colId xmlns:a16="http://schemas.microsoft.com/office/drawing/2014/main" val="671761067"/>
                    </a:ext>
                  </a:extLst>
                </a:gridCol>
              </a:tblGrid>
              <a:tr h="507125">
                <a:tc>
                  <a:txBody>
                    <a:bodyPr/>
                    <a:lstStyle/>
                    <a:p>
                      <a:r>
                        <a:rPr lang="en-US" sz="2400" dirty="0"/>
                        <a:t>Adversary</a:t>
                      </a:r>
                    </a:p>
                  </a:txBody>
                  <a:tcPr>
                    <a:solidFill>
                      <a:schemeClr val="accent2"/>
                    </a:solidFill>
                  </a:tcPr>
                </a:tc>
                <a:tc>
                  <a:txBody>
                    <a:bodyPr/>
                    <a:lstStyle/>
                    <a:p>
                      <a:r>
                        <a:rPr lang="en-US" sz="2400" dirty="0"/>
                        <a:t>Graph</a:t>
                      </a:r>
                    </a:p>
                  </a:txBody>
                  <a:tcPr/>
                </a:tc>
                <a:tc>
                  <a:txBody>
                    <a:bodyPr/>
                    <a:lstStyle/>
                    <a:p>
                      <a:r>
                        <a:rPr lang="en-US" sz="2400" dirty="0"/>
                        <a:t>Hardness </a:t>
                      </a:r>
                      <a:r>
                        <a:rPr lang="en-US" sz="2400" dirty="0" err="1"/>
                        <a:t>Asm</a:t>
                      </a:r>
                      <a:r>
                        <a:rPr lang="en-US" sz="2400" dirty="0"/>
                        <a:t>.</a:t>
                      </a:r>
                    </a:p>
                  </a:txBody>
                  <a:tcPr/>
                </a:tc>
                <a:tc>
                  <a:txBody>
                    <a:bodyPr/>
                    <a:lstStyle/>
                    <a:p>
                      <a:r>
                        <a:rPr lang="en-US" sz="2400" dirty="0"/>
                        <a:t>Reference</a:t>
                      </a:r>
                    </a:p>
                  </a:txBody>
                  <a:tcPr/>
                </a:tc>
                <a:extLst>
                  <a:ext uri="{0D108BD9-81ED-4DB2-BD59-A6C34878D82A}">
                    <a16:rowId xmlns:a16="http://schemas.microsoft.com/office/drawing/2014/main" val="454186142"/>
                  </a:ext>
                </a:extLst>
              </a:tr>
              <a:tr h="533821">
                <a:tc rowSpan="4">
                  <a:txBody>
                    <a:bodyPr/>
                    <a:lstStyle/>
                    <a:p>
                      <a:br>
                        <a:rPr lang="en-US" sz="2400" dirty="0"/>
                      </a:br>
                      <a:endParaRPr lang="en-US" sz="2400" dirty="0"/>
                    </a:p>
                    <a:p>
                      <a:r>
                        <a:rPr lang="en-US" sz="2400" dirty="0"/>
                        <a:t>Semi-Honest</a:t>
                      </a:r>
                    </a:p>
                  </a:txBody>
                  <a:tcPr>
                    <a:solidFill>
                      <a:schemeClr val="accent2">
                        <a:lumMod val="60000"/>
                        <a:lumOff val="40000"/>
                      </a:schemeClr>
                    </a:solidFill>
                  </a:tcPr>
                </a:tc>
                <a:tc>
                  <a:txBody>
                    <a:bodyPr/>
                    <a:lstStyle/>
                    <a:p>
                      <a:r>
                        <a:rPr lang="en-US" sz="2400" dirty="0"/>
                        <a:t>Log diam.</a:t>
                      </a:r>
                    </a:p>
                  </a:txBody>
                  <a:tcPr/>
                </a:tc>
                <a:tc>
                  <a:txBody>
                    <a:bodyPr/>
                    <a:lstStyle/>
                    <a:p>
                      <a:r>
                        <a:rPr lang="en-US" sz="2400" dirty="0"/>
                        <a:t>Trapdoor Perm</a:t>
                      </a:r>
                    </a:p>
                  </a:txBody>
                  <a:tcPr/>
                </a:tc>
                <a:tc>
                  <a:txBody>
                    <a:bodyPr/>
                    <a:lstStyle/>
                    <a:p>
                      <a:r>
                        <a:rPr lang="en-US" sz="2400" dirty="0"/>
                        <a:t>[MOR15]</a:t>
                      </a:r>
                    </a:p>
                  </a:txBody>
                  <a:tcPr/>
                </a:tc>
                <a:extLst>
                  <a:ext uri="{0D108BD9-81ED-4DB2-BD59-A6C34878D82A}">
                    <a16:rowId xmlns:a16="http://schemas.microsoft.com/office/drawing/2014/main" val="2783971506"/>
                  </a:ext>
                </a:extLst>
              </a:tr>
              <a:tr h="533821">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Log diam.</a:t>
                      </a:r>
                    </a:p>
                  </a:txBody>
                  <a:tcPr/>
                </a:tc>
                <a:tc>
                  <a:txBody>
                    <a:bodyPr/>
                    <a:lstStyle/>
                    <a:p>
                      <a:r>
                        <a:rPr lang="en-US" sz="2400" dirty="0"/>
                        <a:t>DDH</a:t>
                      </a:r>
                    </a:p>
                  </a:txBody>
                  <a:tcPr/>
                </a:tc>
                <a:tc>
                  <a:txBody>
                    <a:bodyPr/>
                    <a:lstStyle/>
                    <a:p>
                      <a:r>
                        <a:rPr lang="en-US" sz="2400" dirty="0"/>
                        <a:t>[HMTZ16]</a:t>
                      </a:r>
                    </a:p>
                  </a:txBody>
                  <a:tcPr/>
                </a:tc>
                <a:extLst>
                  <a:ext uri="{0D108BD9-81ED-4DB2-BD59-A6C34878D82A}">
                    <a16:rowId xmlns:a16="http://schemas.microsoft.com/office/drawing/2014/main" val="4165322150"/>
                  </a:ext>
                </a:extLst>
              </a:tr>
              <a:tr h="533821">
                <a:tc vMerge="1">
                  <a:txBody>
                    <a:bodyPr/>
                    <a:lstStyle/>
                    <a:p>
                      <a:endParaRPr lang="en-US"/>
                    </a:p>
                  </a:txBody>
                  <a:tcPr/>
                </a:tc>
                <a:tc>
                  <a:txBody>
                    <a:bodyPr/>
                    <a:lstStyle/>
                    <a:p>
                      <a:r>
                        <a:rPr lang="en-US" sz="2400" dirty="0"/>
                        <a:t>Cycles, trees…</a:t>
                      </a:r>
                    </a:p>
                  </a:txBody>
                  <a:tcPr/>
                </a:tc>
                <a:tc>
                  <a:txBody>
                    <a:bodyPr/>
                    <a:lstStyle/>
                    <a:p>
                      <a:r>
                        <a:rPr lang="en-US" sz="2400" dirty="0"/>
                        <a:t>DDH</a:t>
                      </a:r>
                    </a:p>
                  </a:txBody>
                  <a:tcPr/>
                </a:tc>
                <a:tc>
                  <a:txBody>
                    <a:bodyPr/>
                    <a:lstStyle/>
                    <a:p>
                      <a:r>
                        <a:rPr lang="en-US" sz="2400" dirty="0"/>
                        <a:t>[AM17]</a:t>
                      </a:r>
                    </a:p>
                  </a:txBody>
                  <a:tcPr/>
                </a:tc>
                <a:extLst>
                  <a:ext uri="{0D108BD9-81ED-4DB2-BD59-A6C34878D82A}">
                    <a16:rowId xmlns:a16="http://schemas.microsoft.com/office/drawing/2014/main" val="2328737161"/>
                  </a:ext>
                </a:extLst>
              </a:tr>
              <a:tr h="544629">
                <a:tc vMerge="1">
                  <a:txBody>
                    <a:bodyPr/>
                    <a:lstStyle/>
                    <a:p>
                      <a:endParaRPr lang="en-US"/>
                    </a:p>
                  </a:txBody>
                  <a:tcPr/>
                </a:tc>
                <a:tc>
                  <a:txBody>
                    <a:bodyPr/>
                    <a:lstStyle/>
                    <a:p>
                      <a:r>
                        <a:rPr lang="en-US" sz="2400" dirty="0"/>
                        <a:t>Arbitrary</a:t>
                      </a:r>
                    </a:p>
                  </a:txBody>
                  <a:tcPr/>
                </a:tc>
                <a:tc>
                  <a:txBody>
                    <a:bodyPr/>
                    <a:lstStyle/>
                    <a:p>
                      <a:r>
                        <a:rPr lang="en-US" sz="2400" dirty="0"/>
                        <a:t>DDH, QR</a:t>
                      </a:r>
                      <a:endParaRPr lang="en-US" sz="2400" dirty="0">
                        <a:solidFill>
                          <a:schemeClr val="bg1">
                            <a:lumMod val="65000"/>
                          </a:schemeClr>
                        </a:solidFill>
                      </a:endParaRPr>
                    </a:p>
                  </a:txBody>
                  <a:tcPr/>
                </a:tc>
                <a:tc>
                  <a:txBody>
                    <a:bodyPr/>
                    <a:lstStyle/>
                    <a:p>
                      <a:r>
                        <a:rPr lang="en-US" sz="2400" dirty="0"/>
                        <a:t>[ALM17]</a:t>
                      </a:r>
                    </a:p>
                  </a:txBody>
                  <a:tcPr/>
                </a:tc>
                <a:extLst>
                  <a:ext uri="{0D108BD9-81ED-4DB2-BD59-A6C34878D82A}">
                    <a16:rowId xmlns:a16="http://schemas.microsoft.com/office/drawing/2014/main" val="1743954033"/>
                  </a:ext>
                </a:extLst>
              </a:tr>
              <a:tr h="533821">
                <a:tc>
                  <a:txBody>
                    <a:bodyPr/>
                    <a:lstStyle/>
                    <a:p>
                      <a:r>
                        <a:rPr lang="en-US" sz="2400" dirty="0"/>
                        <a:t>Fail-stop</a:t>
                      </a:r>
                    </a:p>
                  </a:txBody>
                  <a:tcPr>
                    <a:solidFill>
                      <a:schemeClr val="accent2">
                        <a:lumMod val="40000"/>
                        <a:lumOff val="60000"/>
                      </a:schemeClr>
                    </a:solidFill>
                  </a:tcPr>
                </a:tc>
                <a:tc>
                  <a:txBody>
                    <a:bodyPr/>
                    <a:lstStyle/>
                    <a:p>
                      <a:r>
                        <a:rPr lang="en-US" sz="2400" dirty="0"/>
                        <a:t>Arbitrary</a:t>
                      </a:r>
                    </a:p>
                  </a:txBody>
                  <a:tcPr/>
                </a:tc>
                <a:tc>
                  <a:txBody>
                    <a:bodyPr/>
                    <a:lstStyle/>
                    <a:p>
                      <a:r>
                        <a:rPr lang="en-US" sz="2400" dirty="0"/>
                        <a:t>DDH, QR</a:t>
                      </a:r>
                      <a:r>
                        <a:rPr lang="en-US" sz="2400" dirty="0">
                          <a:solidFill>
                            <a:schemeClr val="bg1">
                              <a:lumMod val="65000"/>
                            </a:schemeClr>
                          </a:solidFill>
                        </a:rPr>
                        <a:t>, LWE</a:t>
                      </a:r>
                    </a:p>
                  </a:txBody>
                  <a:tcPr/>
                </a:tc>
                <a:tc>
                  <a:txBody>
                    <a:bodyPr/>
                    <a:lstStyle/>
                    <a:p>
                      <a:r>
                        <a:rPr lang="en-US" sz="2400" dirty="0"/>
                        <a:t>[LLMMMT18]</a:t>
                      </a:r>
                    </a:p>
                  </a:txBody>
                  <a:tcPr/>
                </a:tc>
                <a:extLst>
                  <a:ext uri="{0D108BD9-81ED-4DB2-BD59-A6C34878D82A}">
                    <a16:rowId xmlns:a16="http://schemas.microsoft.com/office/drawing/2014/main" val="1398345111"/>
                  </a:ext>
                </a:extLst>
              </a:tr>
              <a:tr h="780530">
                <a:tc>
                  <a:txBody>
                    <a:bodyPr/>
                    <a:lstStyle/>
                    <a:p>
                      <a:r>
                        <a:rPr lang="en-US" sz="2400" dirty="0"/>
                        <a:t>Delaying</a:t>
                      </a:r>
                    </a:p>
                  </a:txBody>
                  <a:tcPr>
                    <a:solidFill>
                      <a:schemeClr val="accent2">
                        <a:lumMod val="60000"/>
                        <a:lumOff val="40000"/>
                      </a:schemeClr>
                    </a:solidFill>
                  </a:tcPr>
                </a:tc>
                <a:tc>
                  <a:txBody>
                    <a:bodyPr/>
                    <a:lstStyle/>
                    <a:p>
                      <a:r>
                        <a:rPr lang="en-US" sz="2400" dirty="0"/>
                        <a:t>Cycles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DDH, QR</a:t>
                      </a:r>
                      <a:r>
                        <a:rPr lang="en-US" sz="2400" dirty="0">
                          <a:solidFill>
                            <a:schemeClr val="bg1">
                              <a:lumMod val="65000"/>
                            </a:schemeClr>
                          </a:solidFill>
                        </a:rPr>
                        <a:t>, LWE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[LLMMMT20]</a:t>
                      </a:r>
                    </a:p>
                  </a:txBody>
                  <a:tcPr/>
                </a:tc>
                <a:extLst>
                  <a:ext uri="{0D108BD9-81ED-4DB2-BD59-A6C34878D82A}">
                    <a16:rowId xmlns:a16="http://schemas.microsoft.com/office/drawing/2014/main" val="3688458505"/>
                  </a:ext>
                </a:extLst>
              </a:tr>
            </a:tbl>
          </a:graphicData>
        </a:graphic>
      </p:graphicFrame>
      <p:sp>
        <p:nvSpPr>
          <p:cNvPr id="16" name="Rounded Rectangle 15">
            <a:extLst>
              <a:ext uri="{FF2B5EF4-FFF2-40B4-BE49-F238E27FC236}">
                <a16:creationId xmlns:a16="http://schemas.microsoft.com/office/drawing/2014/main" id="{3BFD3E89-9A86-064F-811B-A3AA4B08B4A7}"/>
              </a:ext>
            </a:extLst>
          </p:cNvPr>
          <p:cNvSpPr/>
          <p:nvPr/>
        </p:nvSpPr>
        <p:spPr>
          <a:xfrm>
            <a:off x="4215539" y="1224366"/>
            <a:ext cx="3928821" cy="46417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Standard Model</a:t>
            </a:r>
          </a:p>
        </p:txBody>
      </p:sp>
      <p:sp>
        <p:nvSpPr>
          <p:cNvPr id="2" name="Rectangle 1">
            <a:extLst>
              <a:ext uri="{FF2B5EF4-FFF2-40B4-BE49-F238E27FC236}">
                <a16:creationId xmlns:a16="http://schemas.microsoft.com/office/drawing/2014/main" id="{36C46A26-B736-364D-A9A6-15F68C9BC8C2}"/>
              </a:ext>
            </a:extLst>
          </p:cNvPr>
          <p:cNvSpPr/>
          <p:nvPr/>
        </p:nvSpPr>
        <p:spPr>
          <a:xfrm>
            <a:off x="6239933" y="3467745"/>
            <a:ext cx="2222141" cy="2285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PKCR</a:t>
            </a:r>
          </a:p>
          <a:p>
            <a:pPr algn="ctr"/>
            <a:r>
              <a:rPr lang="en-US" sz="3200" b="1" dirty="0">
                <a:solidFill>
                  <a:schemeClr val="tx1"/>
                </a:solidFill>
              </a:rPr>
              <a:t>Encryption</a:t>
            </a:r>
          </a:p>
        </p:txBody>
      </p:sp>
      <p:sp>
        <p:nvSpPr>
          <p:cNvPr id="19" name="Rounded Rectangle 18">
            <a:extLst>
              <a:ext uri="{FF2B5EF4-FFF2-40B4-BE49-F238E27FC236}">
                <a16:creationId xmlns:a16="http://schemas.microsoft.com/office/drawing/2014/main" id="{4B9236B4-EA21-2648-B60C-768C364DDA34}"/>
              </a:ext>
            </a:extLst>
          </p:cNvPr>
          <p:cNvSpPr/>
          <p:nvPr/>
        </p:nvSpPr>
        <p:spPr>
          <a:xfrm>
            <a:off x="1843387" y="3440624"/>
            <a:ext cx="8617969" cy="2340243"/>
          </a:xfrm>
          <a:prstGeom prst="round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7235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p:cNvSpPr/>
          <p:nvPr/>
        </p:nvSpPr>
        <p:spPr>
          <a:xfrm>
            <a:off x="3258238" y="2336127"/>
            <a:ext cx="834806" cy="65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7079273" y="2463293"/>
            <a:ext cx="1998938" cy="2192189"/>
          </a:xfrm>
          <a:prstGeom prst="rect">
            <a:avLst/>
          </a:prstGeom>
        </p:spPr>
      </p:pic>
      <p:grpSp>
        <p:nvGrpSpPr>
          <p:cNvPr id="13" name="Group 12"/>
          <p:cNvGrpSpPr/>
          <p:nvPr/>
        </p:nvGrpSpPr>
        <p:grpSpPr>
          <a:xfrm>
            <a:off x="4330961" y="2258716"/>
            <a:ext cx="1039904" cy="715775"/>
            <a:chOff x="8613116" y="2971698"/>
            <a:chExt cx="537763" cy="594667"/>
          </a:xfrm>
        </p:grpSpPr>
        <p:sp>
          <p:nvSpPr>
            <p:cNvPr id="14" name="Rounded Rectangle 13"/>
            <p:cNvSpPr/>
            <p:nvPr/>
          </p:nvSpPr>
          <p:spPr>
            <a:xfrm>
              <a:off x="8613116" y="2971698"/>
              <a:ext cx="537763" cy="59466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15" name="Rounded Rectangle 14"/>
            <p:cNvSpPr/>
            <p:nvPr/>
          </p:nvSpPr>
          <p:spPr>
            <a:xfrm>
              <a:off x="8673472" y="3059853"/>
              <a:ext cx="419683" cy="41968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grpSp>
      <p:sp>
        <p:nvSpPr>
          <p:cNvPr id="8" name="TextBox 7"/>
          <p:cNvSpPr txBox="1"/>
          <p:nvPr/>
        </p:nvSpPr>
        <p:spPr>
          <a:xfrm>
            <a:off x="723900" y="1530992"/>
            <a:ext cx="2039917" cy="646331"/>
          </a:xfrm>
          <a:prstGeom prst="rect">
            <a:avLst/>
          </a:prstGeom>
          <a:noFill/>
        </p:spPr>
        <p:txBody>
          <a:bodyPr wrap="none" rtlCol="0">
            <a:spAutoFit/>
          </a:bodyPr>
          <a:lstStyle/>
          <a:p>
            <a:r>
              <a:rPr lang="en-US" sz="3600" dirty="0"/>
              <a:t>Add Layer</a:t>
            </a:r>
          </a:p>
        </p:txBody>
      </p:sp>
      <p:sp>
        <p:nvSpPr>
          <p:cNvPr id="19" name="TextBox 18"/>
          <p:cNvSpPr txBox="1"/>
          <p:nvPr/>
        </p:nvSpPr>
        <p:spPr>
          <a:xfrm>
            <a:off x="628261" y="3907160"/>
            <a:ext cx="2512291" cy="646331"/>
          </a:xfrm>
          <a:prstGeom prst="rect">
            <a:avLst/>
          </a:prstGeom>
          <a:noFill/>
        </p:spPr>
        <p:txBody>
          <a:bodyPr wrap="none" rtlCol="0">
            <a:spAutoFit/>
          </a:bodyPr>
          <a:lstStyle/>
          <a:p>
            <a:r>
              <a:rPr lang="en-US" sz="3600" dirty="0"/>
              <a:t>Delete Layer</a:t>
            </a:r>
          </a:p>
        </p:txBody>
      </p:sp>
      <p:sp>
        <p:nvSpPr>
          <p:cNvPr id="12" name="Rounded Rectangle 11"/>
          <p:cNvSpPr/>
          <p:nvPr/>
        </p:nvSpPr>
        <p:spPr>
          <a:xfrm>
            <a:off x="1511917" y="2401752"/>
            <a:ext cx="811566" cy="5051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sp>
        <p:nvSpPr>
          <p:cNvPr id="16" name="TextBox 15"/>
          <p:cNvSpPr txBox="1"/>
          <p:nvPr/>
        </p:nvSpPr>
        <p:spPr>
          <a:xfrm>
            <a:off x="2481944" y="2445241"/>
            <a:ext cx="617477" cy="461665"/>
          </a:xfrm>
          <a:prstGeom prst="rect">
            <a:avLst/>
          </a:prstGeom>
          <a:noFill/>
          <a:effectLst>
            <a:outerShdw dir="2700000" algn="tl" rotWithShape="0">
              <a:prstClr val="black"/>
            </a:outerShdw>
          </a:effectLst>
        </p:spPr>
        <p:txBody>
          <a:bodyPr wrap="none" rtlCol="0">
            <a:spAutoFit/>
          </a:bodyPr>
          <a:lstStyle/>
          <a:p>
            <a:r>
              <a:rPr lang="en-US" sz="2400" dirty="0">
                <a:ln>
                  <a:solidFill>
                    <a:schemeClr val="accent3">
                      <a:alpha val="61000"/>
                    </a:schemeClr>
                  </a:solidFill>
                </a:ln>
                <a:solidFill>
                  <a:srgbClr val="FFC000"/>
                </a:solidFill>
              </a:rPr>
              <a:t> sk</a:t>
            </a:r>
            <a:r>
              <a:rPr lang="en-US" sz="2400" baseline="-25000" dirty="0">
                <a:ln>
                  <a:solidFill>
                    <a:schemeClr val="accent3">
                      <a:alpha val="61000"/>
                    </a:schemeClr>
                  </a:solidFill>
                </a:ln>
                <a:solidFill>
                  <a:srgbClr val="FFC000"/>
                </a:solidFill>
              </a:rPr>
              <a:t>2</a:t>
            </a:r>
          </a:p>
        </p:txBody>
      </p:sp>
      <p:sp>
        <p:nvSpPr>
          <p:cNvPr id="35" name="TextBox 34"/>
          <p:cNvSpPr txBox="1"/>
          <p:nvPr/>
        </p:nvSpPr>
        <p:spPr>
          <a:xfrm>
            <a:off x="2386627" y="2469102"/>
            <a:ext cx="443087" cy="461665"/>
          </a:xfrm>
          <a:prstGeom prst="rect">
            <a:avLst/>
          </a:prstGeom>
          <a:noFill/>
        </p:spPr>
        <p:txBody>
          <a:bodyPr wrap="square" rtlCol="0">
            <a:spAutoFit/>
          </a:bodyPr>
          <a:lstStyle/>
          <a:p>
            <a:r>
              <a:rPr lang="en-US" sz="2400" dirty="0"/>
              <a:t>,</a:t>
            </a:r>
          </a:p>
        </p:txBody>
      </p:sp>
      <p:sp>
        <p:nvSpPr>
          <p:cNvPr id="54" name="Rounded Rectangle 53"/>
          <p:cNvSpPr/>
          <p:nvPr/>
        </p:nvSpPr>
        <p:spPr>
          <a:xfrm>
            <a:off x="4446458" y="4917964"/>
            <a:ext cx="811566" cy="5051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sp>
        <p:nvSpPr>
          <p:cNvPr id="43" name="Right Arrow 42"/>
          <p:cNvSpPr/>
          <p:nvPr/>
        </p:nvSpPr>
        <p:spPr>
          <a:xfrm>
            <a:off x="3462533" y="4850052"/>
            <a:ext cx="834806" cy="65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456214" y="4854547"/>
            <a:ext cx="1039904" cy="715775"/>
            <a:chOff x="8613116" y="2971698"/>
            <a:chExt cx="537763" cy="594667"/>
          </a:xfrm>
        </p:grpSpPr>
        <p:sp>
          <p:nvSpPr>
            <p:cNvPr id="45" name="Rounded Rectangle 44"/>
            <p:cNvSpPr/>
            <p:nvPr/>
          </p:nvSpPr>
          <p:spPr>
            <a:xfrm>
              <a:off x="8613116" y="2971698"/>
              <a:ext cx="537763" cy="59466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8673472" y="3059853"/>
              <a:ext cx="419683" cy="41968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grpSp>
      <p:sp>
        <p:nvSpPr>
          <p:cNvPr id="50" name="TextBox 49"/>
          <p:cNvSpPr txBox="1"/>
          <p:nvPr/>
        </p:nvSpPr>
        <p:spPr>
          <a:xfrm>
            <a:off x="2695937" y="4926953"/>
            <a:ext cx="617477" cy="461665"/>
          </a:xfrm>
          <a:prstGeom prst="rect">
            <a:avLst/>
          </a:prstGeom>
          <a:noFill/>
          <a:effectLst>
            <a:outerShdw dir="2700000" algn="tl" rotWithShape="0">
              <a:prstClr val="black"/>
            </a:outerShdw>
          </a:effectLst>
        </p:spPr>
        <p:txBody>
          <a:bodyPr wrap="none" rtlCol="0">
            <a:spAutoFit/>
          </a:bodyPr>
          <a:lstStyle/>
          <a:p>
            <a:r>
              <a:rPr lang="en-US" sz="2400" dirty="0">
                <a:ln>
                  <a:solidFill>
                    <a:schemeClr val="accent3">
                      <a:alpha val="61000"/>
                    </a:schemeClr>
                  </a:solidFill>
                </a:ln>
                <a:solidFill>
                  <a:srgbClr val="FFC000"/>
                </a:solidFill>
              </a:rPr>
              <a:t> sk</a:t>
            </a:r>
            <a:r>
              <a:rPr lang="en-US" sz="2400" baseline="-25000" dirty="0">
                <a:ln>
                  <a:solidFill>
                    <a:schemeClr val="accent3">
                      <a:alpha val="61000"/>
                    </a:schemeClr>
                  </a:solidFill>
                </a:ln>
                <a:solidFill>
                  <a:srgbClr val="FFC000"/>
                </a:solidFill>
              </a:rPr>
              <a:t>2</a:t>
            </a:r>
          </a:p>
        </p:txBody>
      </p:sp>
      <p:sp>
        <p:nvSpPr>
          <p:cNvPr id="51" name="TextBox 50"/>
          <p:cNvSpPr txBox="1"/>
          <p:nvPr/>
        </p:nvSpPr>
        <p:spPr>
          <a:xfrm>
            <a:off x="2600620" y="4950814"/>
            <a:ext cx="443087" cy="461665"/>
          </a:xfrm>
          <a:prstGeom prst="rect">
            <a:avLst/>
          </a:prstGeom>
          <a:noFill/>
        </p:spPr>
        <p:txBody>
          <a:bodyPr wrap="square" rtlCol="0">
            <a:spAutoFit/>
          </a:bodyPr>
          <a:lstStyle/>
          <a:p>
            <a:r>
              <a:rPr lang="en-US" sz="2400" dirty="0"/>
              <a:t>,</a:t>
            </a:r>
          </a:p>
        </p:txBody>
      </p:sp>
      <p:grpSp>
        <p:nvGrpSpPr>
          <p:cNvPr id="3" name="Group 2"/>
          <p:cNvGrpSpPr/>
          <p:nvPr/>
        </p:nvGrpSpPr>
        <p:grpSpPr>
          <a:xfrm>
            <a:off x="4311448" y="3159536"/>
            <a:ext cx="1249406" cy="480182"/>
            <a:chOff x="4311448" y="3010964"/>
            <a:chExt cx="1249406" cy="480182"/>
          </a:xfrm>
        </p:grpSpPr>
        <p:sp>
          <p:nvSpPr>
            <p:cNvPr id="30" name="TextBox 29"/>
            <p:cNvSpPr txBox="1"/>
            <p:nvPr/>
          </p:nvSpPr>
          <p:spPr>
            <a:xfrm>
              <a:off x="4311448" y="3029481"/>
              <a:ext cx="590226" cy="461665"/>
            </a:xfrm>
            <a:prstGeom prst="rect">
              <a:avLst/>
            </a:prstGeom>
            <a:noFill/>
          </p:spPr>
          <p:txBody>
            <a:bodyPr wrap="none" rtlCol="0">
              <a:spAutoFit/>
            </a:bodyPr>
            <a:lstStyle/>
            <a:p>
              <a:r>
                <a:rPr lang="en-US" sz="2400" dirty="0">
                  <a:solidFill>
                    <a:schemeClr val="accent5"/>
                  </a:solidFill>
                </a:rPr>
                <a:t>pk</a:t>
              </a:r>
              <a:r>
                <a:rPr lang="en-US" sz="2400" baseline="-25000" dirty="0">
                  <a:solidFill>
                    <a:schemeClr val="accent5"/>
                  </a:solidFill>
                </a:rPr>
                <a:t>1</a:t>
              </a:r>
            </a:p>
          </p:txBody>
        </p:sp>
        <p:sp>
          <p:nvSpPr>
            <p:cNvPr id="31" name="TextBox 30"/>
            <p:cNvSpPr txBox="1"/>
            <p:nvPr/>
          </p:nvSpPr>
          <p:spPr>
            <a:xfrm>
              <a:off x="4901699" y="3029480"/>
              <a:ext cx="659155" cy="461665"/>
            </a:xfrm>
            <a:prstGeom prst="rect">
              <a:avLst/>
            </a:prstGeom>
            <a:noFill/>
            <a:effectLst>
              <a:glow rad="63500">
                <a:schemeClr val="tx1">
                  <a:alpha val="67000"/>
                </a:schemeClr>
              </a:glow>
              <a:outerShdw dir="5400000" algn="ctr" rotWithShape="0">
                <a:srgbClr val="000000">
                  <a:alpha val="83000"/>
                </a:srgbClr>
              </a:outerShdw>
              <a:softEdge rad="0"/>
            </a:effectLst>
          </p:spPr>
          <p:txBody>
            <a:bodyPr wrap="none" rtlCol="0">
              <a:spAutoFit/>
            </a:bodyPr>
            <a:lstStyle/>
            <a:p>
              <a:r>
                <a:rPr lang="en-US" sz="2400" dirty="0">
                  <a:ln>
                    <a:solidFill>
                      <a:schemeClr val="accent3">
                        <a:alpha val="61000"/>
                      </a:schemeClr>
                    </a:solidFill>
                  </a:ln>
                  <a:solidFill>
                    <a:srgbClr val="FFC000"/>
                  </a:solidFill>
                </a:rPr>
                <a:t> pk</a:t>
              </a:r>
              <a:r>
                <a:rPr lang="en-US" sz="2400" baseline="-25000" dirty="0">
                  <a:ln>
                    <a:solidFill>
                      <a:schemeClr val="accent3">
                        <a:alpha val="61000"/>
                      </a:schemeClr>
                    </a:solidFill>
                  </a:ln>
                  <a:solidFill>
                    <a:srgbClr val="FFC000"/>
                  </a:solidFill>
                </a:rPr>
                <a:t>2</a:t>
              </a:r>
            </a:p>
          </p:txBody>
        </p:sp>
        <p:sp>
          <p:nvSpPr>
            <p:cNvPr id="32" name="TextBox 31"/>
            <p:cNvSpPr txBox="1"/>
            <p:nvPr/>
          </p:nvSpPr>
          <p:spPr>
            <a:xfrm>
              <a:off x="4724328" y="3010964"/>
              <a:ext cx="443087" cy="461665"/>
            </a:xfrm>
            <a:prstGeom prst="rect">
              <a:avLst/>
            </a:prstGeom>
            <a:noFill/>
          </p:spPr>
          <p:txBody>
            <a:bodyPr wrap="square" rtlCol="0">
              <a:spAutoFit/>
            </a:bodyPr>
            <a:lstStyle/>
            <a:p>
              <a:r>
                <a:rPr lang="en-US" sz="2400" dirty="0"/>
                <a:t>*</a:t>
              </a:r>
            </a:p>
          </p:txBody>
        </p:sp>
      </p:grpSp>
      <p:pic>
        <p:nvPicPr>
          <p:cNvPr id="5" name="Picture 4"/>
          <p:cNvPicPr>
            <a:picLocks noChangeAspect="1"/>
          </p:cNvPicPr>
          <p:nvPr/>
        </p:nvPicPr>
        <p:blipFill rotWithShape="1">
          <a:blip r:embed="rId5"/>
          <a:srcRect l="25779" r="31868"/>
          <a:stretch/>
        </p:blipFill>
        <p:spPr>
          <a:xfrm>
            <a:off x="9555642" y="2336127"/>
            <a:ext cx="1700168" cy="2266129"/>
          </a:xfrm>
          <a:prstGeom prst="rect">
            <a:avLst/>
          </a:prstGeom>
        </p:spPr>
      </p:pic>
      <p:sp>
        <p:nvSpPr>
          <p:cNvPr id="53" name="Rounded Rectangle 52">
            <a:extLst>
              <a:ext uri="{FF2B5EF4-FFF2-40B4-BE49-F238E27FC236}">
                <a16:creationId xmlns:a16="http://schemas.microsoft.com/office/drawing/2014/main" id="{1C511AA4-ECFA-344D-91EC-CF8A2613CDA2}"/>
              </a:ext>
            </a:extLst>
          </p:cNvPr>
          <p:cNvSpPr/>
          <p:nvPr/>
        </p:nvSpPr>
        <p:spPr>
          <a:xfrm>
            <a:off x="628261" y="145506"/>
            <a:ext cx="10513872"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PKCR Encryption</a:t>
            </a:r>
          </a:p>
        </p:txBody>
      </p:sp>
      <p:sp>
        <p:nvSpPr>
          <p:cNvPr id="6" name="TextBox 5"/>
          <p:cNvSpPr txBox="1"/>
          <p:nvPr/>
        </p:nvSpPr>
        <p:spPr>
          <a:xfrm>
            <a:off x="5090978" y="451416"/>
            <a:ext cx="6026330" cy="492443"/>
          </a:xfrm>
          <a:prstGeom prst="rect">
            <a:avLst/>
          </a:prstGeom>
          <a:noFill/>
        </p:spPr>
        <p:txBody>
          <a:bodyPr wrap="none" rtlCol="0">
            <a:spAutoFit/>
          </a:bodyPr>
          <a:lstStyle/>
          <a:p>
            <a:r>
              <a:rPr lang="en-US" sz="2600" dirty="0"/>
              <a:t>(Privately Key-Commutative </a:t>
            </a:r>
            <a:r>
              <a:rPr lang="en-US" sz="2600" dirty="0" err="1"/>
              <a:t>Randomizable</a:t>
            </a:r>
            <a:r>
              <a:rPr lang="en-US" sz="2600" dirty="0"/>
              <a:t>)</a:t>
            </a:r>
          </a:p>
        </p:txBody>
      </p:sp>
      <p:sp>
        <p:nvSpPr>
          <p:cNvPr id="58" name="TextBox 57">
            <a:extLst>
              <a:ext uri="{FF2B5EF4-FFF2-40B4-BE49-F238E27FC236}">
                <a16:creationId xmlns:a16="http://schemas.microsoft.com/office/drawing/2014/main" id="{36FB19A0-9B06-074A-9CE1-40012245265C}"/>
              </a:ext>
            </a:extLst>
          </p:cNvPr>
          <p:cNvSpPr txBox="1"/>
          <p:nvPr/>
        </p:nvSpPr>
        <p:spPr>
          <a:xfrm>
            <a:off x="4650758" y="5570322"/>
            <a:ext cx="590226" cy="461665"/>
          </a:xfrm>
          <a:prstGeom prst="rect">
            <a:avLst/>
          </a:prstGeom>
          <a:noFill/>
        </p:spPr>
        <p:txBody>
          <a:bodyPr wrap="none" rtlCol="0">
            <a:spAutoFit/>
          </a:bodyPr>
          <a:lstStyle/>
          <a:p>
            <a:r>
              <a:rPr lang="en-US" sz="2400" dirty="0">
                <a:solidFill>
                  <a:schemeClr val="accent5"/>
                </a:solidFill>
              </a:rPr>
              <a:t>pk</a:t>
            </a:r>
            <a:r>
              <a:rPr lang="en-US" sz="2400" baseline="-25000" dirty="0">
                <a:solidFill>
                  <a:schemeClr val="accent5"/>
                </a:solidFill>
              </a:rPr>
              <a:t>1</a:t>
            </a:r>
          </a:p>
        </p:txBody>
      </p:sp>
      <p:grpSp>
        <p:nvGrpSpPr>
          <p:cNvPr id="67" name="Group 66">
            <a:extLst>
              <a:ext uri="{FF2B5EF4-FFF2-40B4-BE49-F238E27FC236}">
                <a16:creationId xmlns:a16="http://schemas.microsoft.com/office/drawing/2014/main" id="{157BB5B5-03F9-884B-A7DE-579F97CDF15C}"/>
              </a:ext>
            </a:extLst>
          </p:cNvPr>
          <p:cNvGrpSpPr/>
          <p:nvPr/>
        </p:nvGrpSpPr>
        <p:grpSpPr>
          <a:xfrm>
            <a:off x="1292997" y="5619124"/>
            <a:ext cx="1249406" cy="480182"/>
            <a:chOff x="4311448" y="3010964"/>
            <a:chExt cx="1249406" cy="480182"/>
          </a:xfrm>
        </p:grpSpPr>
        <p:sp>
          <p:nvSpPr>
            <p:cNvPr id="68" name="TextBox 67">
              <a:extLst>
                <a:ext uri="{FF2B5EF4-FFF2-40B4-BE49-F238E27FC236}">
                  <a16:creationId xmlns:a16="http://schemas.microsoft.com/office/drawing/2014/main" id="{EBC95863-4FEA-3843-A8F0-FF3497FC2C28}"/>
                </a:ext>
              </a:extLst>
            </p:cNvPr>
            <p:cNvSpPr txBox="1"/>
            <p:nvPr/>
          </p:nvSpPr>
          <p:spPr>
            <a:xfrm>
              <a:off x="4311448" y="3029481"/>
              <a:ext cx="590226" cy="461665"/>
            </a:xfrm>
            <a:prstGeom prst="rect">
              <a:avLst/>
            </a:prstGeom>
            <a:noFill/>
          </p:spPr>
          <p:txBody>
            <a:bodyPr wrap="none" rtlCol="0">
              <a:spAutoFit/>
            </a:bodyPr>
            <a:lstStyle/>
            <a:p>
              <a:r>
                <a:rPr lang="en-US" sz="2400" dirty="0">
                  <a:solidFill>
                    <a:schemeClr val="accent5"/>
                  </a:solidFill>
                </a:rPr>
                <a:t>pk</a:t>
              </a:r>
              <a:r>
                <a:rPr lang="en-US" sz="2400" baseline="-25000" dirty="0">
                  <a:solidFill>
                    <a:schemeClr val="accent5"/>
                  </a:solidFill>
                </a:rPr>
                <a:t>1</a:t>
              </a:r>
            </a:p>
          </p:txBody>
        </p:sp>
        <p:sp>
          <p:nvSpPr>
            <p:cNvPr id="69" name="TextBox 68">
              <a:extLst>
                <a:ext uri="{FF2B5EF4-FFF2-40B4-BE49-F238E27FC236}">
                  <a16:creationId xmlns:a16="http://schemas.microsoft.com/office/drawing/2014/main" id="{38CB5409-EED3-CC47-B823-4EABA261F528}"/>
                </a:ext>
              </a:extLst>
            </p:cNvPr>
            <p:cNvSpPr txBox="1"/>
            <p:nvPr/>
          </p:nvSpPr>
          <p:spPr>
            <a:xfrm>
              <a:off x="4901699" y="3029480"/>
              <a:ext cx="659155" cy="461665"/>
            </a:xfrm>
            <a:prstGeom prst="rect">
              <a:avLst/>
            </a:prstGeom>
            <a:noFill/>
            <a:effectLst>
              <a:glow rad="63500">
                <a:schemeClr val="tx1">
                  <a:alpha val="67000"/>
                </a:schemeClr>
              </a:glow>
              <a:outerShdw dir="5400000" algn="ctr" rotWithShape="0">
                <a:srgbClr val="000000">
                  <a:alpha val="83000"/>
                </a:srgbClr>
              </a:outerShdw>
              <a:softEdge rad="0"/>
            </a:effectLst>
          </p:spPr>
          <p:txBody>
            <a:bodyPr wrap="none" rtlCol="0">
              <a:spAutoFit/>
            </a:bodyPr>
            <a:lstStyle/>
            <a:p>
              <a:r>
                <a:rPr lang="en-US" sz="2400" dirty="0">
                  <a:ln>
                    <a:solidFill>
                      <a:schemeClr val="accent3">
                        <a:alpha val="61000"/>
                      </a:schemeClr>
                    </a:solidFill>
                  </a:ln>
                  <a:solidFill>
                    <a:srgbClr val="FFC000"/>
                  </a:solidFill>
                </a:rPr>
                <a:t> pk</a:t>
              </a:r>
              <a:r>
                <a:rPr lang="en-US" sz="2400" baseline="-25000" dirty="0">
                  <a:ln>
                    <a:solidFill>
                      <a:schemeClr val="accent3">
                        <a:alpha val="61000"/>
                      </a:schemeClr>
                    </a:solidFill>
                  </a:ln>
                  <a:solidFill>
                    <a:srgbClr val="FFC000"/>
                  </a:solidFill>
                </a:rPr>
                <a:t>2</a:t>
              </a:r>
            </a:p>
          </p:txBody>
        </p:sp>
        <p:sp>
          <p:nvSpPr>
            <p:cNvPr id="70" name="TextBox 69">
              <a:extLst>
                <a:ext uri="{FF2B5EF4-FFF2-40B4-BE49-F238E27FC236}">
                  <a16:creationId xmlns:a16="http://schemas.microsoft.com/office/drawing/2014/main" id="{A1CF8D94-ED78-4A40-B21E-BADB3A47B818}"/>
                </a:ext>
              </a:extLst>
            </p:cNvPr>
            <p:cNvSpPr txBox="1"/>
            <p:nvPr/>
          </p:nvSpPr>
          <p:spPr>
            <a:xfrm>
              <a:off x="4724328" y="3010964"/>
              <a:ext cx="443087" cy="461665"/>
            </a:xfrm>
            <a:prstGeom prst="rect">
              <a:avLst/>
            </a:prstGeom>
            <a:noFill/>
          </p:spPr>
          <p:txBody>
            <a:bodyPr wrap="square" rtlCol="0">
              <a:spAutoFit/>
            </a:bodyPr>
            <a:lstStyle/>
            <a:p>
              <a:r>
                <a:rPr lang="en-US" sz="2400" dirty="0"/>
                <a:t>*</a:t>
              </a:r>
            </a:p>
          </p:txBody>
        </p:sp>
      </p:grpSp>
    </p:spTree>
    <p:custDataLst>
      <p:tags r:id="rId1"/>
    </p:custDataLst>
    <p:extLst>
      <p:ext uri="{BB962C8B-B14F-4D97-AF65-F5344CB8AC3E}">
        <p14:creationId xmlns:p14="http://schemas.microsoft.com/office/powerpoint/2010/main" val="855621211"/>
      </p:ext>
    </p:extLst>
  </p:cSld>
  <p:clrMapOvr>
    <a:masterClrMapping/>
  </p:clrMapOvr>
  <mc:AlternateContent xmlns:mc="http://schemas.openxmlformats.org/markup-compatibility/2006" xmlns:p14="http://schemas.microsoft.com/office/powerpoint/2010/main">
    <mc:Choice Requires="p14">
      <p:transition spd="slow" p14:dur="2000" advTm="102169"/>
    </mc:Choice>
    <mc:Fallback xmlns="">
      <p:transition spd="slow" advTm="1021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19" grpId="0"/>
      <p:bldP spid="12" grpId="0" animBg="1"/>
      <p:bldP spid="16" grpId="0"/>
      <p:bldP spid="35" grpId="0"/>
      <p:bldP spid="54" grpId="0" animBg="1"/>
      <p:bldP spid="43" grpId="0" animBg="1"/>
      <p:bldP spid="5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F8EB15A-53C7-D44F-AD2B-63B790112E2B}"/>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sp>
        <p:nvSpPr>
          <p:cNvPr id="7" name="Rectangle 6">
            <a:extLst>
              <a:ext uri="{FF2B5EF4-FFF2-40B4-BE49-F238E27FC236}">
                <a16:creationId xmlns:a16="http://schemas.microsoft.com/office/drawing/2014/main" id="{7CF72B77-2CF8-4440-8A27-4D0943987F5B}"/>
              </a:ext>
            </a:extLst>
          </p:cNvPr>
          <p:cNvSpPr/>
          <p:nvPr/>
        </p:nvSpPr>
        <p:spPr>
          <a:xfrm>
            <a:off x="4156018" y="1270147"/>
            <a:ext cx="4395315" cy="6587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Quantum-Secure</a:t>
            </a:r>
          </a:p>
        </p:txBody>
      </p:sp>
      <p:sp>
        <p:nvSpPr>
          <p:cNvPr id="8" name="Rounded Rectangle 7">
            <a:extLst>
              <a:ext uri="{FF2B5EF4-FFF2-40B4-BE49-F238E27FC236}">
                <a16:creationId xmlns:a16="http://schemas.microsoft.com/office/drawing/2014/main" id="{1539BBB4-0C11-EC4B-BFBB-DD5403B52F8F}"/>
              </a:ext>
            </a:extLst>
          </p:cNvPr>
          <p:cNvSpPr/>
          <p:nvPr/>
        </p:nvSpPr>
        <p:spPr>
          <a:xfrm>
            <a:off x="7776339" y="3343417"/>
            <a:ext cx="1533045" cy="1053463"/>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PKCR</a:t>
            </a:r>
          </a:p>
        </p:txBody>
      </p:sp>
      <p:sp>
        <p:nvSpPr>
          <p:cNvPr id="9" name="Rectangle 8">
            <a:extLst>
              <a:ext uri="{FF2B5EF4-FFF2-40B4-BE49-F238E27FC236}">
                <a16:creationId xmlns:a16="http://schemas.microsoft.com/office/drawing/2014/main" id="{CC9CCD80-32E6-724A-9E12-1CAD15FBCFB1}"/>
              </a:ext>
            </a:extLst>
          </p:cNvPr>
          <p:cNvSpPr/>
          <p:nvPr/>
        </p:nvSpPr>
        <p:spPr>
          <a:xfrm>
            <a:off x="2234660" y="3557821"/>
            <a:ext cx="2438400" cy="6520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QR</a:t>
            </a:r>
          </a:p>
        </p:txBody>
      </p:sp>
      <p:sp>
        <p:nvSpPr>
          <p:cNvPr id="10" name="Rectangle 9">
            <a:extLst>
              <a:ext uri="{FF2B5EF4-FFF2-40B4-BE49-F238E27FC236}">
                <a16:creationId xmlns:a16="http://schemas.microsoft.com/office/drawing/2014/main" id="{07108D3C-DC01-344E-AA16-649E6F5E0E17}"/>
              </a:ext>
            </a:extLst>
          </p:cNvPr>
          <p:cNvSpPr/>
          <p:nvPr/>
        </p:nvSpPr>
        <p:spPr>
          <a:xfrm>
            <a:off x="2234660" y="2530359"/>
            <a:ext cx="2438400" cy="6520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DDH</a:t>
            </a:r>
          </a:p>
        </p:txBody>
      </p:sp>
      <p:sp>
        <p:nvSpPr>
          <p:cNvPr id="11" name="Rectangle 10">
            <a:extLst>
              <a:ext uri="{FF2B5EF4-FFF2-40B4-BE49-F238E27FC236}">
                <a16:creationId xmlns:a16="http://schemas.microsoft.com/office/drawing/2014/main" id="{DA2DBBD4-E8B0-F844-B15C-244AB4F9C5A2}"/>
              </a:ext>
            </a:extLst>
          </p:cNvPr>
          <p:cNvSpPr/>
          <p:nvPr/>
        </p:nvSpPr>
        <p:spPr>
          <a:xfrm>
            <a:off x="2234660" y="4546015"/>
            <a:ext cx="2438400" cy="6520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LWE</a:t>
            </a:r>
          </a:p>
        </p:txBody>
      </p:sp>
      <p:sp>
        <p:nvSpPr>
          <p:cNvPr id="12" name="Right Arrow 11">
            <a:extLst>
              <a:ext uri="{FF2B5EF4-FFF2-40B4-BE49-F238E27FC236}">
                <a16:creationId xmlns:a16="http://schemas.microsoft.com/office/drawing/2014/main" id="{6F2E77E3-9158-7F4F-8533-AF20E1059581}"/>
              </a:ext>
            </a:extLst>
          </p:cNvPr>
          <p:cNvSpPr/>
          <p:nvPr/>
        </p:nvSpPr>
        <p:spPr>
          <a:xfrm>
            <a:off x="5090166" y="3365479"/>
            <a:ext cx="2269067" cy="1009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3764CDF4-9126-1349-99A4-10C966087C59}"/>
              </a:ext>
            </a:extLst>
          </p:cNvPr>
          <p:cNvSpPr txBox="1">
            <a:spLocks/>
          </p:cNvSpPr>
          <p:nvPr/>
        </p:nvSpPr>
        <p:spPr>
          <a:xfrm>
            <a:off x="3161471" y="3116614"/>
            <a:ext cx="622588" cy="753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or</a:t>
            </a:r>
          </a:p>
        </p:txBody>
      </p:sp>
      <p:sp>
        <p:nvSpPr>
          <p:cNvPr id="14" name="Content Placeholder 2">
            <a:extLst>
              <a:ext uri="{FF2B5EF4-FFF2-40B4-BE49-F238E27FC236}">
                <a16:creationId xmlns:a16="http://schemas.microsoft.com/office/drawing/2014/main" id="{D4B9AD59-5B13-FE40-9377-ACDD8B5DBAC7}"/>
              </a:ext>
            </a:extLst>
          </p:cNvPr>
          <p:cNvSpPr txBox="1">
            <a:spLocks/>
          </p:cNvSpPr>
          <p:nvPr/>
        </p:nvSpPr>
        <p:spPr>
          <a:xfrm>
            <a:off x="3142566" y="4118512"/>
            <a:ext cx="622588" cy="753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or</a:t>
            </a:r>
          </a:p>
        </p:txBody>
      </p:sp>
    </p:spTree>
    <p:extLst>
      <p:ext uri="{BB962C8B-B14F-4D97-AF65-F5344CB8AC3E}">
        <p14:creationId xmlns:p14="http://schemas.microsoft.com/office/powerpoint/2010/main" val="3844321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838200" y="94941"/>
            <a:ext cx="10430933" cy="903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Regev’s</a:t>
            </a:r>
            <a:r>
              <a:rPr lang="en-US" dirty="0"/>
              <a:t> PKE Scheme [Regev’05]</a:t>
            </a:r>
            <a:endParaRPr lang="en-US" dirty="0">
              <a:solidFill>
                <a:srgbClr val="C04544"/>
              </a:solidFill>
            </a:endParaRPr>
          </a:p>
        </p:txBody>
      </p:sp>
      <p:sp>
        <p:nvSpPr>
          <p:cNvPr id="28" name="Content Placeholder 2">
            <a:extLst>
              <a:ext uri="{FF2B5EF4-FFF2-40B4-BE49-F238E27FC236}">
                <a16:creationId xmlns:a16="http://schemas.microsoft.com/office/drawing/2014/main" id="{EFDACE4C-E36C-934D-B34A-0B0F332F382B}"/>
              </a:ext>
            </a:extLst>
          </p:cNvPr>
          <p:cNvSpPr txBox="1">
            <a:spLocks/>
          </p:cNvSpPr>
          <p:nvPr/>
        </p:nvSpPr>
        <p:spPr>
          <a:xfrm>
            <a:off x="87103" y="1406071"/>
            <a:ext cx="1711262" cy="669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Keygen:</a:t>
            </a:r>
            <a:endParaRPr lang="en-US" sz="32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DBF28028-CF45-5342-AF90-F88D6DAD224B}"/>
                  </a:ext>
                </a:extLst>
              </p:cNvPr>
              <p:cNvSpPr txBox="1">
                <a:spLocks/>
              </p:cNvSpPr>
              <p:nvPr/>
            </p:nvSpPr>
            <p:spPr>
              <a:xfrm>
                <a:off x="229482" y="3685388"/>
                <a:ext cx="3913463" cy="669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Encryption(</a:t>
                </a:r>
                <a14:m>
                  <m:oMath xmlns:m="http://schemas.openxmlformats.org/officeDocument/2006/math">
                    <m:r>
                      <a:rPr lang="en-US" sz="3200" b="0" i="1" dirty="0" smtClean="0">
                        <a:latin typeface="Cambria Math" panose="02040503050406030204" pitchFamily="18" charset="0"/>
                      </a:rPr>
                      <m:t>𝜇</m:t>
                    </m:r>
                    <m:r>
                      <a:rPr lang="en-US" sz="3200" i="1" dirty="0" smtClean="0">
                        <a:latin typeface="Cambria Math" panose="02040503050406030204" pitchFamily="18" charset="0"/>
                      </a:rPr>
                      <m:t>,</m:t>
                    </m:r>
                    <m:r>
                      <a:rPr lang="en-US" sz="3200" b="1" i="1" dirty="0" smtClean="0">
                        <a:solidFill>
                          <a:schemeClr val="tx1"/>
                        </a:solidFill>
                        <a:latin typeface="Cambria Math" panose="02040503050406030204" pitchFamily="18" charset="0"/>
                      </a:rPr>
                      <m:t>𝑨</m:t>
                    </m:r>
                    <m:r>
                      <a:rPr lang="en-US" sz="3200" i="1" dirty="0" smtClean="0">
                        <a:latin typeface="Cambria Math" panose="02040503050406030204" pitchFamily="18" charset="0"/>
                      </a:rPr>
                      <m:t>,</m:t>
                    </m:r>
                    <m:r>
                      <a:rPr lang="en-US" sz="3200" b="1" i="1" dirty="0" smtClean="0">
                        <a:solidFill>
                          <a:schemeClr val="accent3">
                            <a:lumMod val="50000"/>
                          </a:schemeClr>
                        </a:solidFill>
                        <a:latin typeface="Cambria Math" panose="02040503050406030204" pitchFamily="18" charset="0"/>
                      </a:rPr>
                      <m:t>𝒃</m:t>
                    </m:r>
                  </m:oMath>
                </a14:m>
                <a:r>
                  <a:rPr lang="en-US" sz="3200" b="1" dirty="0"/>
                  <a:t>):</a:t>
                </a:r>
                <a:endParaRPr lang="en-US" sz="3200" dirty="0"/>
              </a:p>
            </p:txBody>
          </p:sp>
        </mc:Choice>
        <mc:Fallback xmlns="">
          <p:sp>
            <p:nvSpPr>
              <p:cNvPr id="33" name="Content Placeholder 2">
                <a:extLst>
                  <a:ext uri="{FF2B5EF4-FFF2-40B4-BE49-F238E27FC236}">
                    <a16:creationId xmlns:a16="http://schemas.microsoft.com/office/drawing/2014/main" id="{DBF28028-CF45-5342-AF90-F88D6DAD224B}"/>
                  </a:ext>
                </a:extLst>
              </p:cNvPr>
              <p:cNvSpPr txBox="1">
                <a:spLocks noRot="1" noChangeAspect="1" noMove="1" noResize="1" noEditPoints="1" noAdjustHandles="1" noChangeArrowheads="1" noChangeShapeType="1" noTextEdit="1"/>
              </p:cNvSpPr>
              <p:nvPr/>
            </p:nvSpPr>
            <p:spPr>
              <a:xfrm>
                <a:off x="229482" y="3685388"/>
                <a:ext cx="3913463" cy="669611"/>
              </a:xfrm>
              <a:prstGeom prst="rect">
                <a:avLst/>
              </a:prstGeom>
              <a:blipFill>
                <a:blip r:embed="rId3"/>
                <a:stretch>
                  <a:fillRect l="-3560" t="-18519"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0F734AB-5D1D-8943-928D-655E96A8FAAB}"/>
                  </a:ext>
                </a:extLst>
              </p:cNvPr>
              <p:cNvSpPr/>
              <p:nvPr/>
            </p:nvSpPr>
            <p:spPr>
              <a:xfrm>
                <a:off x="1719509" y="1206028"/>
                <a:ext cx="324606" cy="7156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𝒔</m:t>
                      </m:r>
                    </m:oMath>
                  </m:oMathPara>
                </a14:m>
                <a:endParaRPr lang="en-US" sz="2400" b="1" dirty="0"/>
              </a:p>
            </p:txBody>
          </p:sp>
        </mc:Choice>
        <mc:Fallback xmlns="">
          <p:sp>
            <p:nvSpPr>
              <p:cNvPr id="2" name="Rectangle 1">
                <a:extLst>
                  <a:ext uri="{FF2B5EF4-FFF2-40B4-BE49-F238E27FC236}">
                    <a16:creationId xmlns:a16="http://schemas.microsoft.com/office/drawing/2014/main" id="{30F734AB-5D1D-8943-928D-655E96A8FAAB}"/>
                  </a:ext>
                </a:extLst>
              </p:cNvPr>
              <p:cNvSpPr>
                <a:spLocks noRot="1" noChangeAspect="1" noMove="1" noResize="1" noEditPoints="1" noAdjustHandles="1" noChangeArrowheads="1" noChangeShapeType="1" noTextEdit="1"/>
              </p:cNvSpPr>
              <p:nvPr/>
            </p:nvSpPr>
            <p:spPr>
              <a:xfrm>
                <a:off x="1719509" y="1206028"/>
                <a:ext cx="324606" cy="715604"/>
              </a:xfrm>
              <a:prstGeom prst="rect">
                <a:avLst/>
              </a:prstGeom>
              <a:blipFill>
                <a:blip r:embed="rId4"/>
                <a:stretch>
                  <a:fillRect l="-370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F847CA4-D2FC-A64B-91C7-53888F945241}"/>
                  </a:ext>
                </a:extLst>
              </p:cNvPr>
              <p:cNvSpPr/>
              <p:nvPr/>
            </p:nvSpPr>
            <p:spPr>
              <a:xfrm>
                <a:off x="5662807" y="1152569"/>
                <a:ext cx="778156" cy="117661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𝑨</m:t>
                      </m:r>
                    </m:oMath>
                  </m:oMathPara>
                </a14:m>
                <a:endParaRPr lang="en-US" sz="2400" b="1" dirty="0"/>
              </a:p>
            </p:txBody>
          </p:sp>
        </mc:Choice>
        <mc:Fallback xmlns="">
          <p:sp>
            <p:nvSpPr>
              <p:cNvPr id="35" name="Rectangle 34">
                <a:extLst>
                  <a:ext uri="{FF2B5EF4-FFF2-40B4-BE49-F238E27FC236}">
                    <a16:creationId xmlns:a16="http://schemas.microsoft.com/office/drawing/2014/main" id="{CF847CA4-D2FC-A64B-91C7-53888F945241}"/>
                  </a:ext>
                </a:extLst>
              </p:cNvPr>
              <p:cNvSpPr>
                <a:spLocks noRot="1" noChangeAspect="1" noMove="1" noResize="1" noEditPoints="1" noAdjustHandles="1" noChangeArrowheads="1" noChangeShapeType="1" noTextEdit="1"/>
              </p:cNvSpPr>
              <p:nvPr/>
            </p:nvSpPr>
            <p:spPr>
              <a:xfrm>
                <a:off x="5662807" y="1152569"/>
                <a:ext cx="778156" cy="117661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EC56CF39-7C3A-004E-8ED7-220B6632B35D}"/>
                  </a:ext>
                </a:extLst>
              </p:cNvPr>
              <p:cNvSpPr txBox="1">
                <a:spLocks/>
              </p:cNvSpPr>
              <p:nvPr/>
            </p:nvSpPr>
            <p:spPr>
              <a:xfrm>
                <a:off x="1932544" y="1388771"/>
                <a:ext cx="1041262" cy="5328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sSubSup>
                        <m:sSubSupPr>
                          <m:ctrlPr>
                            <a:rPr lang="en-US" sz="3200" b="0" i="1" smtClean="0">
                              <a:latin typeface="Cambria Math" panose="02040503050406030204" pitchFamily="18" charset="0"/>
                              <a:ea typeface="Cambria Math" panose="02040503050406030204" pitchFamily="18" charset="0"/>
                            </a:rPr>
                          </m:ctrlPr>
                        </m:sSubSupPr>
                        <m:e>
                          <m:r>
                            <a:rPr lang="en-US" sz="3200" b="0" i="1" smtClean="0">
                              <a:latin typeface="Cambria Math" panose="02040503050406030204" pitchFamily="18" charset="0"/>
                              <a:ea typeface="Cambria Math" panose="02040503050406030204" pitchFamily="18" charset="0"/>
                            </a:rPr>
                            <m:t>ℤ</m:t>
                          </m:r>
                        </m:e>
                        <m:sub>
                          <m:r>
                            <a:rPr lang="en-US" sz="3200" b="0" i="1" smtClean="0">
                              <a:latin typeface="Cambria Math" panose="02040503050406030204" pitchFamily="18" charset="0"/>
                              <a:ea typeface="Cambria Math" panose="02040503050406030204" pitchFamily="18" charset="0"/>
                            </a:rPr>
                            <m:t>𝑞</m:t>
                          </m:r>
                        </m:sub>
                        <m:sup>
                          <m:r>
                            <a:rPr lang="en-US" sz="3200" b="0" i="1" smtClean="0">
                              <a:latin typeface="Cambria Math" panose="02040503050406030204" pitchFamily="18" charset="0"/>
                              <a:ea typeface="Cambria Math" panose="02040503050406030204" pitchFamily="18" charset="0"/>
                            </a:rPr>
                            <m:t>𝑛</m:t>
                          </m:r>
                        </m:sup>
                      </m:sSubSup>
                    </m:oMath>
                  </m:oMathPara>
                </a14:m>
                <a:endParaRPr lang="en-US" sz="3200" dirty="0"/>
              </a:p>
            </p:txBody>
          </p:sp>
        </mc:Choice>
        <mc:Fallback xmlns="">
          <p:sp>
            <p:nvSpPr>
              <p:cNvPr id="36" name="Content Placeholder 2">
                <a:extLst>
                  <a:ext uri="{FF2B5EF4-FFF2-40B4-BE49-F238E27FC236}">
                    <a16:creationId xmlns:a16="http://schemas.microsoft.com/office/drawing/2014/main" id="{EC56CF39-7C3A-004E-8ED7-220B6632B35D}"/>
                  </a:ext>
                </a:extLst>
              </p:cNvPr>
              <p:cNvSpPr txBox="1">
                <a:spLocks noRot="1" noChangeAspect="1" noMove="1" noResize="1" noEditPoints="1" noAdjustHandles="1" noChangeArrowheads="1" noChangeShapeType="1" noTextEdit="1"/>
              </p:cNvSpPr>
              <p:nvPr/>
            </p:nvSpPr>
            <p:spPr>
              <a:xfrm>
                <a:off x="1932544" y="1388771"/>
                <a:ext cx="1041262" cy="532861"/>
              </a:xfrm>
              <a:prstGeom prst="rect">
                <a:avLst/>
              </a:prstGeom>
              <a:blipFill>
                <a:blip r:embed="rId6"/>
                <a:stretch>
                  <a:fillRect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1742330D-C1BB-9645-97A1-B063DB8E0665}"/>
                  </a:ext>
                </a:extLst>
              </p:cNvPr>
              <p:cNvSpPr txBox="1">
                <a:spLocks/>
              </p:cNvSpPr>
              <p:nvPr/>
            </p:nvSpPr>
            <p:spPr>
              <a:xfrm>
                <a:off x="6486080" y="1388771"/>
                <a:ext cx="2353120" cy="5328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𝑁</m:t>
                          </m:r>
                        </m:e>
                        <m:sub>
                          <m:r>
                            <a:rPr lang="en-US" sz="3200" b="0" i="1" smtClean="0">
                              <a:latin typeface="Cambria Math" panose="02040503050406030204" pitchFamily="18" charset="0"/>
                              <a:ea typeface="Cambria Math" panose="02040503050406030204" pitchFamily="18" charset="0"/>
                            </a:rPr>
                            <m:t>𝑞</m:t>
                          </m:r>
                        </m:sub>
                      </m:sSub>
                      <m:sSup>
                        <m:sSupPr>
                          <m:ctrlPr>
                            <a:rPr lang="en-US" sz="3200" b="0" i="1" smtClean="0">
                              <a:latin typeface="Cambria Math" panose="02040503050406030204" pitchFamily="18" charset="0"/>
                              <a:ea typeface="Cambria Math" panose="02040503050406030204" pitchFamily="18" charset="0"/>
                            </a:rPr>
                          </m:ctrlPr>
                        </m:sSupPr>
                        <m:e>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𝜎</m:t>
                              </m:r>
                            </m:e>
                          </m:d>
                        </m:e>
                        <m:sup>
                          <m:r>
                            <a:rPr lang="en-US" sz="3200" b="0" i="1" smtClean="0">
                              <a:latin typeface="Cambria Math" panose="02040503050406030204" pitchFamily="18" charset="0"/>
                              <a:ea typeface="Cambria Math" panose="02040503050406030204" pitchFamily="18" charset="0"/>
                            </a:rPr>
                            <m:t>𝑚</m:t>
                          </m:r>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𝑛</m:t>
                          </m:r>
                        </m:sup>
                      </m:sSup>
                    </m:oMath>
                  </m:oMathPara>
                </a14:m>
                <a:endParaRPr lang="en-US" sz="3200" dirty="0"/>
              </a:p>
            </p:txBody>
          </p:sp>
        </mc:Choice>
        <mc:Fallback xmlns="">
          <p:sp>
            <p:nvSpPr>
              <p:cNvPr id="37" name="Content Placeholder 2">
                <a:extLst>
                  <a:ext uri="{FF2B5EF4-FFF2-40B4-BE49-F238E27FC236}">
                    <a16:creationId xmlns:a16="http://schemas.microsoft.com/office/drawing/2014/main" id="{1742330D-C1BB-9645-97A1-B063DB8E0665}"/>
                  </a:ext>
                </a:extLst>
              </p:cNvPr>
              <p:cNvSpPr txBox="1">
                <a:spLocks noRot="1" noChangeAspect="1" noMove="1" noResize="1" noEditPoints="1" noAdjustHandles="1" noChangeArrowheads="1" noChangeShapeType="1" noTextEdit="1"/>
              </p:cNvSpPr>
              <p:nvPr/>
            </p:nvSpPr>
            <p:spPr>
              <a:xfrm>
                <a:off x="6486080" y="1388771"/>
                <a:ext cx="2353120" cy="532861"/>
              </a:xfrm>
              <a:prstGeom prst="rect">
                <a:avLst/>
              </a:prstGeom>
              <a:blipFill>
                <a:blip r:embed="rId7"/>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392506A-1BA1-714E-B21D-6BC61D6F6B35}"/>
                  </a:ext>
                </a:extLst>
              </p:cNvPr>
              <p:cNvSpPr/>
              <p:nvPr/>
            </p:nvSpPr>
            <p:spPr>
              <a:xfrm>
                <a:off x="9081842" y="1152569"/>
                <a:ext cx="316469" cy="117661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𝒃</m:t>
                      </m:r>
                    </m:oMath>
                  </m:oMathPara>
                </a14:m>
                <a:endParaRPr lang="en-US" sz="2400" b="1" dirty="0"/>
              </a:p>
            </p:txBody>
          </p:sp>
        </mc:Choice>
        <mc:Fallback xmlns="">
          <p:sp>
            <p:nvSpPr>
              <p:cNvPr id="41" name="Rectangle 40">
                <a:extLst>
                  <a:ext uri="{FF2B5EF4-FFF2-40B4-BE49-F238E27FC236}">
                    <a16:creationId xmlns:a16="http://schemas.microsoft.com/office/drawing/2014/main" id="{9392506A-1BA1-714E-B21D-6BC61D6F6B35}"/>
                  </a:ext>
                </a:extLst>
              </p:cNvPr>
              <p:cNvSpPr>
                <a:spLocks noRot="1" noChangeAspect="1" noMove="1" noResize="1" noEditPoints="1" noAdjustHandles="1" noChangeArrowheads="1" noChangeShapeType="1" noTextEdit="1"/>
              </p:cNvSpPr>
              <p:nvPr/>
            </p:nvSpPr>
            <p:spPr>
              <a:xfrm>
                <a:off x="9081842" y="1152569"/>
                <a:ext cx="316469" cy="1176617"/>
              </a:xfrm>
              <a:prstGeom prst="rect">
                <a:avLst/>
              </a:prstGeom>
              <a:blipFill>
                <a:blip r:embed="rId8"/>
                <a:stretch>
                  <a:fillRect l="-23077" r="-384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Content Placeholder 2">
                <a:extLst>
                  <a:ext uri="{FF2B5EF4-FFF2-40B4-BE49-F238E27FC236}">
                    <a16:creationId xmlns:a16="http://schemas.microsoft.com/office/drawing/2014/main" id="{0C710F38-1444-0746-A789-084BC454EEE5}"/>
                  </a:ext>
                </a:extLst>
              </p:cNvPr>
              <p:cNvSpPr txBox="1">
                <a:spLocks/>
              </p:cNvSpPr>
              <p:nvPr/>
            </p:nvSpPr>
            <p:spPr>
              <a:xfrm>
                <a:off x="9081842" y="1498361"/>
                <a:ext cx="2353120"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1" i="1" smtClean="0">
                          <a:solidFill>
                            <a:srgbClr val="0070C0"/>
                          </a:solidFill>
                          <a:latin typeface="Cambria Math" panose="02040503050406030204" pitchFamily="18" charset="0"/>
                          <a:ea typeface="Cambria Math" panose="02040503050406030204" pitchFamily="18" charset="0"/>
                        </a:rPr>
                        <m:t>𝑨</m:t>
                      </m:r>
                      <m:r>
                        <a:rPr lang="en-US" sz="3200" b="1" i="1" smtClean="0">
                          <a:solidFill>
                            <a:schemeClr val="accent2"/>
                          </a:solidFill>
                          <a:latin typeface="Cambria Math" panose="02040503050406030204" pitchFamily="18" charset="0"/>
                          <a:ea typeface="Cambria Math" panose="02040503050406030204" pitchFamily="18" charset="0"/>
                        </a:rPr>
                        <m:t>𝒔</m:t>
                      </m:r>
                      <m:r>
                        <a:rPr lang="en-US" sz="3200" b="0" i="1" smtClean="0">
                          <a:latin typeface="Cambria Math" panose="02040503050406030204" pitchFamily="18" charset="0"/>
                          <a:ea typeface="Cambria Math" panose="02040503050406030204" pitchFamily="18" charset="0"/>
                        </a:rPr>
                        <m:t>+</m:t>
                      </m:r>
                      <m:r>
                        <a:rPr lang="en-US" sz="3200" b="1" i="1" smtClean="0">
                          <a:solidFill>
                            <a:schemeClr val="bg1">
                              <a:lumMod val="50000"/>
                            </a:schemeClr>
                          </a:solidFill>
                          <a:latin typeface="Cambria Math" panose="02040503050406030204" pitchFamily="18" charset="0"/>
                          <a:ea typeface="Cambria Math" panose="02040503050406030204" pitchFamily="18" charset="0"/>
                        </a:rPr>
                        <m:t>𝒆</m:t>
                      </m:r>
                    </m:oMath>
                  </m:oMathPara>
                </a14:m>
                <a:endParaRPr lang="en-US" sz="3200" b="1" dirty="0"/>
              </a:p>
            </p:txBody>
          </p:sp>
        </mc:Choice>
        <mc:Fallback xmlns="">
          <p:sp>
            <p:nvSpPr>
              <p:cNvPr id="42" name="Content Placeholder 2">
                <a:extLst>
                  <a:ext uri="{FF2B5EF4-FFF2-40B4-BE49-F238E27FC236}">
                    <a16:creationId xmlns:a16="http://schemas.microsoft.com/office/drawing/2014/main" id="{0C710F38-1444-0746-A789-084BC454EEE5}"/>
                  </a:ext>
                </a:extLst>
              </p:cNvPr>
              <p:cNvSpPr txBox="1">
                <a:spLocks noRot="1" noChangeAspect="1" noMove="1" noResize="1" noEditPoints="1" noAdjustHandles="1" noChangeArrowheads="1" noChangeShapeType="1" noTextEdit="1"/>
              </p:cNvSpPr>
              <p:nvPr/>
            </p:nvSpPr>
            <p:spPr>
              <a:xfrm>
                <a:off x="9081842" y="1498361"/>
                <a:ext cx="2353120" cy="5328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4C7622B4-DDFC-9240-83A0-F0706CBA890B}"/>
                  </a:ext>
                </a:extLst>
              </p:cNvPr>
              <p:cNvSpPr/>
              <p:nvPr/>
            </p:nvSpPr>
            <p:spPr>
              <a:xfrm>
                <a:off x="3551623" y="1020573"/>
                <a:ext cx="300710" cy="11766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𝒆</m:t>
                      </m:r>
                    </m:oMath>
                  </m:oMathPara>
                </a14:m>
                <a:endParaRPr lang="en-US" sz="2400" b="1" dirty="0"/>
              </a:p>
            </p:txBody>
          </p:sp>
        </mc:Choice>
        <mc:Fallback xmlns="">
          <p:sp>
            <p:nvSpPr>
              <p:cNvPr id="43" name="Rectangle 42">
                <a:extLst>
                  <a:ext uri="{FF2B5EF4-FFF2-40B4-BE49-F238E27FC236}">
                    <a16:creationId xmlns:a16="http://schemas.microsoft.com/office/drawing/2014/main" id="{4C7622B4-DDFC-9240-83A0-F0706CBA890B}"/>
                  </a:ext>
                </a:extLst>
              </p:cNvPr>
              <p:cNvSpPr>
                <a:spLocks noRot="1" noChangeAspect="1" noMove="1" noResize="1" noEditPoints="1" noAdjustHandles="1" noChangeArrowheads="1" noChangeShapeType="1" noTextEdit="1"/>
              </p:cNvSpPr>
              <p:nvPr/>
            </p:nvSpPr>
            <p:spPr>
              <a:xfrm>
                <a:off x="3551623" y="1020573"/>
                <a:ext cx="300710" cy="1176617"/>
              </a:xfrm>
              <a:prstGeom prst="rect">
                <a:avLst/>
              </a:prstGeom>
              <a:blipFill>
                <a:blip r:embed="rId10"/>
                <a:stretch>
                  <a:fillRect l="-1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Content Placeholder 2">
                <a:extLst>
                  <a:ext uri="{FF2B5EF4-FFF2-40B4-BE49-F238E27FC236}">
                    <a16:creationId xmlns:a16="http://schemas.microsoft.com/office/drawing/2014/main" id="{8AD565D2-614A-2340-9247-958624EFDA48}"/>
                  </a:ext>
                </a:extLst>
              </p:cNvPr>
              <p:cNvSpPr txBox="1">
                <a:spLocks/>
              </p:cNvSpPr>
              <p:nvPr/>
            </p:nvSpPr>
            <p:spPr>
              <a:xfrm>
                <a:off x="3756159" y="1388771"/>
                <a:ext cx="1380040" cy="53286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sz="3200" i="1" smtClean="0">
                        <a:latin typeface="Cambria Math" panose="02040503050406030204" pitchFamily="18" charset="0"/>
                        <a:ea typeface="Cambria Math" panose="02040503050406030204" pitchFamily="18" charset="0"/>
                      </a:rPr>
                      <m:t>←</m:t>
                    </m:r>
                  </m:oMath>
                </a14:m>
                <a:r>
                  <a:rPr lang="en-US" sz="3200" dirty="0"/>
                  <a:t> error</a:t>
                </a:r>
              </a:p>
            </p:txBody>
          </p:sp>
        </mc:Choice>
        <mc:Fallback xmlns="">
          <p:sp>
            <p:nvSpPr>
              <p:cNvPr id="44" name="Content Placeholder 2">
                <a:extLst>
                  <a:ext uri="{FF2B5EF4-FFF2-40B4-BE49-F238E27FC236}">
                    <a16:creationId xmlns:a16="http://schemas.microsoft.com/office/drawing/2014/main" id="{8AD565D2-614A-2340-9247-958624EFDA48}"/>
                  </a:ext>
                </a:extLst>
              </p:cNvPr>
              <p:cNvSpPr txBox="1">
                <a:spLocks noRot="1" noChangeAspect="1" noMove="1" noResize="1" noEditPoints="1" noAdjustHandles="1" noChangeArrowheads="1" noChangeShapeType="1" noTextEdit="1"/>
              </p:cNvSpPr>
              <p:nvPr/>
            </p:nvSpPr>
            <p:spPr>
              <a:xfrm>
                <a:off x="3756159" y="1388771"/>
                <a:ext cx="1380040" cy="532861"/>
              </a:xfrm>
              <a:prstGeom prst="rect">
                <a:avLst/>
              </a:prstGeom>
              <a:blipFill>
                <a:blip r:embed="rId11"/>
                <a:stretch>
                  <a:fillRect t="-18605" r="-9174" b="-30233"/>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56742C0E-2F29-6E44-BEBA-578279C777B2}"/>
              </a:ext>
            </a:extLst>
          </p:cNvPr>
          <p:cNvSpPr/>
          <p:nvPr/>
        </p:nvSpPr>
        <p:spPr>
          <a:xfrm>
            <a:off x="8895399" y="998079"/>
            <a:ext cx="2765651" cy="1786398"/>
          </a:xfrm>
          <a:prstGeom prst="roundRect">
            <a:avLst/>
          </a:prstGeom>
          <a:noFill/>
          <a:ln w="762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136A8C13-6BC8-AE4B-8D73-23BF36921DED}"/>
              </a:ext>
            </a:extLst>
          </p:cNvPr>
          <p:cNvSpPr/>
          <p:nvPr/>
        </p:nvSpPr>
        <p:spPr>
          <a:xfrm>
            <a:off x="1608667" y="968196"/>
            <a:ext cx="1499318" cy="1504554"/>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Content Placeholder 2">
                <a:extLst>
                  <a:ext uri="{FF2B5EF4-FFF2-40B4-BE49-F238E27FC236}">
                    <a16:creationId xmlns:a16="http://schemas.microsoft.com/office/drawing/2014/main" id="{8EB0D02D-C363-C940-BED8-A91811D268A6}"/>
                  </a:ext>
                </a:extLst>
              </p:cNvPr>
              <p:cNvSpPr txBox="1">
                <a:spLocks/>
              </p:cNvSpPr>
              <p:nvPr/>
            </p:nvSpPr>
            <p:spPr>
              <a:xfrm>
                <a:off x="2105615" y="2040314"/>
                <a:ext cx="549258" cy="456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solidFill>
                            <a:schemeClr val="accent2">
                              <a:lumMod val="75000"/>
                            </a:schemeClr>
                          </a:solidFill>
                          <a:latin typeface="Cambria Math" panose="02040503050406030204" pitchFamily="18" charset="0"/>
                          <a:ea typeface="Cambria Math" panose="02040503050406030204" pitchFamily="18" charset="0"/>
                        </a:rPr>
                        <m:t>𝑠𝑘</m:t>
                      </m:r>
                    </m:oMath>
                  </m:oMathPara>
                </a14:m>
                <a:endParaRPr lang="en-US" sz="3200" dirty="0">
                  <a:solidFill>
                    <a:schemeClr val="accent1">
                      <a:lumMod val="50000"/>
                    </a:schemeClr>
                  </a:solidFill>
                </a:endParaRPr>
              </a:p>
            </p:txBody>
          </p:sp>
        </mc:Choice>
        <mc:Fallback xmlns="">
          <p:sp>
            <p:nvSpPr>
              <p:cNvPr id="46" name="Content Placeholder 2">
                <a:extLst>
                  <a:ext uri="{FF2B5EF4-FFF2-40B4-BE49-F238E27FC236}">
                    <a16:creationId xmlns:a16="http://schemas.microsoft.com/office/drawing/2014/main" id="{8EB0D02D-C363-C940-BED8-A91811D268A6}"/>
                  </a:ext>
                </a:extLst>
              </p:cNvPr>
              <p:cNvSpPr txBox="1">
                <a:spLocks noRot="1" noChangeAspect="1" noMove="1" noResize="1" noEditPoints="1" noAdjustHandles="1" noChangeArrowheads="1" noChangeShapeType="1" noTextEdit="1"/>
              </p:cNvSpPr>
              <p:nvPr/>
            </p:nvSpPr>
            <p:spPr>
              <a:xfrm>
                <a:off x="2105615" y="2040314"/>
                <a:ext cx="549258" cy="456153"/>
              </a:xfrm>
              <a:prstGeom prst="rect">
                <a:avLst/>
              </a:prstGeom>
              <a:blipFill>
                <a:blip r:embed="rId12"/>
                <a:stretch>
                  <a:fillRect l="-9091" r="-15909"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EECBDD37-DCED-814F-B2A1-6AFF529DA578}"/>
                  </a:ext>
                </a:extLst>
              </p:cNvPr>
              <p:cNvSpPr txBox="1">
                <a:spLocks/>
              </p:cNvSpPr>
              <p:nvPr/>
            </p:nvSpPr>
            <p:spPr>
              <a:xfrm>
                <a:off x="9995222" y="2195568"/>
                <a:ext cx="549258" cy="456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solidFill>
                            <a:schemeClr val="accent3">
                              <a:lumMod val="50000"/>
                            </a:schemeClr>
                          </a:solidFill>
                          <a:latin typeface="Cambria Math" panose="02040503050406030204" pitchFamily="18" charset="0"/>
                          <a:ea typeface="Cambria Math" panose="02040503050406030204" pitchFamily="18" charset="0"/>
                        </a:rPr>
                        <m:t>𝑝𝑘</m:t>
                      </m:r>
                    </m:oMath>
                  </m:oMathPara>
                </a14:m>
                <a:endParaRPr lang="en-US" sz="3200" dirty="0">
                  <a:solidFill>
                    <a:schemeClr val="accent3">
                      <a:lumMod val="50000"/>
                    </a:schemeClr>
                  </a:solidFill>
                </a:endParaRPr>
              </a:p>
            </p:txBody>
          </p:sp>
        </mc:Choice>
        <mc:Fallback xmlns="">
          <p:sp>
            <p:nvSpPr>
              <p:cNvPr id="47" name="Content Placeholder 2">
                <a:extLst>
                  <a:ext uri="{FF2B5EF4-FFF2-40B4-BE49-F238E27FC236}">
                    <a16:creationId xmlns:a16="http://schemas.microsoft.com/office/drawing/2014/main" id="{EECBDD37-DCED-814F-B2A1-6AFF529DA578}"/>
                  </a:ext>
                </a:extLst>
              </p:cNvPr>
              <p:cNvSpPr txBox="1">
                <a:spLocks noRot="1" noChangeAspect="1" noMove="1" noResize="1" noEditPoints="1" noAdjustHandles="1" noChangeArrowheads="1" noChangeShapeType="1" noTextEdit="1"/>
              </p:cNvSpPr>
              <p:nvPr/>
            </p:nvSpPr>
            <p:spPr>
              <a:xfrm>
                <a:off x="9995222" y="2195568"/>
                <a:ext cx="549258" cy="456153"/>
              </a:xfrm>
              <a:prstGeom prst="rect">
                <a:avLst/>
              </a:prstGeom>
              <a:blipFill>
                <a:blip r:embed="rId13"/>
                <a:stretch>
                  <a:fillRect l="-15909" r="-31818" b="-405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BED41D22-D2C3-B64E-8BE6-FB6450F11001}"/>
                  </a:ext>
                </a:extLst>
              </p:cNvPr>
              <p:cNvSpPr txBox="1">
                <a:spLocks/>
              </p:cNvSpPr>
              <p:nvPr/>
            </p:nvSpPr>
            <p:spPr>
              <a:xfrm>
                <a:off x="4268321" y="3848778"/>
                <a:ext cx="1763874"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latin typeface="Cambria Math" panose="02040503050406030204" pitchFamily="18" charset="0"/>
                              <a:ea typeface="Cambria Math" panose="02040503050406030204" pitchFamily="18" charset="0"/>
                            </a:rPr>
                          </m:ctrlPr>
                        </m:sSupPr>
                        <m:e>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0,1</m:t>
                              </m:r>
                            </m:e>
                          </m:d>
                        </m:e>
                        <m:sup>
                          <m:r>
                            <a:rPr lang="en-US" sz="3200" b="0" i="1" smtClean="0">
                              <a:latin typeface="Cambria Math" panose="02040503050406030204" pitchFamily="18" charset="0"/>
                              <a:ea typeface="Cambria Math" panose="02040503050406030204" pitchFamily="18" charset="0"/>
                            </a:rPr>
                            <m:t>𝑚</m:t>
                          </m:r>
                        </m:sup>
                      </m:sSup>
                    </m:oMath>
                  </m:oMathPara>
                </a14:m>
                <a:endParaRPr lang="en-US" sz="3200" dirty="0"/>
              </a:p>
            </p:txBody>
          </p:sp>
        </mc:Choice>
        <mc:Fallback xmlns="">
          <p:sp>
            <p:nvSpPr>
              <p:cNvPr id="49" name="Content Placeholder 2">
                <a:extLst>
                  <a:ext uri="{FF2B5EF4-FFF2-40B4-BE49-F238E27FC236}">
                    <a16:creationId xmlns:a16="http://schemas.microsoft.com/office/drawing/2014/main" id="{BED41D22-D2C3-B64E-8BE6-FB6450F11001}"/>
                  </a:ext>
                </a:extLst>
              </p:cNvPr>
              <p:cNvSpPr txBox="1">
                <a:spLocks noRot="1" noChangeAspect="1" noMove="1" noResize="1" noEditPoints="1" noAdjustHandles="1" noChangeArrowheads="1" noChangeShapeType="1" noTextEdit="1"/>
              </p:cNvSpPr>
              <p:nvPr/>
            </p:nvSpPr>
            <p:spPr>
              <a:xfrm>
                <a:off x="4268321" y="3848778"/>
                <a:ext cx="1763874" cy="532861"/>
              </a:xfrm>
              <a:prstGeom prst="rect">
                <a:avLst/>
              </a:prstGeom>
              <a:blipFill>
                <a:blip r:embed="rId14"/>
                <a:stretch>
                  <a:fillRect l="-7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8F1B08F8-9249-D147-8657-710B4402FAFF}"/>
                  </a:ext>
                </a:extLst>
              </p:cNvPr>
              <p:cNvSpPr/>
              <p:nvPr/>
            </p:nvSpPr>
            <p:spPr>
              <a:xfrm>
                <a:off x="6542892" y="3471929"/>
                <a:ext cx="987040" cy="3847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50" name="Rectangle 49">
                <a:extLst>
                  <a:ext uri="{FF2B5EF4-FFF2-40B4-BE49-F238E27FC236}">
                    <a16:creationId xmlns:a16="http://schemas.microsoft.com/office/drawing/2014/main" id="{8F1B08F8-9249-D147-8657-710B4402FAFF}"/>
                  </a:ext>
                </a:extLst>
              </p:cNvPr>
              <p:cNvSpPr>
                <a:spLocks noRot="1" noChangeAspect="1" noMove="1" noResize="1" noEditPoints="1" noAdjustHandles="1" noChangeArrowheads="1" noChangeShapeType="1" noTextEdit="1"/>
              </p:cNvSpPr>
              <p:nvPr/>
            </p:nvSpPr>
            <p:spPr>
              <a:xfrm>
                <a:off x="6542892" y="3471929"/>
                <a:ext cx="987040" cy="384745"/>
              </a:xfrm>
              <a:prstGeom prst="rect">
                <a:avLst/>
              </a:prstGeom>
              <a:blipFill>
                <a:blip r:embed="rId15"/>
                <a:stretch>
                  <a:fillRect b="-3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688A29A8-6342-5C4A-B076-C2202FE0FA1A}"/>
                  </a:ext>
                </a:extLst>
              </p:cNvPr>
              <p:cNvSpPr txBox="1">
                <a:spLocks/>
              </p:cNvSpPr>
              <p:nvPr/>
            </p:nvSpPr>
            <p:spPr>
              <a:xfrm>
                <a:off x="7554282" y="3379515"/>
                <a:ext cx="1345577"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3200" b="1" i="1" smtClean="0">
                              <a:solidFill>
                                <a:schemeClr val="bg1">
                                  <a:lumMod val="50000"/>
                                </a:schemeClr>
                              </a:solidFill>
                              <a:latin typeface="Cambria Math" panose="02040503050406030204" pitchFamily="18" charset="0"/>
                              <a:ea typeface="Cambria Math" panose="02040503050406030204" pitchFamily="18" charset="0"/>
                            </a:rPr>
                            <m:t>𝒙</m:t>
                          </m:r>
                        </m:e>
                        <m:sup>
                          <m:r>
                            <a:rPr lang="en-US" sz="3200" b="0" i="1" smtClean="0">
                              <a:solidFill>
                                <a:schemeClr val="bg1">
                                  <a:lumMod val="50000"/>
                                </a:schemeClr>
                              </a:solidFill>
                              <a:latin typeface="Cambria Math" panose="02040503050406030204" pitchFamily="18" charset="0"/>
                              <a:ea typeface="Cambria Math" panose="02040503050406030204" pitchFamily="18" charset="0"/>
                            </a:rPr>
                            <m:t>𝑇</m:t>
                          </m:r>
                        </m:sup>
                      </m:sSup>
                      <m:r>
                        <a:rPr lang="en-US" sz="3200" b="1" i="1" smtClean="0">
                          <a:solidFill>
                            <a:schemeClr val="tx1"/>
                          </a:solidFill>
                          <a:latin typeface="Cambria Math" panose="02040503050406030204" pitchFamily="18" charset="0"/>
                          <a:ea typeface="Cambria Math" panose="02040503050406030204" pitchFamily="18" charset="0"/>
                        </a:rPr>
                        <m:t>𝑨</m:t>
                      </m:r>
                    </m:oMath>
                  </m:oMathPara>
                </a14:m>
                <a:endParaRPr lang="en-US" sz="3200" b="1" dirty="0"/>
              </a:p>
            </p:txBody>
          </p:sp>
        </mc:Choice>
        <mc:Fallback xmlns="">
          <p:sp>
            <p:nvSpPr>
              <p:cNvPr id="51" name="Content Placeholder 2">
                <a:extLst>
                  <a:ext uri="{FF2B5EF4-FFF2-40B4-BE49-F238E27FC236}">
                    <a16:creationId xmlns:a16="http://schemas.microsoft.com/office/drawing/2014/main" id="{688A29A8-6342-5C4A-B076-C2202FE0FA1A}"/>
                  </a:ext>
                </a:extLst>
              </p:cNvPr>
              <p:cNvSpPr txBox="1">
                <a:spLocks noRot="1" noChangeAspect="1" noMove="1" noResize="1" noEditPoints="1" noAdjustHandles="1" noChangeArrowheads="1" noChangeShapeType="1" noTextEdit="1"/>
              </p:cNvSpPr>
              <p:nvPr/>
            </p:nvSpPr>
            <p:spPr>
              <a:xfrm>
                <a:off x="7554282" y="3379515"/>
                <a:ext cx="1345577" cy="532861"/>
              </a:xfrm>
              <a:prstGeom prst="rect">
                <a:avLst/>
              </a:prstGeom>
              <a:blipFill>
                <a:blip r:embed="rId16"/>
                <a:stretch>
                  <a:fillRect l="-935" t="-2326" r="-2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4D34990-40A1-A942-9CB6-C1309AF04A98}"/>
                  </a:ext>
                </a:extLst>
              </p:cNvPr>
              <p:cNvSpPr/>
              <p:nvPr/>
            </p:nvSpPr>
            <p:spPr>
              <a:xfrm>
                <a:off x="3930578" y="3464033"/>
                <a:ext cx="300710" cy="117661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𝒙</m:t>
                      </m:r>
                    </m:oMath>
                  </m:oMathPara>
                </a14:m>
                <a:endParaRPr lang="en-US" sz="2400" b="1" dirty="0"/>
              </a:p>
            </p:txBody>
          </p:sp>
        </mc:Choice>
        <mc:Fallback xmlns="">
          <p:sp>
            <p:nvSpPr>
              <p:cNvPr id="55" name="Rectangle 54">
                <a:extLst>
                  <a:ext uri="{FF2B5EF4-FFF2-40B4-BE49-F238E27FC236}">
                    <a16:creationId xmlns:a16="http://schemas.microsoft.com/office/drawing/2014/main" id="{14D34990-40A1-A942-9CB6-C1309AF04A98}"/>
                  </a:ext>
                </a:extLst>
              </p:cNvPr>
              <p:cNvSpPr>
                <a:spLocks noRot="1" noChangeAspect="1" noMove="1" noResize="1" noEditPoints="1" noAdjustHandles="1" noChangeArrowheads="1" noChangeShapeType="1" noTextEdit="1"/>
              </p:cNvSpPr>
              <p:nvPr/>
            </p:nvSpPr>
            <p:spPr>
              <a:xfrm>
                <a:off x="3930578" y="3464033"/>
                <a:ext cx="300710" cy="1176617"/>
              </a:xfrm>
              <a:prstGeom prst="rect">
                <a:avLst/>
              </a:prstGeom>
              <a:blipFill>
                <a:blip r:embed="rId17"/>
                <a:stretch>
                  <a:fillRect l="-12000"/>
                </a:stretch>
              </a:blipFill>
              <a:ln>
                <a:noFill/>
              </a:ln>
            </p:spPr>
            <p:txBody>
              <a:bodyPr/>
              <a:lstStyle/>
              <a:p>
                <a:r>
                  <a:rPr lang="en-US">
                    <a:noFill/>
                  </a:rPr>
                  <a:t> </a:t>
                </a:r>
              </a:p>
            </p:txBody>
          </p:sp>
        </mc:Fallback>
      </mc:AlternateContent>
      <p:sp>
        <p:nvSpPr>
          <p:cNvPr id="56" name="Rounded Rectangle 55">
            <a:extLst>
              <a:ext uri="{FF2B5EF4-FFF2-40B4-BE49-F238E27FC236}">
                <a16:creationId xmlns:a16="http://schemas.microsoft.com/office/drawing/2014/main" id="{B2032C1D-FDA4-D24E-9761-330A22D40A1E}"/>
              </a:ext>
            </a:extLst>
          </p:cNvPr>
          <p:cNvSpPr/>
          <p:nvPr/>
        </p:nvSpPr>
        <p:spPr>
          <a:xfrm>
            <a:off x="6440963" y="3152346"/>
            <a:ext cx="5378504" cy="1488304"/>
          </a:xfrm>
          <a:prstGeom prst="roundRect">
            <a:avLst/>
          </a:prstGeom>
          <a:no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BCB9CFE1-761B-B448-9637-DC8CB6B78623}"/>
                  </a:ext>
                </a:extLst>
              </p:cNvPr>
              <p:cNvSpPr/>
              <p:nvPr/>
            </p:nvSpPr>
            <p:spPr>
              <a:xfrm>
                <a:off x="9089188" y="3441191"/>
                <a:ext cx="381622" cy="389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oMath>
                  </m:oMathPara>
                </a14:m>
                <a:endParaRPr lang="en-US" sz="2400" dirty="0"/>
              </a:p>
            </p:txBody>
          </p:sp>
        </mc:Choice>
        <mc:Fallback xmlns="">
          <p:sp>
            <p:nvSpPr>
              <p:cNvPr id="57" name="Rectangle 56">
                <a:extLst>
                  <a:ext uri="{FF2B5EF4-FFF2-40B4-BE49-F238E27FC236}">
                    <a16:creationId xmlns:a16="http://schemas.microsoft.com/office/drawing/2014/main" id="{BCB9CFE1-761B-B448-9637-DC8CB6B78623}"/>
                  </a:ext>
                </a:extLst>
              </p:cNvPr>
              <p:cNvSpPr>
                <a:spLocks noRot="1" noChangeAspect="1" noMove="1" noResize="1" noEditPoints="1" noAdjustHandles="1" noChangeArrowheads="1" noChangeShapeType="1" noTextEdit="1"/>
              </p:cNvSpPr>
              <p:nvPr/>
            </p:nvSpPr>
            <p:spPr>
              <a:xfrm>
                <a:off x="9089188" y="3441191"/>
                <a:ext cx="381622" cy="389555"/>
              </a:xfrm>
              <a:prstGeom prst="rect">
                <a:avLst/>
              </a:prstGeom>
              <a:blipFill>
                <a:blip r:embed="rId18"/>
                <a:stretch>
                  <a:fillRect l="-41935" t="-3125" b="-3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Content Placeholder 2">
                <a:extLst>
                  <a:ext uri="{FF2B5EF4-FFF2-40B4-BE49-F238E27FC236}">
                    <a16:creationId xmlns:a16="http://schemas.microsoft.com/office/drawing/2014/main" id="{178ECB0C-5D30-9747-A0E3-A84E404A85C9}"/>
                  </a:ext>
                </a:extLst>
              </p:cNvPr>
              <p:cNvSpPr txBox="1">
                <a:spLocks/>
              </p:cNvSpPr>
              <p:nvPr/>
            </p:nvSpPr>
            <p:spPr>
              <a:xfrm>
                <a:off x="9374632" y="3292895"/>
                <a:ext cx="2412776" cy="68614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sSup>
                        <m:sSupPr>
                          <m:ctrlPr>
                            <a:rPr lang="en-US" sz="3200" b="0" i="1" smtClean="0">
                              <a:solidFill>
                                <a:schemeClr val="bg1">
                                  <a:lumMod val="50000"/>
                                </a:schemeClr>
                              </a:solidFill>
                              <a:latin typeface="Cambria Math" panose="02040503050406030204" pitchFamily="18" charset="0"/>
                              <a:ea typeface="Cambria Math" panose="02040503050406030204" pitchFamily="18" charset="0"/>
                            </a:rPr>
                          </m:ctrlPr>
                        </m:sSupPr>
                        <m:e>
                          <m:r>
                            <a:rPr lang="en-US" sz="3200" b="1" i="1" smtClean="0">
                              <a:solidFill>
                                <a:schemeClr val="bg1">
                                  <a:lumMod val="50000"/>
                                </a:schemeClr>
                              </a:solidFill>
                              <a:latin typeface="Cambria Math" panose="02040503050406030204" pitchFamily="18" charset="0"/>
                              <a:ea typeface="Cambria Math" panose="02040503050406030204" pitchFamily="18" charset="0"/>
                            </a:rPr>
                            <m:t>𝒙</m:t>
                          </m:r>
                        </m:e>
                        <m:sup>
                          <m:r>
                            <a:rPr lang="en-US" sz="3200" b="0" i="1" smtClean="0">
                              <a:solidFill>
                                <a:schemeClr val="bg1">
                                  <a:lumMod val="50000"/>
                                </a:schemeClr>
                              </a:solidFill>
                              <a:latin typeface="Cambria Math" panose="02040503050406030204" pitchFamily="18" charset="0"/>
                              <a:ea typeface="Cambria Math" panose="02040503050406030204" pitchFamily="18" charset="0"/>
                            </a:rPr>
                            <m:t>𝑇</m:t>
                          </m:r>
                        </m:sup>
                      </m:sSup>
                      <m:r>
                        <a:rPr lang="en-US" sz="3200" b="1" i="1" smtClean="0">
                          <a:solidFill>
                            <a:schemeClr val="accent3">
                              <a:lumMod val="50000"/>
                            </a:schemeClr>
                          </a:solidFill>
                          <a:latin typeface="Cambria Math" panose="02040503050406030204" pitchFamily="18" charset="0"/>
                          <a:ea typeface="Cambria Math" panose="02040503050406030204" pitchFamily="18" charset="0"/>
                        </a:rPr>
                        <m:t>𝒃</m:t>
                      </m:r>
                      <m:r>
                        <a:rPr lang="en-US" sz="3200" b="1"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m:t>
                      </m:r>
                      <m:d>
                        <m:dPr>
                          <m:begChr m:val="⌊"/>
                          <m:endChr m:val=""/>
                          <m:ctrlPr>
                            <a:rPr lang="en-US" sz="3200" i="1">
                              <a:latin typeface="Cambria Math" panose="02040503050406030204" pitchFamily="18" charset="0"/>
                              <a:ea typeface="Cambria Math" panose="02040503050406030204" pitchFamily="18" charset="0"/>
                            </a:rPr>
                          </m:ctrlPr>
                        </m:dPr>
                        <m:e>
                          <m:d>
                            <m:dPr>
                              <m:begChr m:val=""/>
                              <m:endChr m:val="⌉"/>
                              <m:ctrlPr>
                                <a:rPr lang="en-US" sz="3200" i="1">
                                  <a:latin typeface="Cambria Math" panose="02040503050406030204" pitchFamily="18" charset="0"/>
                                  <a:ea typeface="Cambria Math" panose="02040503050406030204" pitchFamily="18" charset="0"/>
                                </a:rPr>
                              </m:ctrlPr>
                            </m:dPr>
                            <m:e>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𝑞</m:t>
                                  </m:r>
                                </m:num>
                                <m:den>
                                  <m:r>
                                    <a:rPr lang="en-US" sz="3200" i="1">
                                      <a:latin typeface="Cambria Math" panose="02040503050406030204" pitchFamily="18" charset="0"/>
                                      <a:ea typeface="Cambria Math" panose="02040503050406030204" pitchFamily="18" charset="0"/>
                                    </a:rPr>
                                    <m:t>2</m:t>
                                  </m:r>
                                </m:den>
                              </m:f>
                            </m:e>
                          </m:d>
                        </m:e>
                      </m:d>
                    </m:oMath>
                  </m:oMathPara>
                </a14:m>
                <a:endParaRPr lang="en-US" sz="3200" dirty="0"/>
              </a:p>
            </p:txBody>
          </p:sp>
        </mc:Choice>
        <mc:Fallback xmlns="">
          <p:sp>
            <p:nvSpPr>
              <p:cNvPr id="58" name="Content Placeholder 2">
                <a:extLst>
                  <a:ext uri="{FF2B5EF4-FFF2-40B4-BE49-F238E27FC236}">
                    <a16:creationId xmlns:a16="http://schemas.microsoft.com/office/drawing/2014/main" id="{178ECB0C-5D30-9747-A0E3-A84E404A85C9}"/>
                  </a:ext>
                </a:extLst>
              </p:cNvPr>
              <p:cNvSpPr txBox="1">
                <a:spLocks noRot="1" noChangeAspect="1" noMove="1" noResize="1" noEditPoints="1" noAdjustHandles="1" noChangeArrowheads="1" noChangeShapeType="1" noTextEdit="1"/>
              </p:cNvSpPr>
              <p:nvPr/>
            </p:nvSpPr>
            <p:spPr>
              <a:xfrm>
                <a:off x="9374632" y="3292895"/>
                <a:ext cx="2412776" cy="686146"/>
              </a:xfrm>
              <a:prstGeom prst="rect">
                <a:avLst/>
              </a:prstGeom>
              <a:blipFill>
                <a:blip r:embed="rId19"/>
                <a:stretch>
                  <a:fillRect t="-172727" r="-31414" b="-25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Content Placeholder 2">
                <a:extLst>
                  <a:ext uri="{FF2B5EF4-FFF2-40B4-BE49-F238E27FC236}">
                    <a16:creationId xmlns:a16="http://schemas.microsoft.com/office/drawing/2014/main" id="{284580A4-C61B-4D49-8D16-85BF134F62A4}"/>
                  </a:ext>
                </a:extLst>
              </p:cNvPr>
              <p:cNvSpPr txBox="1">
                <a:spLocks/>
              </p:cNvSpPr>
              <p:nvPr/>
            </p:nvSpPr>
            <p:spPr>
              <a:xfrm>
                <a:off x="8704809" y="4096571"/>
                <a:ext cx="549258" cy="456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solidFill>
                            <a:schemeClr val="accent5">
                              <a:lumMod val="75000"/>
                            </a:schemeClr>
                          </a:solidFill>
                          <a:latin typeface="Cambria Math" panose="02040503050406030204" pitchFamily="18" charset="0"/>
                          <a:ea typeface="Cambria Math" panose="02040503050406030204" pitchFamily="18" charset="0"/>
                        </a:rPr>
                        <m:t>𝑐𝑡</m:t>
                      </m:r>
                    </m:oMath>
                  </m:oMathPara>
                </a14:m>
                <a:endParaRPr lang="en-US" sz="3200" dirty="0">
                  <a:solidFill>
                    <a:schemeClr val="accent5">
                      <a:lumMod val="75000"/>
                    </a:schemeClr>
                  </a:solidFill>
                </a:endParaRPr>
              </a:p>
            </p:txBody>
          </p:sp>
        </mc:Choice>
        <mc:Fallback xmlns="">
          <p:sp>
            <p:nvSpPr>
              <p:cNvPr id="63" name="Content Placeholder 2">
                <a:extLst>
                  <a:ext uri="{FF2B5EF4-FFF2-40B4-BE49-F238E27FC236}">
                    <a16:creationId xmlns:a16="http://schemas.microsoft.com/office/drawing/2014/main" id="{284580A4-C61B-4D49-8D16-85BF134F62A4}"/>
                  </a:ext>
                </a:extLst>
              </p:cNvPr>
              <p:cNvSpPr txBox="1">
                <a:spLocks noRot="1" noChangeAspect="1" noMove="1" noResize="1" noEditPoints="1" noAdjustHandles="1" noChangeArrowheads="1" noChangeShapeType="1" noTextEdit="1"/>
              </p:cNvSpPr>
              <p:nvPr/>
            </p:nvSpPr>
            <p:spPr>
              <a:xfrm>
                <a:off x="8704809" y="4096571"/>
                <a:ext cx="549258" cy="456153"/>
              </a:xfrm>
              <a:prstGeom prst="rect">
                <a:avLst/>
              </a:prstGeom>
              <a:blipFill>
                <a:blip r:embed="rId20"/>
                <a:stretch>
                  <a:fillRect l="-2222" r="-2222"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Content Placeholder 2">
                <a:extLst>
                  <a:ext uri="{FF2B5EF4-FFF2-40B4-BE49-F238E27FC236}">
                    <a16:creationId xmlns:a16="http://schemas.microsoft.com/office/drawing/2014/main" id="{A9410DC1-CF3C-A543-8E8C-06FD956CDB1D}"/>
                  </a:ext>
                </a:extLst>
              </p:cNvPr>
              <p:cNvSpPr txBox="1">
                <a:spLocks/>
              </p:cNvSpPr>
              <p:nvPr/>
            </p:nvSpPr>
            <p:spPr>
              <a:xfrm>
                <a:off x="213267" y="5204756"/>
                <a:ext cx="4181651" cy="6696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t>Decryption(</a:t>
                </a:r>
                <a14:m>
                  <m:oMath xmlns:m="http://schemas.openxmlformats.org/officeDocument/2006/math">
                    <m:r>
                      <a:rPr lang="en-US" sz="3200" b="0" i="1" dirty="0" smtClean="0">
                        <a:latin typeface="Cambria Math" panose="02040503050406030204" pitchFamily="18" charset="0"/>
                      </a:rPr>
                      <m:t>(</m:t>
                    </m:r>
                    <m:sSub>
                      <m:sSubPr>
                        <m:ctrlPr>
                          <a:rPr lang="en-US" sz="3200" b="1" i="1" dirty="0" smtClean="0">
                            <a:solidFill>
                              <a:schemeClr val="accent5">
                                <a:lumMod val="75000"/>
                              </a:schemeClr>
                            </a:solidFill>
                            <a:latin typeface="Cambria Math" panose="02040503050406030204" pitchFamily="18" charset="0"/>
                          </a:rPr>
                        </m:ctrlPr>
                      </m:sSubPr>
                      <m:e>
                        <m:r>
                          <a:rPr lang="en-US" sz="3200" b="1" i="1" dirty="0" smtClean="0">
                            <a:solidFill>
                              <a:schemeClr val="accent5">
                                <a:lumMod val="75000"/>
                              </a:schemeClr>
                            </a:solidFill>
                            <a:latin typeface="Cambria Math" panose="02040503050406030204" pitchFamily="18" charset="0"/>
                          </a:rPr>
                          <m:t>𝒄</m:t>
                        </m:r>
                      </m:e>
                      <m:sub>
                        <m:r>
                          <a:rPr lang="en-US" sz="3200" b="1" i="1" dirty="0" smtClean="0">
                            <a:solidFill>
                              <a:schemeClr val="accent5">
                                <a:lumMod val="75000"/>
                              </a:schemeClr>
                            </a:solidFill>
                            <a:latin typeface="Cambria Math" panose="02040503050406030204" pitchFamily="18" charset="0"/>
                          </a:rPr>
                          <m:t>𝟏</m:t>
                        </m:r>
                      </m:sub>
                    </m:sSub>
                    <m:r>
                      <a:rPr lang="en-US" sz="3200" b="0" i="1" dirty="0" smtClean="0">
                        <a:latin typeface="Cambria Math" panose="02040503050406030204" pitchFamily="18" charset="0"/>
                      </a:rPr>
                      <m:t>,</m:t>
                    </m:r>
                    <m:sSub>
                      <m:sSubPr>
                        <m:ctrlPr>
                          <a:rPr lang="en-US" sz="3200" b="0" i="1" dirty="0" smtClean="0">
                            <a:solidFill>
                              <a:schemeClr val="accent5">
                                <a:lumMod val="75000"/>
                              </a:schemeClr>
                            </a:solidFill>
                            <a:latin typeface="Cambria Math" panose="02040503050406030204" pitchFamily="18" charset="0"/>
                          </a:rPr>
                        </m:ctrlPr>
                      </m:sSubPr>
                      <m:e>
                        <m:r>
                          <a:rPr lang="en-US" sz="3200" b="0" i="1" dirty="0" smtClean="0">
                            <a:solidFill>
                              <a:schemeClr val="accent5">
                                <a:lumMod val="75000"/>
                              </a:schemeClr>
                            </a:solidFill>
                            <a:latin typeface="Cambria Math" panose="02040503050406030204" pitchFamily="18" charset="0"/>
                          </a:rPr>
                          <m:t>𝑐</m:t>
                        </m:r>
                      </m:e>
                      <m:sub>
                        <m:r>
                          <a:rPr lang="en-US" sz="3200" b="0" i="1" dirty="0" smtClean="0">
                            <a:solidFill>
                              <a:schemeClr val="accent5">
                                <a:lumMod val="75000"/>
                              </a:schemeClr>
                            </a:solidFill>
                            <a:latin typeface="Cambria Math" panose="02040503050406030204" pitchFamily="18" charset="0"/>
                          </a:rPr>
                          <m:t>2</m:t>
                        </m:r>
                      </m:sub>
                    </m:sSub>
                    <m:r>
                      <a:rPr lang="en-US" sz="3200" b="0" i="1" dirty="0" smtClean="0">
                        <a:latin typeface="Cambria Math" panose="02040503050406030204" pitchFamily="18" charset="0"/>
                      </a:rPr>
                      <m:t>)</m:t>
                    </m:r>
                    <m:r>
                      <a:rPr lang="en-US" sz="3200" i="1" dirty="0" smtClean="0">
                        <a:latin typeface="Cambria Math" panose="02040503050406030204" pitchFamily="18" charset="0"/>
                      </a:rPr>
                      <m:t>,</m:t>
                    </m:r>
                    <m:r>
                      <a:rPr lang="en-US" sz="3200" b="1" i="1" dirty="0" smtClean="0">
                        <a:solidFill>
                          <a:schemeClr val="accent2"/>
                        </a:solidFill>
                        <a:latin typeface="Cambria Math" panose="02040503050406030204" pitchFamily="18" charset="0"/>
                      </a:rPr>
                      <m:t>𝒔</m:t>
                    </m:r>
                  </m:oMath>
                </a14:m>
                <a:r>
                  <a:rPr lang="en-US" sz="3200" b="1" dirty="0"/>
                  <a:t>):</a:t>
                </a:r>
                <a:endParaRPr lang="en-US" sz="3200" dirty="0"/>
              </a:p>
            </p:txBody>
          </p:sp>
        </mc:Choice>
        <mc:Fallback xmlns="">
          <p:sp>
            <p:nvSpPr>
              <p:cNvPr id="64" name="Content Placeholder 2">
                <a:extLst>
                  <a:ext uri="{FF2B5EF4-FFF2-40B4-BE49-F238E27FC236}">
                    <a16:creationId xmlns:a16="http://schemas.microsoft.com/office/drawing/2014/main" id="{A9410DC1-CF3C-A543-8E8C-06FD956CDB1D}"/>
                  </a:ext>
                </a:extLst>
              </p:cNvPr>
              <p:cNvSpPr txBox="1">
                <a:spLocks noRot="1" noChangeAspect="1" noMove="1" noResize="1" noEditPoints="1" noAdjustHandles="1" noChangeArrowheads="1" noChangeShapeType="1" noTextEdit="1"/>
              </p:cNvSpPr>
              <p:nvPr/>
            </p:nvSpPr>
            <p:spPr>
              <a:xfrm>
                <a:off x="213267" y="5204756"/>
                <a:ext cx="4181651" cy="669611"/>
              </a:xfrm>
              <a:prstGeom prst="rect">
                <a:avLst/>
              </a:prstGeom>
              <a:blipFill>
                <a:blip r:embed="rId21"/>
                <a:stretch>
                  <a:fillRect l="-3636" t="-18519"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08463938-D369-B746-83AB-52CD69E9BEB0}"/>
                  </a:ext>
                </a:extLst>
              </p:cNvPr>
              <p:cNvSpPr txBox="1">
                <a:spLocks/>
              </p:cNvSpPr>
              <p:nvPr/>
            </p:nvSpPr>
            <p:spPr>
              <a:xfrm>
                <a:off x="4333433" y="4974076"/>
                <a:ext cx="7486034" cy="79951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𝜇</m:t>
                      </m:r>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d>
                        <m:dPr>
                          <m:ctrlPr>
                            <a:rPr lang="en-US" sz="3200" b="0" i="1" smtClean="0">
                              <a:latin typeface="Cambria Math" panose="02040503050406030204" pitchFamily="18" charset="0"/>
                              <a:ea typeface="Cambria Math" panose="02040503050406030204" pitchFamily="18" charset="0"/>
                            </a:rPr>
                          </m:ctrlPr>
                        </m:dPr>
                        <m:e>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𝑞</m:t>
                              </m:r>
                            </m:num>
                            <m:den>
                              <m:r>
                                <a:rPr lang="en-US" sz="3200" b="0" i="1" smtClean="0">
                                  <a:latin typeface="Cambria Math" panose="02040503050406030204" pitchFamily="18" charset="0"/>
                                  <a:ea typeface="Cambria Math" panose="02040503050406030204" pitchFamily="18" charset="0"/>
                                </a:rPr>
                                <m:t>4</m:t>
                              </m:r>
                            </m:den>
                          </m:f>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3</m:t>
                              </m:r>
                              <m:r>
                                <a:rPr lang="en-US" sz="3200" b="0" i="1" smtClean="0">
                                  <a:latin typeface="Cambria Math" panose="02040503050406030204" pitchFamily="18" charset="0"/>
                                  <a:ea typeface="Cambria Math" panose="02040503050406030204" pitchFamily="18" charset="0"/>
                                </a:rPr>
                                <m:t>𝑞</m:t>
                              </m:r>
                            </m:num>
                            <m:den>
                              <m:r>
                                <a:rPr lang="en-US" sz="3200" b="0" i="1" smtClean="0">
                                  <a:latin typeface="Cambria Math" panose="02040503050406030204" pitchFamily="18" charset="0"/>
                                  <a:ea typeface="Cambria Math" panose="02040503050406030204" pitchFamily="18" charset="0"/>
                                </a:rPr>
                                <m:t>4</m:t>
                              </m:r>
                            </m:den>
                          </m:f>
                        </m:e>
                      </m:d>
                      <m:r>
                        <a:rPr lang="en-US" sz="3200" b="1" i="1" smtClean="0">
                          <a:latin typeface="Cambria Math" panose="02040503050406030204" pitchFamily="18" charset="0"/>
                          <a:ea typeface="Cambria Math" panose="02040503050406030204" pitchFamily="18" charset="0"/>
                        </a:rPr>
                        <m:t>∋</m:t>
                      </m:r>
                      <m:d>
                        <m:dPr>
                          <m:begChr m:val="["/>
                          <m:endChr m:val="]"/>
                          <m:ctrlPr>
                            <a:rPr lang="en-US" sz="3200" b="1" i="1" smtClean="0">
                              <a:latin typeface="Cambria Math" panose="02040503050406030204" pitchFamily="18" charset="0"/>
                              <a:ea typeface="Cambria Math" panose="02040503050406030204" pitchFamily="18" charset="0"/>
                            </a:rPr>
                          </m:ctrlPr>
                        </m:dPr>
                        <m:e>
                          <m:r>
                            <a:rPr lang="en-US" sz="3200" i="1" smtClean="0">
                              <a:solidFill>
                                <a:schemeClr val="accent3">
                                  <a:lumMod val="50000"/>
                                </a:schemeClr>
                              </a:solidFill>
                              <a:latin typeface="Cambria Math" panose="02040503050406030204" pitchFamily="18" charset="0"/>
                              <a:ea typeface="Cambria Math" panose="02040503050406030204" pitchFamily="18" charset="0"/>
                            </a:rPr>
                            <m:t> </m:t>
                          </m:r>
                          <m:r>
                            <a:rPr lang="en-US" sz="3200" b="0" i="1" smtClean="0">
                              <a:solidFill>
                                <a:schemeClr val="accent3">
                                  <a:lumMod val="50000"/>
                                </a:schemeClr>
                              </a:solidFill>
                              <a:latin typeface="Cambria Math" panose="02040503050406030204" pitchFamily="18" charset="0"/>
                              <a:ea typeface="Cambria Math" panose="02040503050406030204" pitchFamily="18" charset="0"/>
                            </a:rPr>
                            <m:t>      </m:t>
                          </m:r>
                          <m:r>
                            <a:rPr lang="en-US" sz="3200" b="1" i="1">
                              <a:latin typeface="Cambria Math" panose="02040503050406030204" pitchFamily="18" charset="0"/>
                              <a:ea typeface="Cambria Math" panose="02040503050406030204" pitchFamily="18" charset="0"/>
                            </a:rPr>
                            <m:t>  </m:t>
                          </m:r>
                          <m:r>
                            <a:rPr lang="en-US" sz="3200" b="1" i="1" smtClean="0">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 </m:t>
                          </m:r>
                          <m:r>
                            <a:rPr lang="en-US" sz="3200" b="1" i="1" smtClean="0">
                              <a:latin typeface="Cambria Math" panose="02040503050406030204" pitchFamily="18" charset="0"/>
                              <a:ea typeface="Cambria Math" panose="02040503050406030204" pitchFamily="18" charset="0"/>
                            </a:rPr>
                            <m:t>     </m:t>
                          </m:r>
                          <m:r>
                            <a:rPr lang="en-US" sz="3200" b="1" i="1">
                              <a:latin typeface="Cambria Math" panose="02040503050406030204" pitchFamily="18" charset="0"/>
                              <a:ea typeface="Cambria Math" panose="02040503050406030204" pitchFamily="18" charset="0"/>
                            </a:rPr>
                            <m:t> −           </m:t>
                          </m:r>
                        </m:e>
                      </m:d>
                    </m:oMath>
                  </m:oMathPara>
                </a14:m>
                <a:endParaRPr lang="en-US" sz="3200" b="1" dirty="0"/>
              </a:p>
            </p:txBody>
          </p:sp>
        </mc:Choice>
        <mc:Fallback xmlns="">
          <p:sp>
            <p:nvSpPr>
              <p:cNvPr id="66" name="Content Placeholder 2">
                <a:extLst>
                  <a:ext uri="{FF2B5EF4-FFF2-40B4-BE49-F238E27FC236}">
                    <a16:creationId xmlns:a16="http://schemas.microsoft.com/office/drawing/2014/main" id="{08463938-D369-B746-83AB-52CD69E9BEB0}"/>
                  </a:ext>
                </a:extLst>
              </p:cNvPr>
              <p:cNvSpPr txBox="1">
                <a:spLocks noRot="1" noChangeAspect="1" noMove="1" noResize="1" noEditPoints="1" noAdjustHandles="1" noChangeArrowheads="1" noChangeShapeType="1" noTextEdit="1"/>
              </p:cNvSpPr>
              <p:nvPr/>
            </p:nvSpPr>
            <p:spPr>
              <a:xfrm>
                <a:off x="4333433" y="4974076"/>
                <a:ext cx="7486034" cy="799510"/>
              </a:xfrm>
              <a:prstGeom prst="rect">
                <a:avLst/>
              </a:prstGeom>
              <a:blipFill>
                <a:blip r:embed="rId22"/>
                <a:stretch>
                  <a:fillRect t="-4688"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DF7C4B7A-BB41-C04D-81DE-0EE5B28BAC73}"/>
                  </a:ext>
                </a:extLst>
              </p:cNvPr>
              <p:cNvSpPr txBox="1">
                <a:spLocks/>
              </p:cNvSpPr>
              <p:nvPr/>
            </p:nvSpPr>
            <p:spPr>
              <a:xfrm>
                <a:off x="6174831" y="5983106"/>
                <a:ext cx="4560901" cy="9391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𝜇</m:t>
                      </m:r>
                      <m:r>
                        <a:rPr lang="en-US" sz="3200" i="1" smtClean="0">
                          <a:latin typeface="Cambria Math" panose="02040503050406030204" pitchFamily="18" charset="0"/>
                          <a:ea typeface="Cambria Math" panose="02040503050406030204" pitchFamily="18" charset="0"/>
                        </a:rPr>
                        <m:t>⋅</m:t>
                      </m:r>
                      <m:d>
                        <m:dPr>
                          <m:begChr m:val="⌊"/>
                          <m:endChr m:val=""/>
                          <m:ctrlPr>
                            <a:rPr lang="en-US" sz="3200" i="1">
                              <a:latin typeface="Cambria Math" panose="02040503050406030204" pitchFamily="18" charset="0"/>
                              <a:ea typeface="Cambria Math" panose="02040503050406030204" pitchFamily="18" charset="0"/>
                            </a:rPr>
                          </m:ctrlPr>
                        </m:dPr>
                        <m:e>
                          <m:d>
                            <m:dPr>
                              <m:begChr m:val=""/>
                              <m:endChr m:val="⌉"/>
                              <m:ctrlPr>
                                <a:rPr lang="en-US" sz="3200" i="1">
                                  <a:latin typeface="Cambria Math" panose="02040503050406030204" pitchFamily="18" charset="0"/>
                                  <a:ea typeface="Cambria Math" panose="02040503050406030204" pitchFamily="18" charset="0"/>
                                </a:rPr>
                              </m:ctrlPr>
                            </m:dPr>
                            <m:e>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𝑞</m:t>
                                  </m:r>
                                </m:num>
                                <m:den>
                                  <m:r>
                                    <a:rPr lang="en-US" sz="3200" i="1">
                                      <a:latin typeface="Cambria Math" panose="02040503050406030204" pitchFamily="18" charset="0"/>
                                      <a:ea typeface="Cambria Math" panose="02040503050406030204" pitchFamily="18" charset="0"/>
                                    </a:rPr>
                                    <m:t>2</m:t>
                                  </m:r>
                                </m:den>
                              </m:f>
                            </m:e>
                          </m:d>
                        </m:e>
                      </m:d>
                      <m:r>
                        <a:rPr lang="en-US" sz="3200" b="0" i="1" smtClean="0">
                          <a:latin typeface="Cambria Math" panose="02040503050406030204" pitchFamily="18" charset="0"/>
                          <a:ea typeface="Cambria Math" panose="02040503050406030204" pitchFamily="18" charset="0"/>
                        </a:rPr>
                        <m:t>+ </m:t>
                      </m:r>
                      <m:sSup>
                        <m:sSupPr>
                          <m:ctrlPr>
                            <a:rPr lang="en-US" sz="3200" i="1" smtClean="0">
                              <a:solidFill>
                                <a:schemeClr val="bg1">
                                  <a:lumMod val="50000"/>
                                </a:schemeClr>
                              </a:solidFill>
                              <a:latin typeface="Cambria Math" panose="02040503050406030204" pitchFamily="18" charset="0"/>
                              <a:ea typeface="Cambria Math" panose="02040503050406030204" pitchFamily="18" charset="0"/>
                            </a:rPr>
                          </m:ctrlPr>
                        </m:sSupPr>
                        <m:e>
                          <m:r>
                            <a:rPr lang="en-US" sz="3200" b="1" i="1">
                              <a:solidFill>
                                <a:schemeClr val="bg1">
                                  <a:lumMod val="50000"/>
                                </a:schemeClr>
                              </a:solidFill>
                              <a:latin typeface="Cambria Math" panose="02040503050406030204" pitchFamily="18" charset="0"/>
                              <a:ea typeface="Cambria Math" panose="02040503050406030204" pitchFamily="18" charset="0"/>
                            </a:rPr>
                            <m:t>𝒙</m:t>
                          </m:r>
                        </m:e>
                        <m:sup>
                          <m:r>
                            <a:rPr lang="en-US" sz="3200" i="1">
                              <a:solidFill>
                                <a:schemeClr val="bg1">
                                  <a:lumMod val="50000"/>
                                </a:schemeClr>
                              </a:solidFill>
                              <a:latin typeface="Cambria Math" panose="02040503050406030204" pitchFamily="18" charset="0"/>
                              <a:ea typeface="Cambria Math" panose="02040503050406030204" pitchFamily="18" charset="0"/>
                            </a:rPr>
                            <m:t>𝑇</m:t>
                          </m:r>
                        </m:sup>
                      </m:sSup>
                      <m:r>
                        <a:rPr lang="en-US" sz="3200" b="0" i="1" smtClean="0">
                          <a:latin typeface="Cambria Math" panose="02040503050406030204" pitchFamily="18" charset="0"/>
                          <a:ea typeface="Cambria Math" panose="02040503050406030204" pitchFamily="18" charset="0"/>
                        </a:rPr>
                        <m:t>(</m:t>
                      </m:r>
                      <m:r>
                        <a:rPr lang="en-US" sz="3200" b="1" i="1" smtClean="0">
                          <a:solidFill>
                            <a:schemeClr val="accent1"/>
                          </a:solidFill>
                          <a:latin typeface="Cambria Math" panose="02040503050406030204" pitchFamily="18" charset="0"/>
                          <a:ea typeface="Cambria Math" panose="02040503050406030204" pitchFamily="18" charset="0"/>
                        </a:rPr>
                        <m:t>𝒃</m:t>
                      </m:r>
                      <m:r>
                        <a:rPr lang="en-US" sz="3200" b="0" i="1" smtClean="0">
                          <a:latin typeface="Cambria Math" panose="02040503050406030204" pitchFamily="18" charset="0"/>
                          <a:ea typeface="Cambria Math" panose="02040503050406030204" pitchFamily="18" charset="0"/>
                        </a:rPr>
                        <m:t> −</m:t>
                      </m:r>
                      <m:r>
                        <a:rPr lang="en-US" sz="3200" b="1" i="1" smtClean="0">
                          <a:solidFill>
                            <a:schemeClr val="accent1"/>
                          </a:solidFill>
                          <a:latin typeface="Cambria Math" panose="02040503050406030204" pitchFamily="18" charset="0"/>
                          <a:ea typeface="Cambria Math" panose="02040503050406030204" pitchFamily="18" charset="0"/>
                        </a:rPr>
                        <m:t>𝑨</m:t>
                      </m:r>
                      <m:r>
                        <a:rPr lang="en-US" sz="3200" b="1" i="1" smtClean="0">
                          <a:solidFill>
                            <a:schemeClr val="accent2"/>
                          </a:solidFill>
                          <a:latin typeface="Cambria Math" panose="02040503050406030204" pitchFamily="18" charset="0"/>
                          <a:ea typeface="Cambria Math" panose="02040503050406030204" pitchFamily="18" charset="0"/>
                        </a:rPr>
                        <m:t>𝒔</m:t>
                      </m:r>
                      <m:r>
                        <a:rPr lang="en-US" sz="3200" b="1" i="1" smtClean="0">
                          <a:latin typeface="Cambria Math" panose="02040503050406030204" pitchFamily="18" charset="0"/>
                          <a:ea typeface="Cambria Math" panose="02040503050406030204" pitchFamily="18" charset="0"/>
                        </a:rPr>
                        <m:t>)</m:t>
                      </m:r>
                    </m:oMath>
                  </m:oMathPara>
                </a14:m>
                <a:endParaRPr lang="en-US" sz="3200" b="1" dirty="0"/>
              </a:p>
            </p:txBody>
          </p:sp>
        </mc:Choice>
        <mc:Fallback xmlns="">
          <p:sp>
            <p:nvSpPr>
              <p:cNvPr id="67" name="Content Placeholder 2">
                <a:extLst>
                  <a:ext uri="{FF2B5EF4-FFF2-40B4-BE49-F238E27FC236}">
                    <a16:creationId xmlns:a16="http://schemas.microsoft.com/office/drawing/2014/main" id="{DF7C4B7A-BB41-C04D-81DE-0EE5B28BAC73}"/>
                  </a:ext>
                </a:extLst>
              </p:cNvPr>
              <p:cNvSpPr txBox="1">
                <a:spLocks noRot="1" noChangeAspect="1" noMove="1" noResize="1" noEditPoints="1" noAdjustHandles="1" noChangeArrowheads="1" noChangeShapeType="1" noTextEdit="1"/>
              </p:cNvSpPr>
              <p:nvPr/>
            </p:nvSpPr>
            <p:spPr>
              <a:xfrm>
                <a:off x="6174831" y="5983106"/>
                <a:ext cx="4560901" cy="939176"/>
              </a:xfrm>
              <a:prstGeom prst="rect">
                <a:avLst/>
              </a:prstGeom>
              <a:blipFill>
                <a:blip r:embed="rId23"/>
                <a:stretch>
                  <a:fillRect l="-8333" t="-165333" b="-230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7621897B-DCBF-E74A-9E29-775C2C5A0595}"/>
              </a:ext>
            </a:extLst>
          </p:cNvPr>
          <p:cNvGrpSpPr/>
          <p:nvPr/>
        </p:nvGrpSpPr>
        <p:grpSpPr>
          <a:xfrm rot="1099785">
            <a:off x="6305644" y="5935880"/>
            <a:ext cx="1587886" cy="923460"/>
            <a:chOff x="5434628" y="5824351"/>
            <a:chExt cx="1335934" cy="990610"/>
          </a:xfrm>
        </p:grpSpPr>
        <p:sp>
          <p:nvSpPr>
            <p:cNvPr id="68" name="Oval 67">
              <a:extLst>
                <a:ext uri="{FF2B5EF4-FFF2-40B4-BE49-F238E27FC236}">
                  <a16:creationId xmlns:a16="http://schemas.microsoft.com/office/drawing/2014/main" id="{90C87E53-A045-3B4A-A8A3-0367A7CDCF5E}"/>
                </a:ext>
              </a:extLst>
            </p:cNvPr>
            <p:cNvSpPr/>
            <p:nvPr/>
          </p:nvSpPr>
          <p:spPr>
            <a:xfrm>
              <a:off x="5498622" y="5836027"/>
              <a:ext cx="1271940" cy="97893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60894A8-5D51-974A-AD95-8B4C848E18E8}"/>
                </a:ext>
              </a:extLst>
            </p:cNvPr>
            <p:cNvSpPr/>
            <p:nvPr/>
          </p:nvSpPr>
          <p:spPr>
            <a:xfrm rot="20758138">
              <a:off x="5434628" y="5824351"/>
              <a:ext cx="1271940" cy="97893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Rectangle 70">
            <a:extLst>
              <a:ext uri="{FF2B5EF4-FFF2-40B4-BE49-F238E27FC236}">
                <a16:creationId xmlns:a16="http://schemas.microsoft.com/office/drawing/2014/main" id="{7329AA29-E608-E243-8050-9E41777B5EA7}"/>
              </a:ext>
            </a:extLst>
          </p:cNvPr>
          <p:cNvSpPr/>
          <p:nvPr/>
        </p:nvSpPr>
        <p:spPr>
          <a:xfrm>
            <a:off x="8839200" y="6219549"/>
            <a:ext cx="1341383" cy="444493"/>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7353B94-672B-6845-9BDD-1361C79CA935}"/>
                  </a:ext>
                </a:extLst>
              </p:cNvPr>
              <p:cNvSpPr txBox="1">
                <a:spLocks/>
              </p:cNvSpPr>
              <p:nvPr/>
            </p:nvSpPr>
            <p:spPr>
              <a:xfrm>
                <a:off x="8737201" y="6131181"/>
                <a:ext cx="1380040"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1" i="1" smtClean="0">
                          <a:solidFill>
                            <a:schemeClr val="bg1">
                              <a:lumMod val="50000"/>
                            </a:schemeClr>
                          </a:solidFill>
                          <a:latin typeface="Cambria Math" panose="02040503050406030204" pitchFamily="18" charset="0"/>
                          <a:ea typeface="Cambria Math" panose="02040503050406030204" pitchFamily="18" charset="0"/>
                        </a:rPr>
                        <m:t>𝒆</m:t>
                      </m:r>
                    </m:oMath>
                  </m:oMathPara>
                </a14:m>
                <a:endParaRPr lang="en-US" sz="3200" b="1" dirty="0">
                  <a:solidFill>
                    <a:schemeClr val="bg1">
                      <a:lumMod val="50000"/>
                    </a:schemeClr>
                  </a:solidFill>
                </a:endParaRPr>
              </a:p>
            </p:txBody>
          </p:sp>
        </mc:Choice>
        <mc:Fallback xmlns="">
          <p:sp>
            <p:nvSpPr>
              <p:cNvPr id="72" name="Content Placeholder 2">
                <a:extLst>
                  <a:ext uri="{FF2B5EF4-FFF2-40B4-BE49-F238E27FC236}">
                    <a16:creationId xmlns:a16="http://schemas.microsoft.com/office/drawing/2014/main" id="{D7353B94-672B-6845-9BDD-1361C79CA935}"/>
                  </a:ext>
                </a:extLst>
              </p:cNvPr>
              <p:cNvSpPr txBox="1">
                <a:spLocks noRot="1" noChangeAspect="1" noMove="1" noResize="1" noEditPoints="1" noAdjustHandles="1" noChangeArrowheads="1" noChangeShapeType="1" noTextEdit="1"/>
              </p:cNvSpPr>
              <p:nvPr/>
            </p:nvSpPr>
            <p:spPr>
              <a:xfrm>
                <a:off x="8737201" y="6131181"/>
                <a:ext cx="1380040" cy="532861"/>
              </a:xfrm>
              <a:prstGeom prst="rect">
                <a:avLst/>
              </a:prstGeom>
              <a:blipFill>
                <a:blip r:embed="rId24"/>
                <a:stretch>
                  <a:fillRect/>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0B67A549-573D-C04A-BE65-B2767692EFF7}"/>
              </a:ext>
            </a:extLst>
          </p:cNvPr>
          <p:cNvSpPr/>
          <p:nvPr/>
        </p:nvSpPr>
        <p:spPr>
          <a:xfrm>
            <a:off x="8150392" y="5988860"/>
            <a:ext cx="2264729" cy="847168"/>
          </a:xfrm>
          <a:prstGeom prst="ellipse">
            <a:avLst/>
          </a:prstGeom>
          <a:solidFill>
            <a:schemeClr val="bg1">
              <a:alpha val="72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A6FA35D1-5F7A-C34F-8445-97DDC2E199A4}"/>
                  </a:ext>
                </a:extLst>
              </p:cNvPr>
              <p:cNvSpPr/>
              <p:nvPr/>
            </p:nvSpPr>
            <p:spPr>
              <a:xfrm>
                <a:off x="8036260" y="5223051"/>
                <a:ext cx="381622" cy="389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oMath>
                  </m:oMathPara>
                </a14:m>
                <a:endParaRPr lang="en-US" sz="2400" dirty="0"/>
              </a:p>
            </p:txBody>
          </p:sp>
        </mc:Choice>
        <mc:Fallback xmlns="">
          <p:sp>
            <p:nvSpPr>
              <p:cNvPr id="73" name="Rectangle 72">
                <a:extLst>
                  <a:ext uri="{FF2B5EF4-FFF2-40B4-BE49-F238E27FC236}">
                    <a16:creationId xmlns:a16="http://schemas.microsoft.com/office/drawing/2014/main" id="{A6FA35D1-5F7A-C34F-8445-97DDC2E199A4}"/>
                  </a:ext>
                </a:extLst>
              </p:cNvPr>
              <p:cNvSpPr>
                <a:spLocks noRot="1" noChangeAspect="1" noMove="1" noResize="1" noEditPoints="1" noAdjustHandles="1" noChangeArrowheads="1" noChangeShapeType="1" noTextEdit="1"/>
              </p:cNvSpPr>
              <p:nvPr/>
            </p:nvSpPr>
            <p:spPr>
              <a:xfrm>
                <a:off x="8036260" y="5223051"/>
                <a:ext cx="381622" cy="389555"/>
              </a:xfrm>
              <a:prstGeom prst="rect">
                <a:avLst/>
              </a:prstGeom>
              <a:blipFill>
                <a:blip r:embed="rId25"/>
                <a:stretch>
                  <a:fillRect l="-41935" b="-3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098B74D1-607F-C34B-8223-FCE06933D642}"/>
                  </a:ext>
                </a:extLst>
              </p:cNvPr>
              <p:cNvSpPr/>
              <p:nvPr/>
            </p:nvSpPr>
            <p:spPr>
              <a:xfrm>
                <a:off x="10269851" y="5063736"/>
                <a:ext cx="313482" cy="7156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dirty="0" smtClean="0">
                          <a:latin typeface="Cambria Math" panose="02040503050406030204" pitchFamily="18" charset="0"/>
                        </a:rPr>
                        <m:t>𝒔</m:t>
                      </m:r>
                    </m:oMath>
                  </m:oMathPara>
                </a14:m>
                <a:endParaRPr lang="en-US" sz="2400" b="1" dirty="0"/>
              </a:p>
            </p:txBody>
          </p:sp>
        </mc:Choice>
        <mc:Fallback xmlns="">
          <p:sp>
            <p:nvSpPr>
              <p:cNvPr id="75" name="Rectangle 74">
                <a:extLst>
                  <a:ext uri="{FF2B5EF4-FFF2-40B4-BE49-F238E27FC236}">
                    <a16:creationId xmlns:a16="http://schemas.microsoft.com/office/drawing/2014/main" id="{098B74D1-607F-C34B-8223-FCE06933D642}"/>
                  </a:ext>
                </a:extLst>
              </p:cNvPr>
              <p:cNvSpPr>
                <a:spLocks noRot="1" noChangeAspect="1" noMove="1" noResize="1" noEditPoints="1" noAdjustHandles="1" noChangeArrowheads="1" noChangeShapeType="1" noTextEdit="1"/>
              </p:cNvSpPr>
              <p:nvPr/>
            </p:nvSpPr>
            <p:spPr>
              <a:xfrm>
                <a:off x="10269851" y="5063736"/>
                <a:ext cx="313482" cy="715604"/>
              </a:xfrm>
              <a:prstGeom prst="rect">
                <a:avLst/>
              </a:prstGeom>
              <a:blipFill>
                <a:blip r:embed="rId26"/>
                <a:stretch>
                  <a:fillRect l="-12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993E17F-9715-5743-9531-A81EBF790545}"/>
                  </a:ext>
                </a:extLst>
              </p:cNvPr>
              <p:cNvSpPr/>
              <p:nvPr/>
            </p:nvSpPr>
            <p:spPr>
              <a:xfrm>
                <a:off x="9254067" y="5206093"/>
                <a:ext cx="945574" cy="3847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76" name="Rectangle 75">
                <a:extLst>
                  <a:ext uri="{FF2B5EF4-FFF2-40B4-BE49-F238E27FC236}">
                    <a16:creationId xmlns:a16="http://schemas.microsoft.com/office/drawing/2014/main" id="{6993E17F-9715-5743-9531-A81EBF790545}"/>
                  </a:ext>
                </a:extLst>
              </p:cNvPr>
              <p:cNvSpPr>
                <a:spLocks noRot="1" noChangeAspect="1" noMove="1" noResize="1" noEditPoints="1" noAdjustHandles="1" noChangeArrowheads="1" noChangeShapeType="1" noTextEdit="1"/>
              </p:cNvSpPr>
              <p:nvPr/>
            </p:nvSpPr>
            <p:spPr>
              <a:xfrm>
                <a:off x="9254067" y="5206093"/>
                <a:ext cx="945574" cy="384745"/>
              </a:xfrm>
              <a:prstGeom prst="rect">
                <a:avLst/>
              </a:prstGeom>
              <a:blipFill>
                <a:blip r:embed="rId27"/>
                <a:stretch>
                  <a:fillRect t="-3226" b="-35484"/>
                </a:stretch>
              </a:blipFill>
              <a:ln>
                <a:noFill/>
              </a:ln>
            </p:spPr>
            <p:txBody>
              <a:bodyPr/>
              <a:lstStyle/>
              <a:p>
                <a:r>
                  <a:rPr lang="en-US">
                    <a:noFill/>
                  </a:rPr>
                  <a:t> </a:t>
                </a:r>
              </a:p>
            </p:txBody>
          </p:sp>
        </mc:Fallback>
      </mc:AlternateContent>
      <p:sp>
        <p:nvSpPr>
          <p:cNvPr id="77" name="Rounded Rectangular Callout 76">
            <a:extLst>
              <a:ext uri="{FF2B5EF4-FFF2-40B4-BE49-F238E27FC236}">
                <a16:creationId xmlns:a16="http://schemas.microsoft.com/office/drawing/2014/main" id="{FF51663A-D6B4-1F47-AB5D-51D6BF1D9184}"/>
              </a:ext>
            </a:extLst>
          </p:cNvPr>
          <p:cNvSpPr/>
          <p:nvPr/>
        </p:nvSpPr>
        <p:spPr>
          <a:xfrm>
            <a:off x="4858781" y="2182422"/>
            <a:ext cx="2386207" cy="690051"/>
          </a:xfrm>
          <a:prstGeom prst="wedgeRoundRectCallout">
            <a:avLst>
              <a:gd name="adj1" fmla="val 4461"/>
              <a:gd name="adj2" fmla="val -75080"/>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Master PK</a:t>
            </a:r>
          </a:p>
        </p:txBody>
      </p:sp>
      <p:cxnSp>
        <p:nvCxnSpPr>
          <p:cNvPr id="79" name="Straight Connector 78">
            <a:extLst>
              <a:ext uri="{FF2B5EF4-FFF2-40B4-BE49-F238E27FC236}">
                <a16:creationId xmlns:a16="http://schemas.microsoft.com/office/drawing/2014/main" id="{32DEECBD-61D8-DC4C-9ECD-96E25FD22263}"/>
              </a:ext>
            </a:extLst>
          </p:cNvPr>
          <p:cNvCxnSpPr/>
          <p:nvPr/>
        </p:nvCxnSpPr>
        <p:spPr>
          <a:xfrm>
            <a:off x="324678" y="2952206"/>
            <a:ext cx="11700305"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E7842A7-91A2-0840-B4A3-205504DB8966}"/>
              </a:ext>
            </a:extLst>
          </p:cNvPr>
          <p:cNvCxnSpPr/>
          <p:nvPr/>
        </p:nvCxnSpPr>
        <p:spPr>
          <a:xfrm>
            <a:off x="229482" y="4901034"/>
            <a:ext cx="11700305"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940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AEC1405C-5EC7-9F45-8142-2285FE17E799}"/>
              </a:ext>
            </a:extLst>
          </p:cNvPr>
          <p:cNvSpPr/>
          <p:nvPr/>
        </p:nvSpPr>
        <p:spPr>
          <a:xfrm>
            <a:off x="4728026" y="4581726"/>
            <a:ext cx="2622603" cy="4836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07EA8298-E48A-6441-BC9A-D4527CDB307A}"/>
              </a:ext>
            </a:extLst>
          </p:cNvPr>
          <p:cNvSpPr/>
          <p:nvPr/>
        </p:nvSpPr>
        <p:spPr>
          <a:xfrm>
            <a:off x="8437294" y="4750749"/>
            <a:ext cx="3435621" cy="48362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C6811EA4-36B3-B743-938C-AE47A1192AB2}"/>
              </a:ext>
            </a:extLst>
          </p:cNvPr>
          <p:cNvSpPr/>
          <p:nvPr/>
        </p:nvSpPr>
        <p:spPr>
          <a:xfrm>
            <a:off x="8946474" y="4751324"/>
            <a:ext cx="2786737" cy="483625"/>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1BBCE62C-5589-6746-9CD2-82098F7ABFF7}"/>
              </a:ext>
            </a:extLst>
          </p:cNvPr>
          <p:cNvSpPr/>
          <p:nvPr/>
        </p:nvSpPr>
        <p:spPr>
          <a:xfrm>
            <a:off x="9880601" y="3559642"/>
            <a:ext cx="1889957" cy="43438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DEEA1410-A2E0-B443-B35F-C7A75FB409F5}"/>
              </a:ext>
            </a:extLst>
          </p:cNvPr>
          <p:cNvGrpSpPr/>
          <p:nvPr/>
        </p:nvGrpSpPr>
        <p:grpSpPr>
          <a:xfrm>
            <a:off x="8437294" y="3927292"/>
            <a:ext cx="3398274" cy="819962"/>
            <a:chOff x="8437294" y="3927292"/>
            <a:chExt cx="3398274" cy="819962"/>
          </a:xfrm>
        </p:grpSpPr>
        <p:cxnSp>
          <p:nvCxnSpPr>
            <p:cNvPr id="21" name="Straight Connector 20">
              <a:extLst>
                <a:ext uri="{FF2B5EF4-FFF2-40B4-BE49-F238E27FC236}">
                  <a16:creationId xmlns:a16="http://schemas.microsoft.com/office/drawing/2014/main" id="{9658915F-7F20-EA41-A060-12BA29ED6A47}"/>
                </a:ext>
              </a:extLst>
            </p:cNvPr>
            <p:cNvCxnSpPr>
              <a:cxnSpLocks/>
            </p:cNvCxnSpPr>
            <p:nvPr/>
          </p:nvCxnSpPr>
          <p:spPr>
            <a:xfrm flipH="1">
              <a:off x="8437294" y="3927292"/>
              <a:ext cx="1470069" cy="819962"/>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2A50442-8D4B-7E41-A214-D159E5F1DFB4}"/>
                </a:ext>
              </a:extLst>
            </p:cNvPr>
            <p:cNvCxnSpPr>
              <a:cxnSpLocks/>
            </p:cNvCxnSpPr>
            <p:nvPr/>
          </p:nvCxnSpPr>
          <p:spPr>
            <a:xfrm>
              <a:off x="11770558" y="3994031"/>
              <a:ext cx="65010" cy="753223"/>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Title 1"/>
          <p:cNvSpPr txBox="1">
            <a:spLocks/>
          </p:cNvSpPr>
          <p:nvPr/>
        </p:nvSpPr>
        <p:spPr>
          <a:xfrm>
            <a:off x="838200" y="-546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Regev’s</a:t>
            </a:r>
            <a:r>
              <a:rPr lang="en-US" dirty="0"/>
              <a:t> PKE is </a:t>
            </a:r>
            <a:r>
              <a:rPr lang="en-US" b="1" dirty="0"/>
              <a:t>PKCR </a:t>
            </a:r>
            <a:r>
              <a:rPr lang="en-US" dirty="0">
                <a:solidFill>
                  <a:srgbClr val="C04544"/>
                </a:solidFill>
              </a:rPr>
              <a:t>[</a:t>
            </a:r>
            <a:r>
              <a:rPr lang="en-US" b="1" dirty="0">
                <a:solidFill>
                  <a:srgbClr val="C04544"/>
                </a:solidFill>
              </a:rPr>
              <a:t>L</a:t>
            </a:r>
            <a:r>
              <a:rPr lang="en-US" dirty="0">
                <a:solidFill>
                  <a:srgbClr val="C04544"/>
                </a:solidFill>
              </a:rPr>
              <a:t>LMMMT’18]</a:t>
            </a:r>
          </a:p>
        </p:txBody>
      </p:sp>
      <p:sp>
        <p:nvSpPr>
          <p:cNvPr id="28" name="Right Arrow 27">
            <a:extLst>
              <a:ext uri="{FF2B5EF4-FFF2-40B4-BE49-F238E27FC236}">
                <a16:creationId xmlns:a16="http://schemas.microsoft.com/office/drawing/2014/main" id="{A97DF6E1-CC81-D84F-A353-30CB1360229C}"/>
              </a:ext>
            </a:extLst>
          </p:cNvPr>
          <p:cNvSpPr/>
          <p:nvPr/>
        </p:nvSpPr>
        <p:spPr>
          <a:xfrm>
            <a:off x="4595801" y="1649416"/>
            <a:ext cx="834806" cy="65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48D1DE82-88F3-8145-8D5E-EEE9F4B15EE1}"/>
              </a:ext>
            </a:extLst>
          </p:cNvPr>
          <p:cNvGrpSpPr/>
          <p:nvPr/>
        </p:nvGrpSpPr>
        <p:grpSpPr>
          <a:xfrm>
            <a:off x="8437294" y="1583215"/>
            <a:ext cx="1039904" cy="715775"/>
            <a:chOff x="8613116" y="2971698"/>
            <a:chExt cx="537763" cy="594667"/>
          </a:xfrm>
        </p:grpSpPr>
        <p:sp>
          <p:nvSpPr>
            <p:cNvPr id="34" name="Rounded Rectangle 33">
              <a:extLst>
                <a:ext uri="{FF2B5EF4-FFF2-40B4-BE49-F238E27FC236}">
                  <a16:creationId xmlns:a16="http://schemas.microsoft.com/office/drawing/2014/main" id="{807BB064-0901-6740-B18D-C98C1496B7E4}"/>
                </a:ext>
              </a:extLst>
            </p:cNvPr>
            <p:cNvSpPr/>
            <p:nvPr/>
          </p:nvSpPr>
          <p:spPr>
            <a:xfrm>
              <a:off x="8613116" y="2971698"/>
              <a:ext cx="537763" cy="59466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C000"/>
                </a:solidFill>
              </a:endParaRPr>
            </a:p>
          </p:txBody>
        </p:sp>
        <p:sp>
          <p:nvSpPr>
            <p:cNvPr id="35" name="Rounded Rectangle 34">
              <a:extLst>
                <a:ext uri="{FF2B5EF4-FFF2-40B4-BE49-F238E27FC236}">
                  <a16:creationId xmlns:a16="http://schemas.microsoft.com/office/drawing/2014/main" id="{43681935-B305-284C-A4B9-E2354647B5C0}"/>
                </a:ext>
              </a:extLst>
            </p:cNvPr>
            <p:cNvSpPr/>
            <p:nvPr/>
          </p:nvSpPr>
          <p:spPr>
            <a:xfrm>
              <a:off x="8673472" y="3059853"/>
              <a:ext cx="419683" cy="41968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grpSp>
      <p:sp>
        <p:nvSpPr>
          <p:cNvPr id="36" name="TextBox 35">
            <a:extLst>
              <a:ext uri="{FF2B5EF4-FFF2-40B4-BE49-F238E27FC236}">
                <a16:creationId xmlns:a16="http://schemas.microsoft.com/office/drawing/2014/main" id="{E466020F-9D05-BD48-AD18-1EF5C4DEE1F0}"/>
              </a:ext>
            </a:extLst>
          </p:cNvPr>
          <p:cNvSpPr txBox="1"/>
          <p:nvPr/>
        </p:nvSpPr>
        <p:spPr>
          <a:xfrm>
            <a:off x="169499" y="1053891"/>
            <a:ext cx="2039917" cy="646331"/>
          </a:xfrm>
          <a:prstGeom prst="rect">
            <a:avLst/>
          </a:prstGeom>
          <a:noFill/>
        </p:spPr>
        <p:txBody>
          <a:bodyPr wrap="none" rtlCol="0">
            <a:spAutoFit/>
          </a:bodyPr>
          <a:lstStyle/>
          <a:p>
            <a:r>
              <a:rPr lang="en-US" sz="3600" dirty="0"/>
              <a:t>Add Layer</a:t>
            </a:r>
          </a:p>
        </p:txBody>
      </p:sp>
      <p:sp>
        <p:nvSpPr>
          <p:cNvPr id="38" name="Rounded Rectangle 37">
            <a:extLst>
              <a:ext uri="{FF2B5EF4-FFF2-40B4-BE49-F238E27FC236}">
                <a16:creationId xmlns:a16="http://schemas.microsoft.com/office/drawing/2014/main" id="{5493F31B-049D-D341-954A-C1590E0F3646}"/>
              </a:ext>
            </a:extLst>
          </p:cNvPr>
          <p:cNvSpPr/>
          <p:nvPr/>
        </p:nvSpPr>
        <p:spPr>
          <a:xfrm>
            <a:off x="1400695" y="1715041"/>
            <a:ext cx="811566" cy="50515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t>
            </a:r>
          </a:p>
        </p:txBody>
      </p:sp>
      <p:sp>
        <p:nvSpPr>
          <p:cNvPr id="39" name="TextBox 38">
            <a:extLst>
              <a:ext uri="{FF2B5EF4-FFF2-40B4-BE49-F238E27FC236}">
                <a16:creationId xmlns:a16="http://schemas.microsoft.com/office/drawing/2014/main" id="{72CC8331-7290-304D-B8C9-0275E0AF3F03}"/>
              </a:ext>
            </a:extLst>
          </p:cNvPr>
          <p:cNvSpPr txBox="1"/>
          <p:nvPr/>
        </p:nvSpPr>
        <p:spPr>
          <a:xfrm>
            <a:off x="3364309" y="1758530"/>
            <a:ext cx="617477" cy="461665"/>
          </a:xfrm>
          <a:prstGeom prst="rect">
            <a:avLst/>
          </a:prstGeom>
          <a:noFill/>
          <a:effectLst>
            <a:outerShdw dir="2700000" algn="tl" rotWithShape="0">
              <a:prstClr val="black"/>
            </a:outerShdw>
          </a:effectLst>
        </p:spPr>
        <p:txBody>
          <a:bodyPr wrap="none" rtlCol="0">
            <a:spAutoFit/>
          </a:bodyPr>
          <a:lstStyle/>
          <a:p>
            <a:r>
              <a:rPr lang="en-US" sz="2400" dirty="0">
                <a:ln>
                  <a:solidFill>
                    <a:schemeClr val="accent5">
                      <a:lumMod val="75000"/>
                      <a:alpha val="61000"/>
                    </a:schemeClr>
                  </a:solidFill>
                </a:ln>
                <a:solidFill>
                  <a:srgbClr val="FFC000"/>
                </a:solidFill>
              </a:rPr>
              <a:t> sk</a:t>
            </a:r>
            <a:r>
              <a:rPr lang="en-US" sz="2400" baseline="-25000" dirty="0">
                <a:ln>
                  <a:solidFill>
                    <a:schemeClr val="accent5">
                      <a:lumMod val="75000"/>
                      <a:alpha val="61000"/>
                    </a:schemeClr>
                  </a:solidFill>
                </a:ln>
                <a:solidFill>
                  <a:srgbClr val="FFC000"/>
                </a:solidFill>
              </a:rPr>
              <a:t>2</a:t>
            </a:r>
          </a:p>
        </p:txBody>
      </p:sp>
      <p:sp>
        <p:nvSpPr>
          <p:cNvPr id="40" name="TextBox 39">
            <a:extLst>
              <a:ext uri="{FF2B5EF4-FFF2-40B4-BE49-F238E27FC236}">
                <a16:creationId xmlns:a16="http://schemas.microsoft.com/office/drawing/2014/main" id="{B850416C-F53C-4543-B6BB-0DBA7D2645B8}"/>
              </a:ext>
            </a:extLst>
          </p:cNvPr>
          <p:cNvSpPr txBox="1"/>
          <p:nvPr/>
        </p:nvSpPr>
        <p:spPr>
          <a:xfrm>
            <a:off x="2209416" y="1782391"/>
            <a:ext cx="309310" cy="461665"/>
          </a:xfrm>
          <a:prstGeom prst="rect">
            <a:avLst/>
          </a:prstGeom>
          <a:noFill/>
        </p:spPr>
        <p:txBody>
          <a:bodyPr wrap="square" rtlCol="0">
            <a:spAutoFit/>
          </a:bodyPr>
          <a:lstStyle/>
          <a:p>
            <a:r>
              <a:rPr lang="en-US" sz="2400" dirty="0"/>
              <a:t>,</a:t>
            </a:r>
          </a:p>
        </p:txBody>
      </p:sp>
      <p:grpSp>
        <p:nvGrpSpPr>
          <p:cNvPr id="3" name="Group 2">
            <a:extLst>
              <a:ext uri="{FF2B5EF4-FFF2-40B4-BE49-F238E27FC236}">
                <a16:creationId xmlns:a16="http://schemas.microsoft.com/office/drawing/2014/main" id="{9E88135C-D5A4-134F-BB33-6094D49DA73A}"/>
              </a:ext>
            </a:extLst>
          </p:cNvPr>
          <p:cNvGrpSpPr/>
          <p:nvPr/>
        </p:nvGrpSpPr>
        <p:grpSpPr>
          <a:xfrm>
            <a:off x="385677" y="2673011"/>
            <a:ext cx="2297560" cy="631333"/>
            <a:chOff x="385677" y="2302720"/>
            <a:chExt cx="2297560" cy="631333"/>
          </a:xfrm>
        </p:grpSpPr>
        <p:grpSp>
          <p:nvGrpSpPr>
            <p:cNvPr id="2" name="Group 1">
              <a:extLst>
                <a:ext uri="{FF2B5EF4-FFF2-40B4-BE49-F238E27FC236}">
                  <a16:creationId xmlns:a16="http://schemas.microsoft.com/office/drawing/2014/main" id="{493C9569-6238-454D-BEDF-52288BA19EB7}"/>
                </a:ext>
              </a:extLst>
            </p:cNvPr>
            <p:cNvGrpSpPr/>
            <p:nvPr/>
          </p:nvGrpSpPr>
          <p:grpSpPr>
            <a:xfrm>
              <a:off x="385677" y="2302720"/>
              <a:ext cx="1977444" cy="631333"/>
              <a:chOff x="385677" y="2302720"/>
              <a:chExt cx="1977444" cy="631333"/>
            </a:xfrm>
          </p:grpSpPr>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CFDDEE8-E6E2-5446-8581-FD346D89F3EE}"/>
                      </a:ext>
                    </a:extLst>
                  </p:cNvPr>
                  <p:cNvSpPr/>
                  <p:nvPr/>
                </p:nvSpPr>
                <p:spPr>
                  <a:xfrm>
                    <a:off x="660551" y="2396682"/>
                    <a:ext cx="987040" cy="3847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57" name="Rectangle 56">
                    <a:extLst>
                      <a:ext uri="{FF2B5EF4-FFF2-40B4-BE49-F238E27FC236}">
                        <a16:creationId xmlns:a16="http://schemas.microsoft.com/office/drawing/2014/main" id="{CCFDDEE8-E6E2-5446-8581-FD346D89F3EE}"/>
                      </a:ext>
                    </a:extLst>
                  </p:cNvPr>
                  <p:cNvSpPr>
                    <a:spLocks noRot="1" noChangeAspect="1" noMove="1" noResize="1" noEditPoints="1" noAdjustHandles="1" noChangeArrowheads="1" noChangeShapeType="1" noTextEdit="1"/>
                  </p:cNvSpPr>
                  <p:nvPr/>
                </p:nvSpPr>
                <p:spPr>
                  <a:xfrm>
                    <a:off x="660551" y="2396682"/>
                    <a:ext cx="987040" cy="384745"/>
                  </a:xfrm>
                  <a:prstGeom prst="rect">
                    <a:avLst/>
                  </a:prstGeom>
                  <a:blipFill>
                    <a:blip r:embed="rId3"/>
                    <a:stretch>
                      <a:fillRect t="-3226" b="-3548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E9A3EA7-A29D-BF48-8C2F-90EE5CE5589A}"/>
                      </a:ext>
                    </a:extLst>
                  </p:cNvPr>
                  <p:cNvSpPr/>
                  <p:nvPr/>
                </p:nvSpPr>
                <p:spPr>
                  <a:xfrm>
                    <a:off x="1764649" y="2391872"/>
                    <a:ext cx="381622" cy="389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oMath>
                      </m:oMathPara>
                    </a14:m>
                    <a:endParaRPr lang="en-US" sz="2400" dirty="0"/>
                  </a:p>
                </p:txBody>
              </p:sp>
            </mc:Choice>
            <mc:Fallback xmlns="">
              <p:sp>
                <p:nvSpPr>
                  <p:cNvPr id="58" name="Rectangle 57">
                    <a:extLst>
                      <a:ext uri="{FF2B5EF4-FFF2-40B4-BE49-F238E27FC236}">
                        <a16:creationId xmlns:a16="http://schemas.microsoft.com/office/drawing/2014/main" id="{1E9A3EA7-A29D-BF48-8C2F-90EE5CE5589A}"/>
                      </a:ext>
                    </a:extLst>
                  </p:cNvPr>
                  <p:cNvSpPr>
                    <a:spLocks noRot="1" noChangeAspect="1" noMove="1" noResize="1" noEditPoints="1" noAdjustHandles="1" noChangeArrowheads="1" noChangeShapeType="1" noTextEdit="1"/>
                  </p:cNvSpPr>
                  <p:nvPr/>
                </p:nvSpPr>
                <p:spPr>
                  <a:xfrm>
                    <a:off x="1764649" y="2391872"/>
                    <a:ext cx="381622" cy="389555"/>
                  </a:xfrm>
                  <a:prstGeom prst="rect">
                    <a:avLst/>
                  </a:prstGeom>
                  <a:blipFill>
                    <a:blip r:embed="rId4"/>
                    <a:stretch>
                      <a:fillRect l="-41935" b="-343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75C42B96-7706-1943-A2A8-6E639CA15F05}"/>
                      </a:ext>
                    </a:extLst>
                  </p:cNvPr>
                  <p:cNvSpPr txBox="1">
                    <a:spLocks/>
                  </p:cNvSpPr>
                  <p:nvPr/>
                </p:nvSpPr>
                <p:spPr>
                  <a:xfrm>
                    <a:off x="385677" y="2320218"/>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59" name="Content Placeholder 2">
                    <a:extLst>
                      <a:ext uri="{FF2B5EF4-FFF2-40B4-BE49-F238E27FC236}">
                        <a16:creationId xmlns:a16="http://schemas.microsoft.com/office/drawing/2014/main" id="{75C42B96-7706-1943-A2A8-6E639CA15F05}"/>
                      </a:ext>
                    </a:extLst>
                  </p:cNvPr>
                  <p:cNvSpPr txBox="1">
                    <a:spLocks noRot="1" noChangeAspect="1" noMove="1" noResize="1" noEditPoints="1" noAdjustHandles="1" noChangeArrowheads="1" noChangeShapeType="1" noTextEdit="1"/>
                  </p:cNvSpPr>
                  <p:nvPr/>
                </p:nvSpPr>
                <p:spPr>
                  <a:xfrm>
                    <a:off x="385677" y="2320218"/>
                    <a:ext cx="274862" cy="532861"/>
                  </a:xfrm>
                  <a:prstGeom prst="rect">
                    <a:avLst/>
                  </a:prstGeom>
                  <a:blipFill>
                    <a:blip r:embed="rId5"/>
                    <a:stretch>
                      <a:fillRect l="-30435" t="-2326" r="-60870"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Content Placeholder 2">
                    <a:extLst>
                      <a:ext uri="{FF2B5EF4-FFF2-40B4-BE49-F238E27FC236}">
                        <a16:creationId xmlns:a16="http://schemas.microsoft.com/office/drawing/2014/main" id="{2CED6327-952E-A94D-9889-E4DD7913D9BA}"/>
                      </a:ext>
                    </a:extLst>
                  </p:cNvPr>
                  <p:cNvSpPr txBox="1">
                    <a:spLocks/>
                  </p:cNvSpPr>
                  <p:nvPr/>
                </p:nvSpPr>
                <p:spPr>
                  <a:xfrm>
                    <a:off x="2088259" y="2302720"/>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0" name="Content Placeholder 2">
                    <a:extLst>
                      <a:ext uri="{FF2B5EF4-FFF2-40B4-BE49-F238E27FC236}">
                        <a16:creationId xmlns:a16="http://schemas.microsoft.com/office/drawing/2014/main" id="{2CED6327-952E-A94D-9889-E4DD7913D9BA}"/>
                      </a:ext>
                    </a:extLst>
                  </p:cNvPr>
                  <p:cNvSpPr txBox="1">
                    <a:spLocks noRot="1" noChangeAspect="1" noMove="1" noResize="1" noEditPoints="1" noAdjustHandles="1" noChangeArrowheads="1" noChangeShapeType="1" noTextEdit="1"/>
                  </p:cNvSpPr>
                  <p:nvPr/>
                </p:nvSpPr>
                <p:spPr>
                  <a:xfrm>
                    <a:off x="2088259" y="2302720"/>
                    <a:ext cx="274862" cy="532861"/>
                  </a:xfrm>
                  <a:prstGeom prst="rect">
                    <a:avLst/>
                  </a:prstGeom>
                  <a:blipFill>
                    <a:blip r:embed="rId6"/>
                    <a:stretch>
                      <a:fillRect l="-30435" r="-60870"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Content Placeholder 2">
                    <a:extLst>
                      <a:ext uri="{FF2B5EF4-FFF2-40B4-BE49-F238E27FC236}">
                        <a16:creationId xmlns:a16="http://schemas.microsoft.com/office/drawing/2014/main" id="{377C020D-2281-344E-B393-427FBB0877CE}"/>
                      </a:ext>
                    </a:extLst>
                  </p:cNvPr>
                  <p:cNvSpPr txBox="1">
                    <a:spLocks/>
                  </p:cNvSpPr>
                  <p:nvPr/>
                </p:nvSpPr>
                <p:spPr>
                  <a:xfrm>
                    <a:off x="1557389" y="2401192"/>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1" name="Content Placeholder 2">
                    <a:extLst>
                      <a:ext uri="{FF2B5EF4-FFF2-40B4-BE49-F238E27FC236}">
                        <a16:creationId xmlns:a16="http://schemas.microsoft.com/office/drawing/2014/main" id="{377C020D-2281-344E-B393-427FBB0877CE}"/>
                      </a:ext>
                    </a:extLst>
                  </p:cNvPr>
                  <p:cNvSpPr txBox="1">
                    <a:spLocks noRot="1" noChangeAspect="1" noMove="1" noResize="1" noEditPoints="1" noAdjustHandles="1" noChangeArrowheads="1" noChangeShapeType="1" noTextEdit="1"/>
                  </p:cNvSpPr>
                  <p:nvPr/>
                </p:nvSpPr>
                <p:spPr>
                  <a:xfrm>
                    <a:off x="1557389" y="2401192"/>
                    <a:ext cx="274862" cy="532861"/>
                  </a:xfrm>
                  <a:prstGeom prst="rect">
                    <a:avLst/>
                  </a:prstGeom>
                  <a:blipFill>
                    <a:blip r:embed="rId7"/>
                    <a:stretch>
                      <a:fillRect/>
                    </a:stretch>
                  </a:blipFill>
                </p:spPr>
                <p:txBody>
                  <a:bodyPr/>
                  <a:lstStyle/>
                  <a:p>
                    <a:r>
                      <a:rPr lang="en-US">
                        <a:noFill/>
                      </a:rPr>
                      <a:t> </a:t>
                    </a:r>
                  </a:p>
                </p:txBody>
              </p:sp>
            </mc:Fallback>
          </mc:AlternateContent>
        </p:grpSp>
        <p:sp>
          <p:nvSpPr>
            <p:cNvPr id="62" name="TextBox 61">
              <a:extLst>
                <a:ext uri="{FF2B5EF4-FFF2-40B4-BE49-F238E27FC236}">
                  <a16:creationId xmlns:a16="http://schemas.microsoft.com/office/drawing/2014/main" id="{3E4031A0-8659-F446-9D0E-8907FD440322}"/>
                </a:ext>
              </a:extLst>
            </p:cNvPr>
            <p:cNvSpPr txBox="1"/>
            <p:nvPr/>
          </p:nvSpPr>
          <p:spPr>
            <a:xfrm>
              <a:off x="2240150" y="2391872"/>
              <a:ext cx="443087" cy="461665"/>
            </a:xfrm>
            <a:prstGeom prst="rect">
              <a:avLst/>
            </a:prstGeom>
            <a:noFill/>
          </p:spPr>
          <p:txBody>
            <a:bodyPr wrap="square" rtlCol="0">
              <a:spAutoFit/>
            </a:bodyPr>
            <a:lstStyle/>
            <a:p>
              <a:r>
                <a:rPr lang="en-US" sz="2400" dirty="0"/>
                <a:t>,</a:t>
              </a:r>
            </a:p>
          </p:txBody>
        </p:sp>
      </p:gr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6D1D4E75-5C67-D44E-82E0-FD673964434E}"/>
                  </a:ext>
                </a:extLst>
              </p:cNvPr>
              <p:cNvSpPr/>
              <p:nvPr/>
            </p:nvSpPr>
            <p:spPr>
              <a:xfrm>
                <a:off x="3461845" y="2644513"/>
                <a:ext cx="350880" cy="7156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dirty="0" smtClean="0">
                              <a:ln>
                                <a:solidFill>
                                  <a:schemeClr val="accent5">
                                    <a:lumMod val="75000"/>
                                  </a:schemeClr>
                                </a:solidFill>
                              </a:ln>
                              <a:latin typeface="Cambria Math" panose="02040503050406030204" pitchFamily="18" charset="0"/>
                            </a:rPr>
                          </m:ctrlPr>
                        </m:sSubPr>
                        <m:e>
                          <m:r>
                            <a:rPr lang="en-US" sz="2400" b="1" i="1" dirty="0" smtClean="0">
                              <a:ln>
                                <a:solidFill>
                                  <a:schemeClr val="accent5">
                                    <a:lumMod val="75000"/>
                                  </a:schemeClr>
                                </a:solidFill>
                              </a:ln>
                              <a:latin typeface="Cambria Math" panose="02040503050406030204" pitchFamily="18" charset="0"/>
                            </a:rPr>
                            <m:t> </m:t>
                          </m:r>
                          <m:r>
                            <a:rPr lang="en-US" sz="2400" b="1" i="1" dirty="0" smtClean="0">
                              <a:ln>
                                <a:solidFill>
                                  <a:schemeClr val="accent5">
                                    <a:lumMod val="75000"/>
                                  </a:schemeClr>
                                </a:solidFill>
                              </a:ln>
                              <a:latin typeface="Cambria Math" panose="02040503050406030204" pitchFamily="18" charset="0"/>
                            </a:rPr>
                            <m:t>𝒔</m:t>
                          </m:r>
                        </m:e>
                        <m:sub>
                          <m:r>
                            <a:rPr lang="en-US" sz="2400" b="1" i="1" dirty="0" smtClean="0">
                              <a:ln>
                                <a:solidFill>
                                  <a:schemeClr val="accent5">
                                    <a:lumMod val="75000"/>
                                  </a:schemeClr>
                                </a:solidFill>
                              </a:ln>
                              <a:latin typeface="Cambria Math" panose="02040503050406030204" pitchFamily="18" charset="0"/>
                            </a:rPr>
                            <m:t>𝟐</m:t>
                          </m:r>
                        </m:sub>
                      </m:sSub>
                    </m:oMath>
                  </m:oMathPara>
                </a14:m>
                <a:endParaRPr lang="en-US" sz="2400" b="1" dirty="0"/>
              </a:p>
            </p:txBody>
          </p:sp>
        </mc:Choice>
        <mc:Fallback xmlns="">
          <p:sp>
            <p:nvSpPr>
              <p:cNvPr id="67" name="Rectangle 66">
                <a:extLst>
                  <a:ext uri="{FF2B5EF4-FFF2-40B4-BE49-F238E27FC236}">
                    <a16:creationId xmlns:a16="http://schemas.microsoft.com/office/drawing/2014/main" id="{6D1D4E75-5C67-D44E-82E0-FD673964434E}"/>
                  </a:ext>
                </a:extLst>
              </p:cNvPr>
              <p:cNvSpPr>
                <a:spLocks noRot="1" noChangeAspect="1" noMove="1" noResize="1" noEditPoints="1" noAdjustHandles="1" noChangeArrowheads="1" noChangeShapeType="1" noTextEdit="1"/>
              </p:cNvSpPr>
              <p:nvPr/>
            </p:nvSpPr>
            <p:spPr>
              <a:xfrm>
                <a:off x="3461845" y="2644513"/>
                <a:ext cx="350880" cy="715604"/>
              </a:xfrm>
              <a:prstGeom prst="rect">
                <a:avLst/>
              </a:prstGeom>
              <a:blipFill>
                <a:blip r:embed="rId8"/>
                <a:stretch>
                  <a:fillRect/>
                </a:stretch>
              </a:blipFill>
              <a:ln>
                <a:noFill/>
              </a:ln>
            </p:spPr>
            <p:txBody>
              <a:bodyPr/>
              <a:lstStyle/>
              <a:p>
                <a:r>
                  <a:rPr lang="en-US">
                    <a:noFill/>
                  </a:rPr>
                  <a:t> </a:t>
                </a:r>
              </a:p>
            </p:txBody>
          </p:sp>
        </mc:Fallback>
      </mc:AlternateContent>
      <p:sp>
        <p:nvSpPr>
          <p:cNvPr id="68" name="Right Arrow 67">
            <a:extLst>
              <a:ext uri="{FF2B5EF4-FFF2-40B4-BE49-F238E27FC236}">
                <a16:creationId xmlns:a16="http://schemas.microsoft.com/office/drawing/2014/main" id="{2C56EF87-0FE0-9746-80A4-BDB3F750BBF3}"/>
              </a:ext>
            </a:extLst>
          </p:cNvPr>
          <p:cNvSpPr/>
          <p:nvPr/>
        </p:nvSpPr>
        <p:spPr>
          <a:xfrm>
            <a:off x="4648564" y="2510049"/>
            <a:ext cx="834806" cy="65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336C14E-3454-9B43-A9FB-172CD635BD6C}"/>
              </a:ext>
            </a:extLst>
          </p:cNvPr>
          <p:cNvSpPr txBox="1"/>
          <p:nvPr/>
        </p:nvSpPr>
        <p:spPr>
          <a:xfrm>
            <a:off x="3080630" y="1782391"/>
            <a:ext cx="309310" cy="461665"/>
          </a:xfrm>
          <a:prstGeom prst="rect">
            <a:avLst/>
          </a:prstGeom>
          <a:noFill/>
        </p:spPr>
        <p:txBody>
          <a:bodyPr wrap="square" rtlCol="0">
            <a:spAutoFit/>
          </a:bodyPr>
          <a:lstStyle/>
          <a:p>
            <a:r>
              <a:rPr lang="en-US" sz="2400" dirty="0"/>
              <a:t>,</a:t>
            </a:r>
          </a:p>
        </p:txBody>
      </p:sp>
      <p:sp>
        <p:nvSpPr>
          <p:cNvPr id="70" name="TextBox 69">
            <a:extLst>
              <a:ext uri="{FF2B5EF4-FFF2-40B4-BE49-F238E27FC236}">
                <a16:creationId xmlns:a16="http://schemas.microsoft.com/office/drawing/2014/main" id="{2CB727F3-4B6D-CB40-AE57-3B80D9C39AC0}"/>
              </a:ext>
            </a:extLst>
          </p:cNvPr>
          <p:cNvSpPr txBox="1"/>
          <p:nvPr/>
        </p:nvSpPr>
        <p:spPr>
          <a:xfrm>
            <a:off x="2351880" y="1724237"/>
            <a:ext cx="659155" cy="461665"/>
          </a:xfrm>
          <a:prstGeom prst="rect">
            <a:avLst/>
          </a:prstGeom>
          <a:noFill/>
          <a:effectLst>
            <a:outerShdw dir="2700000" algn="tl" rotWithShape="0">
              <a:prstClr val="black"/>
            </a:outerShdw>
          </a:effectLst>
        </p:spPr>
        <p:txBody>
          <a:bodyPr wrap="none" rtlCol="0">
            <a:spAutoFit/>
          </a:bodyPr>
          <a:lstStyle/>
          <a:p>
            <a:r>
              <a:rPr lang="en-US" sz="2400" dirty="0">
                <a:solidFill>
                  <a:schemeClr val="accent5"/>
                </a:solidFill>
              </a:rPr>
              <a:t> pk</a:t>
            </a:r>
            <a:r>
              <a:rPr lang="en-US" sz="2400" baseline="-25000" dirty="0">
                <a:solidFill>
                  <a:schemeClr val="accent5"/>
                </a:solidFill>
              </a:rPr>
              <a:t>1</a:t>
            </a:r>
          </a:p>
        </p:txBody>
      </p:sp>
      <p:sp>
        <p:nvSpPr>
          <p:cNvPr id="72" name="TextBox 71">
            <a:extLst>
              <a:ext uri="{FF2B5EF4-FFF2-40B4-BE49-F238E27FC236}">
                <a16:creationId xmlns:a16="http://schemas.microsoft.com/office/drawing/2014/main" id="{5240AD32-1E84-1C47-A472-241FBCEB096B}"/>
              </a:ext>
            </a:extLst>
          </p:cNvPr>
          <p:cNvSpPr txBox="1"/>
          <p:nvPr/>
        </p:nvSpPr>
        <p:spPr>
          <a:xfrm>
            <a:off x="3062240" y="2771483"/>
            <a:ext cx="443087"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11AD574E-8741-1848-ABB5-8E7B7472FD5D}"/>
                  </a:ext>
                </a:extLst>
              </p:cNvPr>
              <p:cNvSpPr/>
              <p:nvPr/>
            </p:nvSpPr>
            <p:spPr>
              <a:xfrm>
                <a:off x="2515012" y="2368630"/>
                <a:ext cx="387662" cy="11766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  </m:t>
                          </m:r>
                          <m:r>
                            <a:rPr lang="en-US" sz="2400" b="1" i="1" dirty="0" smtClean="0">
                              <a:latin typeface="Cambria Math" panose="02040503050406030204" pitchFamily="18" charset="0"/>
                            </a:rPr>
                            <m:t>𝒃</m:t>
                          </m:r>
                        </m:e>
                        <m:sub>
                          <m:r>
                            <a:rPr lang="en-US" sz="2400" b="1" i="1" dirty="0" smtClean="0">
                              <a:latin typeface="Cambria Math" panose="02040503050406030204" pitchFamily="18" charset="0"/>
                            </a:rPr>
                            <m:t>𝟏</m:t>
                          </m:r>
                        </m:sub>
                      </m:sSub>
                    </m:oMath>
                  </m:oMathPara>
                </a14:m>
                <a:endParaRPr lang="en-US" sz="2400" b="1" dirty="0"/>
              </a:p>
            </p:txBody>
          </p:sp>
        </mc:Choice>
        <mc:Fallback xmlns="">
          <p:sp>
            <p:nvSpPr>
              <p:cNvPr id="73" name="Rectangle 72">
                <a:extLst>
                  <a:ext uri="{FF2B5EF4-FFF2-40B4-BE49-F238E27FC236}">
                    <a16:creationId xmlns:a16="http://schemas.microsoft.com/office/drawing/2014/main" id="{11AD574E-8741-1848-ABB5-8E7B7472FD5D}"/>
                  </a:ext>
                </a:extLst>
              </p:cNvPr>
              <p:cNvSpPr>
                <a:spLocks noRot="1" noChangeAspect="1" noMove="1" noResize="1" noEditPoints="1" noAdjustHandles="1" noChangeArrowheads="1" noChangeShapeType="1" noTextEdit="1"/>
              </p:cNvSpPr>
              <p:nvPr/>
            </p:nvSpPr>
            <p:spPr>
              <a:xfrm>
                <a:off x="2515012" y="2368630"/>
                <a:ext cx="387662" cy="1176617"/>
              </a:xfrm>
              <a:prstGeom prst="rect">
                <a:avLst/>
              </a:prstGeom>
              <a:blipFill>
                <a:blip r:embed="rId9"/>
                <a:stretch>
                  <a:fillRect l="-53125" r="-15625"/>
                </a:stretch>
              </a:blipFill>
              <a:ln>
                <a:noFill/>
              </a:ln>
            </p:spPr>
            <p:txBody>
              <a:bodyPr/>
              <a:lstStyle/>
              <a:p>
                <a:r>
                  <a:rPr lang="en-US">
                    <a:noFill/>
                  </a:rPr>
                  <a:t> </a:t>
                </a:r>
              </a:p>
            </p:txBody>
          </p:sp>
        </mc:Fallback>
      </mc:AlternateContent>
      <p:grpSp>
        <p:nvGrpSpPr>
          <p:cNvPr id="75" name="Group 74">
            <a:extLst>
              <a:ext uri="{FF2B5EF4-FFF2-40B4-BE49-F238E27FC236}">
                <a16:creationId xmlns:a16="http://schemas.microsoft.com/office/drawing/2014/main" id="{C636B8D5-7D2F-4540-855F-4D80FBDC8ACB}"/>
              </a:ext>
            </a:extLst>
          </p:cNvPr>
          <p:cNvGrpSpPr/>
          <p:nvPr/>
        </p:nvGrpSpPr>
        <p:grpSpPr>
          <a:xfrm>
            <a:off x="5908070" y="1701011"/>
            <a:ext cx="1249406" cy="480182"/>
            <a:chOff x="4311448" y="3010964"/>
            <a:chExt cx="1249406" cy="480182"/>
          </a:xfrm>
        </p:grpSpPr>
        <p:sp>
          <p:nvSpPr>
            <p:cNvPr id="76" name="TextBox 75">
              <a:extLst>
                <a:ext uri="{FF2B5EF4-FFF2-40B4-BE49-F238E27FC236}">
                  <a16:creationId xmlns:a16="http://schemas.microsoft.com/office/drawing/2014/main" id="{7831CBA8-36D3-DB4E-BCF6-44AF34F92E3D}"/>
                </a:ext>
              </a:extLst>
            </p:cNvPr>
            <p:cNvSpPr txBox="1"/>
            <p:nvPr/>
          </p:nvSpPr>
          <p:spPr>
            <a:xfrm>
              <a:off x="4311448" y="3029481"/>
              <a:ext cx="590226" cy="461665"/>
            </a:xfrm>
            <a:prstGeom prst="rect">
              <a:avLst/>
            </a:prstGeom>
            <a:noFill/>
          </p:spPr>
          <p:txBody>
            <a:bodyPr wrap="none" rtlCol="0">
              <a:spAutoFit/>
            </a:bodyPr>
            <a:lstStyle/>
            <a:p>
              <a:r>
                <a:rPr lang="en-US" sz="2400" dirty="0">
                  <a:solidFill>
                    <a:schemeClr val="accent5"/>
                  </a:solidFill>
                </a:rPr>
                <a:t>pk</a:t>
              </a:r>
              <a:r>
                <a:rPr lang="en-US" sz="2400" baseline="-25000" dirty="0">
                  <a:solidFill>
                    <a:schemeClr val="accent5"/>
                  </a:solidFill>
                </a:rPr>
                <a:t>1</a:t>
              </a:r>
            </a:p>
          </p:txBody>
        </p:sp>
        <p:sp>
          <p:nvSpPr>
            <p:cNvPr id="77" name="TextBox 76">
              <a:extLst>
                <a:ext uri="{FF2B5EF4-FFF2-40B4-BE49-F238E27FC236}">
                  <a16:creationId xmlns:a16="http://schemas.microsoft.com/office/drawing/2014/main" id="{EB655A3F-CD9E-BB4B-BB6F-04369D47FBA8}"/>
                </a:ext>
              </a:extLst>
            </p:cNvPr>
            <p:cNvSpPr txBox="1"/>
            <p:nvPr/>
          </p:nvSpPr>
          <p:spPr>
            <a:xfrm>
              <a:off x="4901699" y="3029480"/>
              <a:ext cx="659155" cy="461665"/>
            </a:xfrm>
            <a:prstGeom prst="rect">
              <a:avLst/>
            </a:prstGeom>
            <a:noFill/>
            <a:effectLst>
              <a:glow rad="63500">
                <a:schemeClr val="tx1">
                  <a:alpha val="67000"/>
                </a:schemeClr>
              </a:glow>
              <a:outerShdw dir="5400000" algn="ctr" rotWithShape="0">
                <a:srgbClr val="000000">
                  <a:alpha val="83000"/>
                </a:srgbClr>
              </a:outerShdw>
              <a:softEdge rad="0"/>
            </a:effectLst>
          </p:spPr>
          <p:txBody>
            <a:bodyPr wrap="none" rtlCol="0">
              <a:spAutoFit/>
            </a:bodyPr>
            <a:lstStyle/>
            <a:p>
              <a:r>
                <a:rPr lang="en-US" sz="2400" dirty="0">
                  <a:ln>
                    <a:solidFill>
                      <a:schemeClr val="accent3">
                        <a:alpha val="61000"/>
                      </a:schemeClr>
                    </a:solidFill>
                  </a:ln>
                  <a:solidFill>
                    <a:srgbClr val="FFC000"/>
                  </a:solidFill>
                </a:rPr>
                <a:t> pk</a:t>
              </a:r>
              <a:r>
                <a:rPr lang="en-US" sz="2400" baseline="-25000" dirty="0">
                  <a:ln>
                    <a:solidFill>
                      <a:schemeClr val="accent3">
                        <a:alpha val="61000"/>
                      </a:schemeClr>
                    </a:solidFill>
                  </a:ln>
                  <a:solidFill>
                    <a:srgbClr val="FFC000"/>
                  </a:solidFill>
                </a:rPr>
                <a:t>2</a:t>
              </a:r>
            </a:p>
          </p:txBody>
        </p:sp>
        <p:sp>
          <p:nvSpPr>
            <p:cNvPr id="78" name="TextBox 77">
              <a:extLst>
                <a:ext uri="{FF2B5EF4-FFF2-40B4-BE49-F238E27FC236}">
                  <a16:creationId xmlns:a16="http://schemas.microsoft.com/office/drawing/2014/main" id="{306797E3-176F-0241-AD96-248E08B9E6E0}"/>
                </a:ext>
              </a:extLst>
            </p:cNvPr>
            <p:cNvSpPr txBox="1"/>
            <p:nvPr/>
          </p:nvSpPr>
          <p:spPr>
            <a:xfrm>
              <a:off x="4724328" y="3010964"/>
              <a:ext cx="443087" cy="461665"/>
            </a:xfrm>
            <a:prstGeom prst="rect">
              <a:avLst/>
            </a:prstGeom>
            <a:noFill/>
          </p:spPr>
          <p:txBody>
            <a:bodyPr wrap="square" rtlCol="0">
              <a:spAutoFit/>
            </a:bodyPr>
            <a:lstStyle/>
            <a:p>
              <a:r>
                <a:rPr lang="en-US" sz="2400" dirty="0"/>
                <a:t>*</a:t>
              </a:r>
            </a:p>
          </p:txBody>
        </p:sp>
      </p:gr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8EEBA18-3E9A-DF42-AEDA-C65DC19688EF}"/>
                  </a:ext>
                </a:extLst>
              </p:cNvPr>
              <p:cNvSpPr/>
              <p:nvPr/>
            </p:nvSpPr>
            <p:spPr>
              <a:xfrm>
                <a:off x="5934249" y="2368629"/>
                <a:ext cx="387662" cy="11766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  </m:t>
                          </m:r>
                          <m:r>
                            <a:rPr lang="en-US" sz="2400" b="1" i="1" dirty="0" smtClean="0">
                              <a:latin typeface="Cambria Math" panose="02040503050406030204" pitchFamily="18" charset="0"/>
                            </a:rPr>
                            <m:t>𝒃</m:t>
                          </m:r>
                        </m:e>
                        <m:sub>
                          <m:r>
                            <a:rPr lang="en-US" sz="2400" b="1" i="1" dirty="0" smtClean="0">
                              <a:latin typeface="Cambria Math" panose="02040503050406030204" pitchFamily="18" charset="0"/>
                            </a:rPr>
                            <m:t>𝟏</m:t>
                          </m:r>
                        </m:sub>
                      </m:sSub>
                    </m:oMath>
                  </m:oMathPara>
                </a14:m>
                <a:endParaRPr lang="en-US" sz="2400" b="1" dirty="0"/>
              </a:p>
            </p:txBody>
          </p:sp>
        </mc:Choice>
        <mc:Fallback xmlns="">
          <p:sp>
            <p:nvSpPr>
              <p:cNvPr id="79" name="Rectangle 78">
                <a:extLst>
                  <a:ext uri="{FF2B5EF4-FFF2-40B4-BE49-F238E27FC236}">
                    <a16:creationId xmlns:a16="http://schemas.microsoft.com/office/drawing/2014/main" id="{08EEBA18-3E9A-DF42-AEDA-C65DC19688EF}"/>
                  </a:ext>
                </a:extLst>
              </p:cNvPr>
              <p:cNvSpPr>
                <a:spLocks noRot="1" noChangeAspect="1" noMove="1" noResize="1" noEditPoints="1" noAdjustHandles="1" noChangeArrowheads="1" noChangeShapeType="1" noTextEdit="1"/>
              </p:cNvSpPr>
              <p:nvPr/>
            </p:nvSpPr>
            <p:spPr>
              <a:xfrm>
                <a:off x="5934249" y="2368629"/>
                <a:ext cx="387662" cy="1176617"/>
              </a:xfrm>
              <a:prstGeom prst="rect">
                <a:avLst/>
              </a:prstGeom>
              <a:blipFill>
                <a:blip r:embed="rId10"/>
                <a:stretch>
                  <a:fillRect l="-53125" r="-156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Content Placeholder 2">
                <a:extLst>
                  <a:ext uri="{FF2B5EF4-FFF2-40B4-BE49-F238E27FC236}">
                    <a16:creationId xmlns:a16="http://schemas.microsoft.com/office/drawing/2014/main" id="{44F82EDD-FA90-8E4D-9280-EF90DAB41DA1}"/>
                  </a:ext>
                </a:extLst>
              </p:cNvPr>
              <p:cNvSpPr txBox="1">
                <a:spLocks/>
              </p:cNvSpPr>
              <p:nvPr/>
            </p:nvSpPr>
            <p:spPr>
              <a:xfrm>
                <a:off x="6319209" y="2773153"/>
                <a:ext cx="274862" cy="53286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80" name="Content Placeholder 2">
                <a:extLst>
                  <a:ext uri="{FF2B5EF4-FFF2-40B4-BE49-F238E27FC236}">
                    <a16:creationId xmlns:a16="http://schemas.microsoft.com/office/drawing/2014/main" id="{44F82EDD-FA90-8E4D-9280-EF90DAB41DA1}"/>
                  </a:ext>
                </a:extLst>
              </p:cNvPr>
              <p:cNvSpPr txBox="1">
                <a:spLocks noRot="1" noChangeAspect="1" noMove="1" noResize="1" noEditPoints="1" noAdjustHandles="1" noChangeArrowheads="1" noChangeShapeType="1" noTextEdit="1"/>
              </p:cNvSpPr>
              <p:nvPr/>
            </p:nvSpPr>
            <p:spPr>
              <a:xfrm>
                <a:off x="6319209" y="2773153"/>
                <a:ext cx="274862" cy="532861"/>
              </a:xfrm>
              <a:prstGeom prst="rect">
                <a:avLst/>
              </a:prstGeom>
              <a:blipFill>
                <a:blip r:embed="rId11"/>
                <a:stretch>
                  <a:fillRect r="-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a:extLst>
                  <a:ext uri="{FF2B5EF4-FFF2-40B4-BE49-F238E27FC236}">
                    <a16:creationId xmlns:a16="http://schemas.microsoft.com/office/drawing/2014/main" id="{92BDE21F-B461-0643-96D9-7125AB8034CC}"/>
                  </a:ext>
                </a:extLst>
              </p:cNvPr>
              <p:cNvSpPr/>
              <p:nvPr/>
            </p:nvSpPr>
            <p:spPr>
              <a:xfrm>
                <a:off x="6706871" y="2368629"/>
                <a:ext cx="387662" cy="11766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dirty="0" smtClean="0">
                              <a:ln>
                                <a:solidFill>
                                  <a:schemeClr val="accent1">
                                    <a:shade val="50000"/>
                                  </a:schemeClr>
                                </a:solidFill>
                              </a:ln>
                              <a:latin typeface="Cambria Math" panose="02040503050406030204" pitchFamily="18" charset="0"/>
                            </a:rPr>
                          </m:ctrlPr>
                        </m:sSubPr>
                        <m:e>
                          <m:r>
                            <a:rPr lang="en-US" sz="2400" b="1" i="1" dirty="0" smtClean="0">
                              <a:ln>
                                <a:solidFill>
                                  <a:schemeClr val="accent1">
                                    <a:shade val="50000"/>
                                  </a:schemeClr>
                                </a:solidFill>
                              </a:ln>
                              <a:latin typeface="Cambria Math" panose="02040503050406030204" pitchFamily="18" charset="0"/>
                            </a:rPr>
                            <m:t>  </m:t>
                          </m:r>
                          <m:r>
                            <a:rPr lang="en-US" sz="2400" b="1" i="1" dirty="0" smtClean="0">
                              <a:ln>
                                <a:solidFill>
                                  <a:schemeClr val="accent1">
                                    <a:shade val="50000"/>
                                  </a:schemeClr>
                                </a:solidFill>
                              </a:ln>
                              <a:latin typeface="Cambria Math" panose="02040503050406030204" pitchFamily="18" charset="0"/>
                            </a:rPr>
                            <m:t>𝒃</m:t>
                          </m:r>
                        </m:e>
                        <m:sub>
                          <m:r>
                            <a:rPr lang="en-US" sz="2400" b="1" i="1" dirty="0" smtClean="0">
                              <a:ln>
                                <a:solidFill>
                                  <a:schemeClr val="accent1">
                                    <a:shade val="50000"/>
                                  </a:schemeClr>
                                </a:solidFill>
                              </a:ln>
                              <a:latin typeface="Cambria Math" panose="02040503050406030204" pitchFamily="18" charset="0"/>
                            </a:rPr>
                            <m:t>𝟐</m:t>
                          </m:r>
                        </m:sub>
                      </m:sSub>
                    </m:oMath>
                  </m:oMathPara>
                </a14:m>
                <a:endParaRPr lang="en-US" sz="2400" b="1" dirty="0">
                  <a:ln>
                    <a:solidFill>
                      <a:schemeClr val="accent1">
                        <a:shade val="50000"/>
                      </a:schemeClr>
                    </a:solidFill>
                  </a:ln>
                </a:endParaRPr>
              </a:p>
            </p:txBody>
          </p:sp>
        </mc:Choice>
        <mc:Fallback xmlns="">
          <p:sp>
            <p:nvSpPr>
              <p:cNvPr id="81" name="Rectangle 80">
                <a:extLst>
                  <a:ext uri="{FF2B5EF4-FFF2-40B4-BE49-F238E27FC236}">
                    <a16:creationId xmlns:a16="http://schemas.microsoft.com/office/drawing/2014/main" id="{92BDE21F-B461-0643-96D9-7125AB8034CC}"/>
                  </a:ext>
                </a:extLst>
              </p:cNvPr>
              <p:cNvSpPr>
                <a:spLocks noRot="1" noChangeAspect="1" noMove="1" noResize="1" noEditPoints="1" noAdjustHandles="1" noChangeArrowheads="1" noChangeShapeType="1" noTextEdit="1"/>
              </p:cNvSpPr>
              <p:nvPr/>
            </p:nvSpPr>
            <p:spPr>
              <a:xfrm>
                <a:off x="6706871" y="2368629"/>
                <a:ext cx="387662" cy="1176617"/>
              </a:xfrm>
              <a:prstGeom prst="rect">
                <a:avLst/>
              </a:prstGeom>
              <a:blipFill>
                <a:blip r:embed="rId12"/>
                <a:stretch>
                  <a:fillRect/>
                </a:stretch>
              </a:blipFill>
              <a:ln>
                <a:noFill/>
              </a:ln>
            </p:spPr>
            <p:txBody>
              <a:bodyPr/>
              <a:lstStyle/>
              <a:p>
                <a:r>
                  <a:rPr lang="en-US">
                    <a:noFill/>
                  </a:rPr>
                  <a:t> </a:t>
                </a:r>
              </a:p>
            </p:txBody>
          </p:sp>
        </mc:Fallback>
      </mc:AlternateContent>
      <p:sp>
        <p:nvSpPr>
          <p:cNvPr id="82" name="TextBox 81">
            <a:extLst>
              <a:ext uri="{FF2B5EF4-FFF2-40B4-BE49-F238E27FC236}">
                <a16:creationId xmlns:a16="http://schemas.microsoft.com/office/drawing/2014/main" id="{6C0657B0-70C4-DF46-9B6E-ECB07F6A37AE}"/>
              </a:ext>
            </a:extLst>
          </p:cNvPr>
          <p:cNvSpPr txBox="1"/>
          <p:nvPr/>
        </p:nvSpPr>
        <p:spPr>
          <a:xfrm>
            <a:off x="7174457" y="1782391"/>
            <a:ext cx="309310" cy="461665"/>
          </a:xfrm>
          <a:prstGeom prst="rect">
            <a:avLst/>
          </a:prstGeom>
          <a:noFill/>
        </p:spPr>
        <p:txBody>
          <a:bodyPr wrap="square" rtlCol="0">
            <a:spAutoFit/>
          </a:bodyPr>
          <a:lstStyle/>
          <a:p>
            <a:r>
              <a:rPr lang="en-US" sz="2400" dirty="0"/>
              <a:t>,</a:t>
            </a:r>
          </a:p>
        </p:txBody>
      </p:sp>
      <p:sp>
        <p:nvSpPr>
          <p:cNvPr id="83" name="TextBox 82">
            <a:extLst>
              <a:ext uri="{FF2B5EF4-FFF2-40B4-BE49-F238E27FC236}">
                <a16:creationId xmlns:a16="http://schemas.microsoft.com/office/drawing/2014/main" id="{6A6C48C3-E46A-6045-AAA8-B8AE1BAC41BC}"/>
              </a:ext>
            </a:extLst>
          </p:cNvPr>
          <p:cNvSpPr txBox="1"/>
          <p:nvPr/>
        </p:nvSpPr>
        <p:spPr>
          <a:xfrm>
            <a:off x="7149523" y="2695505"/>
            <a:ext cx="309310"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B3D76FA0-5B81-4040-8B0B-99053E09F8FB}"/>
                  </a:ext>
                </a:extLst>
              </p:cNvPr>
              <p:cNvSpPr/>
              <p:nvPr/>
            </p:nvSpPr>
            <p:spPr>
              <a:xfrm>
                <a:off x="7636747" y="2771290"/>
                <a:ext cx="987040" cy="3847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88" name="Rectangle 87">
                <a:extLst>
                  <a:ext uri="{FF2B5EF4-FFF2-40B4-BE49-F238E27FC236}">
                    <a16:creationId xmlns:a16="http://schemas.microsoft.com/office/drawing/2014/main" id="{B3D76FA0-5B81-4040-8B0B-99053E09F8FB}"/>
                  </a:ext>
                </a:extLst>
              </p:cNvPr>
              <p:cNvSpPr>
                <a:spLocks noRot="1" noChangeAspect="1" noMove="1" noResize="1" noEditPoints="1" noAdjustHandles="1" noChangeArrowheads="1" noChangeShapeType="1" noTextEdit="1"/>
              </p:cNvSpPr>
              <p:nvPr/>
            </p:nvSpPr>
            <p:spPr>
              <a:xfrm>
                <a:off x="7636747" y="2771290"/>
                <a:ext cx="987040" cy="384745"/>
              </a:xfrm>
              <a:prstGeom prst="rect">
                <a:avLst/>
              </a:prstGeom>
              <a:blipFill>
                <a:blip r:embed="rId13"/>
                <a:stretch>
                  <a:fillRect t="-3125" b="-31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B7CFCD3E-AAF8-6745-9FA5-A5D3CC7E9DB3}"/>
                  </a:ext>
                </a:extLst>
              </p:cNvPr>
              <p:cNvSpPr/>
              <p:nvPr/>
            </p:nvSpPr>
            <p:spPr>
              <a:xfrm>
                <a:off x="8939323" y="2766480"/>
                <a:ext cx="381622" cy="3895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2</m:t>
                          </m:r>
                        </m:sub>
                      </m:sSub>
                    </m:oMath>
                  </m:oMathPara>
                </a14:m>
                <a:endParaRPr lang="en-US" sz="2400" dirty="0"/>
              </a:p>
            </p:txBody>
          </p:sp>
        </mc:Choice>
        <mc:Fallback xmlns="">
          <p:sp>
            <p:nvSpPr>
              <p:cNvPr id="89" name="Rectangle 88">
                <a:extLst>
                  <a:ext uri="{FF2B5EF4-FFF2-40B4-BE49-F238E27FC236}">
                    <a16:creationId xmlns:a16="http://schemas.microsoft.com/office/drawing/2014/main" id="{B7CFCD3E-AAF8-6745-9FA5-A5D3CC7E9DB3}"/>
                  </a:ext>
                </a:extLst>
              </p:cNvPr>
              <p:cNvSpPr>
                <a:spLocks noRot="1" noChangeAspect="1" noMove="1" noResize="1" noEditPoints="1" noAdjustHandles="1" noChangeArrowheads="1" noChangeShapeType="1" noTextEdit="1"/>
              </p:cNvSpPr>
              <p:nvPr/>
            </p:nvSpPr>
            <p:spPr>
              <a:xfrm>
                <a:off x="8939323" y="2766480"/>
                <a:ext cx="381622" cy="389555"/>
              </a:xfrm>
              <a:prstGeom prst="rect">
                <a:avLst/>
              </a:prstGeom>
              <a:blipFill>
                <a:blip r:embed="rId14"/>
                <a:stretch>
                  <a:fillRect l="-41935" t="-3125" b="-31250"/>
                </a:stretch>
              </a:blipFill>
              <a:ln>
                <a:noFill/>
              </a:ln>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9AA83F37-6C00-EC45-88FC-4ACEAF3ACD0A}"/>
              </a:ext>
            </a:extLst>
          </p:cNvPr>
          <p:cNvGrpSpPr/>
          <p:nvPr/>
        </p:nvGrpSpPr>
        <p:grpSpPr>
          <a:xfrm>
            <a:off x="7321402" y="2677328"/>
            <a:ext cx="4029889" cy="631333"/>
            <a:chOff x="7321402" y="2677328"/>
            <a:chExt cx="4029889" cy="631333"/>
          </a:xfrm>
        </p:grpSpPr>
        <mc:AlternateContent xmlns:mc="http://schemas.openxmlformats.org/markup-compatibility/2006" xmlns:a14="http://schemas.microsoft.com/office/drawing/2010/main">
          <mc:Choice Requires="a14">
            <p:sp>
              <p:nvSpPr>
                <p:cNvPr id="90" name="Content Placeholder 2">
                  <a:extLst>
                    <a:ext uri="{FF2B5EF4-FFF2-40B4-BE49-F238E27FC236}">
                      <a16:creationId xmlns:a16="http://schemas.microsoft.com/office/drawing/2014/main" id="{C713074C-8D44-1D43-8CD6-E1D199BEDCEC}"/>
                    </a:ext>
                  </a:extLst>
                </p:cNvPr>
                <p:cNvSpPr txBox="1">
                  <a:spLocks/>
                </p:cNvSpPr>
                <p:nvPr/>
              </p:nvSpPr>
              <p:spPr>
                <a:xfrm>
                  <a:off x="7321402" y="2694826"/>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90" name="Content Placeholder 2">
                  <a:extLst>
                    <a:ext uri="{FF2B5EF4-FFF2-40B4-BE49-F238E27FC236}">
                      <a16:creationId xmlns:a16="http://schemas.microsoft.com/office/drawing/2014/main" id="{C713074C-8D44-1D43-8CD6-E1D199BEDCEC}"/>
                    </a:ext>
                  </a:extLst>
                </p:cNvPr>
                <p:cNvSpPr txBox="1">
                  <a:spLocks noRot="1" noChangeAspect="1" noMove="1" noResize="1" noEditPoints="1" noAdjustHandles="1" noChangeArrowheads="1" noChangeShapeType="1" noTextEdit="1"/>
                </p:cNvSpPr>
                <p:nvPr/>
              </p:nvSpPr>
              <p:spPr>
                <a:xfrm>
                  <a:off x="7321402" y="2694826"/>
                  <a:ext cx="274862" cy="532861"/>
                </a:xfrm>
                <a:prstGeom prst="rect">
                  <a:avLst/>
                </a:prstGeom>
                <a:blipFill>
                  <a:blip r:embed="rId15"/>
                  <a:stretch>
                    <a:fillRect l="-36364" r="-63636" b="-23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Content Placeholder 2">
                  <a:extLst>
                    <a:ext uri="{FF2B5EF4-FFF2-40B4-BE49-F238E27FC236}">
                      <a16:creationId xmlns:a16="http://schemas.microsoft.com/office/drawing/2014/main" id="{CED26A48-AD50-DA4D-B205-EA62ABFAA8B2}"/>
                    </a:ext>
                  </a:extLst>
                </p:cNvPr>
                <p:cNvSpPr txBox="1">
                  <a:spLocks/>
                </p:cNvSpPr>
                <p:nvPr/>
              </p:nvSpPr>
              <p:spPr>
                <a:xfrm>
                  <a:off x="11076429" y="2677328"/>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91" name="Content Placeholder 2">
                  <a:extLst>
                    <a:ext uri="{FF2B5EF4-FFF2-40B4-BE49-F238E27FC236}">
                      <a16:creationId xmlns:a16="http://schemas.microsoft.com/office/drawing/2014/main" id="{CED26A48-AD50-DA4D-B205-EA62ABFAA8B2}"/>
                    </a:ext>
                  </a:extLst>
                </p:cNvPr>
                <p:cNvSpPr txBox="1">
                  <a:spLocks noRot="1" noChangeAspect="1" noMove="1" noResize="1" noEditPoints="1" noAdjustHandles="1" noChangeArrowheads="1" noChangeShapeType="1" noTextEdit="1"/>
                </p:cNvSpPr>
                <p:nvPr/>
              </p:nvSpPr>
              <p:spPr>
                <a:xfrm>
                  <a:off x="11076429" y="2677328"/>
                  <a:ext cx="274862" cy="532861"/>
                </a:xfrm>
                <a:prstGeom prst="rect">
                  <a:avLst/>
                </a:prstGeom>
                <a:blipFill>
                  <a:blip r:embed="rId16"/>
                  <a:stretch>
                    <a:fillRect l="-30435" t="-2326" r="-56522"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Content Placeholder 2">
                  <a:extLst>
                    <a:ext uri="{FF2B5EF4-FFF2-40B4-BE49-F238E27FC236}">
                      <a16:creationId xmlns:a16="http://schemas.microsoft.com/office/drawing/2014/main" id="{D1E7BA23-2CD1-DC42-B97A-06A46BE7888A}"/>
                    </a:ext>
                  </a:extLst>
                </p:cNvPr>
                <p:cNvSpPr txBox="1">
                  <a:spLocks/>
                </p:cNvSpPr>
                <p:nvPr/>
              </p:nvSpPr>
              <p:spPr>
                <a:xfrm>
                  <a:off x="8575023" y="2775800"/>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92" name="Content Placeholder 2">
                  <a:extLst>
                    <a:ext uri="{FF2B5EF4-FFF2-40B4-BE49-F238E27FC236}">
                      <a16:creationId xmlns:a16="http://schemas.microsoft.com/office/drawing/2014/main" id="{D1E7BA23-2CD1-DC42-B97A-06A46BE7888A}"/>
                    </a:ext>
                  </a:extLst>
                </p:cNvPr>
                <p:cNvSpPr txBox="1">
                  <a:spLocks noRot="1" noChangeAspect="1" noMove="1" noResize="1" noEditPoints="1" noAdjustHandles="1" noChangeArrowheads="1" noChangeShapeType="1" noTextEdit="1"/>
                </p:cNvSpPr>
                <p:nvPr/>
              </p:nvSpPr>
              <p:spPr>
                <a:xfrm>
                  <a:off x="8575023" y="2775800"/>
                  <a:ext cx="274862" cy="532861"/>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3" name="Content Placeholder 2">
                <a:extLst>
                  <a:ext uri="{FF2B5EF4-FFF2-40B4-BE49-F238E27FC236}">
                    <a16:creationId xmlns:a16="http://schemas.microsoft.com/office/drawing/2014/main" id="{1E83E19A-E6CF-3140-B9B2-977C92E4E57E}"/>
                  </a:ext>
                </a:extLst>
              </p:cNvPr>
              <p:cNvSpPr txBox="1">
                <a:spLocks/>
              </p:cNvSpPr>
              <p:nvPr/>
            </p:nvSpPr>
            <p:spPr>
              <a:xfrm>
                <a:off x="9311957" y="2771483"/>
                <a:ext cx="274862" cy="53286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93" name="Content Placeholder 2">
                <a:extLst>
                  <a:ext uri="{FF2B5EF4-FFF2-40B4-BE49-F238E27FC236}">
                    <a16:creationId xmlns:a16="http://schemas.microsoft.com/office/drawing/2014/main" id="{1E83E19A-E6CF-3140-B9B2-977C92E4E57E}"/>
                  </a:ext>
                </a:extLst>
              </p:cNvPr>
              <p:cNvSpPr txBox="1">
                <a:spLocks noRot="1" noChangeAspect="1" noMove="1" noResize="1" noEditPoints="1" noAdjustHandles="1" noChangeArrowheads="1" noChangeShapeType="1" noTextEdit="1"/>
              </p:cNvSpPr>
              <p:nvPr/>
            </p:nvSpPr>
            <p:spPr>
              <a:xfrm>
                <a:off x="9311957" y="2771483"/>
                <a:ext cx="274862" cy="532861"/>
              </a:xfrm>
              <a:prstGeom prst="rect">
                <a:avLst/>
              </a:prstGeom>
              <a:blipFill>
                <a:blip r:embed="rId18"/>
                <a:stretch>
                  <a:fillRect r="-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30F7C448-FBC6-F346-A3D0-278C404ED4E5}"/>
                  </a:ext>
                </a:extLst>
              </p:cNvPr>
              <p:cNvSpPr/>
              <p:nvPr/>
            </p:nvSpPr>
            <p:spPr>
              <a:xfrm>
                <a:off x="10775497" y="2669881"/>
                <a:ext cx="350880" cy="71560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1" i="1" dirty="0" smtClean="0">
                              <a:ln>
                                <a:solidFill>
                                  <a:schemeClr val="accent5">
                                    <a:lumMod val="75000"/>
                                  </a:schemeClr>
                                </a:solidFill>
                              </a:ln>
                              <a:latin typeface="Cambria Math" panose="02040503050406030204" pitchFamily="18" charset="0"/>
                            </a:rPr>
                          </m:ctrlPr>
                        </m:sSubPr>
                        <m:e>
                          <m:r>
                            <a:rPr lang="en-US" sz="2400" b="1" i="1" dirty="0" smtClean="0">
                              <a:ln>
                                <a:solidFill>
                                  <a:schemeClr val="accent5">
                                    <a:lumMod val="75000"/>
                                  </a:schemeClr>
                                </a:solidFill>
                              </a:ln>
                              <a:latin typeface="Cambria Math" panose="02040503050406030204" pitchFamily="18" charset="0"/>
                            </a:rPr>
                            <m:t> </m:t>
                          </m:r>
                          <m:r>
                            <a:rPr lang="en-US" sz="2400" b="1" i="1" dirty="0" smtClean="0">
                              <a:ln>
                                <a:solidFill>
                                  <a:schemeClr val="accent5">
                                    <a:lumMod val="75000"/>
                                  </a:schemeClr>
                                </a:solidFill>
                              </a:ln>
                              <a:latin typeface="Cambria Math" panose="02040503050406030204" pitchFamily="18" charset="0"/>
                            </a:rPr>
                            <m:t>𝒔</m:t>
                          </m:r>
                        </m:e>
                        <m:sub>
                          <m:r>
                            <a:rPr lang="en-US" sz="2400" b="1" i="1" dirty="0" smtClean="0">
                              <a:ln>
                                <a:solidFill>
                                  <a:schemeClr val="accent5">
                                    <a:lumMod val="75000"/>
                                  </a:schemeClr>
                                </a:solidFill>
                              </a:ln>
                              <a:latin typeface="Cambria Math" panose="02040503050406030204" pitchFamily="18" charset="0"/>
                            </a:rPr>
                            <m:t>𝟐</m:t>
                          </m:r>
                        </m:sub>
                      </m:sSub>
                    </m:oMath>
                  </m:oMathPara>
                </a14:m>
                <a:endParaRPr lang="en-US" sz="2400" b="1" dirty="0"/>
              </a:p>
            </p:txBody>
          </p:sp>
        </mc:Choice>
        <mc:Fallback xmlns="">
          <p:sp>
            <p:nvSpPr>
              <p:cNvPr id="94" name="Rectangle 93">
                <a:extLst>
                  <a:ext uri="{FF2B5EF4-FFF2-40B4-BE49-F238E27FC236}">
                    <a16:creationId xmlns:a16="http://schemas.microsoft.com/office/drawing/2014/main" id="{30F7C448-FBC6-F346-A3D0-278C404ED4E5}"/>
                  </a:ext>
                </a:extLst>
              </p:cNvPr>
              <p:cNvSpPr>
                <a:spLocks noRot="1" noChangeAspect="1" noMove="1" noResize="1" noEditPoints="1" noAdjustHandles="1" noChangeArrowheads="1" noChangeShapeType="1" noTextEdit="1"/>
              </p:cNvSpPr>
              <p:nvPr/>
            </p:nvSpPr>
            <p:spPr>
              <a:xfrm>
                <a:off x="10775497" y="2669881"/>
                <a:ext cx="350880" cy="715604"/>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C0F301F7-2869-664E-A66B-2A3E51AB4FF7}"/>
                  </a:ext>
                </a:extLst>
              </p:cNvPr>
              <p:cNvSpPr/>
              <p:nvPr/>
            </p:nvSpPr>
            <p:spPr>
              <a:xfrm>
                <a:off x="9700974" y="2776368"/>
                <a:ext cx="987040" cy="38474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𝒄</m:t>
                          </m:r>
                        </m:e>
                        <m:sub>
                          <m:r>
                            <a:rPr lang="en-US" sz="2400" b="1" i="1" smtClean="0">
                              <a:latin typeface="Cambria Math" panose="02040503050406030204" pitchFamily="18" charset="0"/>
                            </a:rPr>
                            <m:t>𝟏</m:t>
                          </m:r>
                        </m:sub>
                      </m:sSub>
                    </m:oMath>
                  </m:oMathPara>
                </a14:m>
                <a:endParaRPr lang="en-US" sz="2400" b="1" dirty="0"/>
              </a:p>
            </p:txBody>
          </p:sp>
        </mc:Choice>
        <mc:Fallback xmlns="">
          <p:sp>
            <p:nvSpPr>
              <p:cNvPr id="95" name="Rectangle 94">
                <a:extLst>
                  <a:ext uri="{FF2B5EF4-FFF2-40B4-BE49-F238E27FC236}">
                    <a16:creationId xmlns:a16="http://schemas.microsoft.com/office/drawing/2014/main" id="{C0F301F7-2869-664E-A66B-2A3E51AB4FF7}"/>
                  </a:ext>
                </a:extLst>
              </p:cNvPr>
              <p:cNvSpPr>
                <a:spLocks noRot="1" noChangeAspect="1" noMove="1" noResize="1" noEditPoints="1" noAdjustHandles="1" noChangeArrowheads="1" noChangeShapeType="1" noTextEdit="1"/>
              </p:cNvSpPr>
              <p:nvPr/>
            </p:nvSpPr>
            <p:spPr>
              <a:xfrm>
                <a:off x="9700974" y="2776368"/>
                <a:ext cx="987040" cy="384745"/>
              </a:xfrm>
              <a:prstGeom prst="rect">
                <a:avLst/>
              </a:prstGeom>
              <a:blipFill>
                <a:blip r:embed="rId20"/>
                <a:stretch>
                  <a:fillRect t="-3226" b="-35484"/>
                </a:stretch>
              </a:blipFill>
              <a:ln>
                <a:noFill/>
              </a:ln>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9130722F-E632-3244-A365-DCF6F9CF2B94}"/>
              </a:ext>
            </a:extLst>
          </p:cNvPr>
          <p:cNvGrpSpPr/>
          <p:nvPr/>
        </p:nvGrpSpPr>
        <p:grpSpPr>
          <a:xfrm>
            <a:off x="7350629" y="3461170"/>
            <a:ext cx="4622370" cy="631333"/>
            <a:chOff x="7321402" y="2677328"/>
            <a:chExt cx="4622370" cy="631333"/>
          </a:xfrm>
        </p:grpSpPr>
        <mc:AlternateContent xmlns:mc="http://schemas.openxmlformats.org/markup-compatibility/2006" xmlns:a14="http://schemas.microsoft.com/office/drawing/2010/main">
          <mc:Choice Requires="a14">
            <p:sp>
              <p:nvSpPr>
                <p:cNvPr id="101" name="Content Placeholder 2">
                  <a:extLst>
                    <a:ext uri="{FF2B5EF4-FFF2-40B4-BE49-F238E27FC236}">
                      <a16:creationId xmlns:a16="http://schemas.microsoft.com/office/drawing/2014/main" id="{53751056-22D1-F947-A3DA-FD146D939A97}"/>
                    </a:ext>
                  </a:extLst>
                </p:cNvPr>
                <p:cNvSpPr txBox="1">
                  <a:spLocks/>
                </p:cNvSpPr>
                <p:nvPr/>
              </p:nvSpPr>
              <p:spPr>
                <a:xfrm>
                  <a:off x="7321402" y="2694826"/>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01" name="Content Placeholder 2">
                  <a:extLst>
                    <a:ext uri="{FF2B5EF4-FFF2-40B4-BE49-F238E27FC236}">
                      <a16:creationId xmlns:a16="http://schemas.microsoft.com/office/drawing/2014/main" id="{53751056-22D1-F947-A3DA-FD146D939A97}"/>
                    </a:ext>
                  </a:extLst>
                </p:cNvPr>
                <p:cNvSpPr txBox="1">
                  <a:spLocks noRot="1" noChangeAspect="1" noMove="1" noResize="1" noEditPoints="1" noAdjustHandles="1" noChangeArrowheads="1" noChangeShapeType="1" noTextEdit="1"/>
                </p:cNvSpPr>
                <p:nvPr/>
              </p:nvSpPr>
              <p:spPr>
                <a:xfrm>
                  <a:off x="7321402" y="2694826"/>
                  <a:ext cx="274862" cy="532861"/>
                </a:xfrm>
                <a:prstGeom prst="rect">
                  <a:avLst/>
                </a:prstGeom>
                <a:blipFill>
                  <a:blip r:embed="rId21"/>
                  <a:stretch>
                    <a:fillRect l="-36364" t="-2326" r="-63636" b="-209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Content Placeholder 2">
                  <a:extLst>
                    <a:ext uri="{FF2B5EF4-FFF2-40B4-BE49-F238E27FC236}">
                      <a16:creationId xmlns:a16="http://schemas.microsoft.com/office/drawing/2014/main" id="{D982DFB0-4A50-124A-A262-4EE67C4A4DAF}"/>
                    </a:ext>
                  </a:extLst>
                </p:cNvPr>
                <p:cNvSpPr txBox="1">
                  <a:spLocks/>
                </p:cNvSpPr>
                <p:nvPr/>
              </p:nvSpPr>
              <p:spPr>
                <a:xfrm>
                  <a:off x="11668910" y="2677328"/>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02" name="Content Placeholder 2">
                  <a:extLst>
                    <a:ext uri="{FF2B5EF4-FFF2-40B4-BE49-F238E27FC236}">
                      <a16:creationId xmlns:a16="http://schemas.microsoft.com/office/drawing/2014/main" id="{D982DFB0-4A50-124A-A262-4EE67C4A4DAF}"/>
                    </a:ext>
                  </a:extLst>
                </p:cNvPr>
                <p:cNvSpPr txBox="1">
                  <a:spLocks noRot="1" noChangeAspect="1" noMove="1" noResize="1" noEditPoints="1" noAdjustHandles="1" noChangeArrowheads="1" noChangeShapeType="1" noTextEdit="1"/>
                </p:cNvSpPr>
                <p:nvPr/>
              </p:nvSpPr>
              <p:spPr>
                <a:xfrm>
                  <a:off x="11668910" y="2677328"/>
                  <a:ext cx="274862" cy="532861"/>
                </a:xfrm>
                <a:prstGeom prst="rect">
                  <a:avLst/>
                </a:prstGeom>
                <a:blipFill>
                  <a:blip r:embed="rId22"/>
                  <a:stretch>
                    <a:fillRect l="-34783" t="-2381" r="-56522"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Content Placeholder 2">
                  <a:extLst>
                    <a:ext uri="{FF2B5EF4-FFF2-40B4-BE49-F238E27FC236}">
                      <a16:creationId xmlns:a16="http://schemas.microsoft.com/office/drawing/2014/main" id="{D5D11153-F781-864D-9838-AF13EB82F4D6}"/>
                    </a:ext>
                  </a:extLst>
                </p:cNvPr>
                <p:cNvSpPr txBox="1">
                  <a:spLocks/>
                </p:cNvSpPr>
                <p:nvPr/>
              </p:nvSpPr>
              <p:spPr>
                <a:xfrm>
                  <a:off x="8575023" y="2775800"/>
                  <a:ext cx="274862"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03" name="Content Placeholder 2">
                  <a:extLst>
                    <a:ext uri="{FF2B5EF4-FFF2-40B4-BE49-F238E27FC236}">
                      <a16:creationId xmlns:a16="http://schemas.microsoft.com/office/drawing/2014/main" id="{D5D11153-F781-864D-9838-AF13EB82F4D6}"/>
                    </a:ext>
                  </a:extLst>
                </p:cNvPr>
                <p:cNvSpPr txBox="1">
                  <a:spLocks noRot="1" noChangeAspect="1" noMove="1" noResize="1" noEditPoints="1" noAdjustHandles="1" noChangeArrowheads="1" noChangeShapeType="1" noTextEdit="1"/>
                </p:cNvSpPr>
                <p:nvPr/>
              </p:nvSpPr>
              <p:spPr>
                <a:xfrm>
                  <a:off x="8575023" y="2775800"/>
                  <a:ext cx="274862" cy="532861"/>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4" name="Content Placeholder 2">
                <a:extLst>
                  <a:ext uri="{FF2B5EF4-FFF2-40B4-BE49-F238E27FC236}">
                    <a16:creationId xmlns:a16="http://schemas.microsoft.com/office/drawing/2014/main" id="{26ADC522-6610-0C4D-A565-1D50AF5510D7}"/>
                  </a:ext>
                </a:extLst>
              </p:cNvPr>
              <p:cNvSpPr txBox="1">
                <a:spLocks/>
              </p:cNvSpPr>
              <p:nvPr/>
            </p:nvSpPr>
            <p:spPr>
              <a:xfrm>
                <a:off x="7511314" y="3477856"/>
                <a:ext cx="1321680" cy="532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sz="3200" b="1" i="1" smtClean="0">
                              <a:solidFill>
                                <a:schemeClr val="bg1">
                                  <a:lumMod val="50000"/>
                                </a:schemeClr>
                              </a:solidFill>
                              <a:latin typeface="Cambria Math" panose="02040503050406030204" pitchFamily="18" charset="0"/>
                              <a:ea typeface="Cambria Math" panose="02040503050406030204" pitchFamily="18" charset="0"/>
                            </a:rPr>
                          </m:ctrlPr>
                        </m:sSupPr>
                        <m:e>
                          <m:r>
                            <a:rPr lang="en-US" sz="3200" b="1" i="1" smtClean="0">
                              <a:solidFill>
                                <a:schemeClr val="bg1">
                                  <a:lumMod val="50000"/>
                                </a:schemeClr>
                              </a:solidFill>
                              <a:latin typeface="Cambria Math" panose="02040503050406030204" pitchFamily="18" charset="0"/>
                              <a:ea typeface="Cambria Math" panose="02040503050406030204" pitchFamily="18" charset="0"/>
                            </a:rPr>
                            <m:t>𝒙</m:t>
                          </m:r>
                        </m:e>
                        <m:sup>
                          <m:r>
                            <a:rPr lang="en-US" sz="3200" b="0" i="1" smtClean="0">
                              <a:solidFill>
                                <a:schemeClr val="bg1">
                                  <a:lumMod val="50000"/>
                                </a:schemeClr>
                              </a:solidFill>
                              <a:latin typeface="Cambria Math" panose="02040503050406030204" pitchFamily="18" charset="0"/>
                              <a:ea typeface="Cambria Math" panose="02040503050406030204" pitchFamily="18" charset="0"/>
                            </a:rPr>
                            <m:t>𝑇</m:t>
                          </m:r>
                        </m:sup>
                      </m:sSup>
                      <m:r>
                        <a:rPr lang="en-US" sz="3200" b="1" i="1" smtClean="0">
                          <a:solidFill>
                            <a:schemeClr val="tx1"/>
                          </a:solidFill>
                          <a:latin typeface="Cambria Math" panose="02040503050406030204" pitchFamily="18" charset="0"/>
                          <a:ea typeface="Cambria Math" panose="02040503050406030204" pitchFamily="18" charset="0"/>
                        </a:rPr>
                        <m:t>𝑨</m:t>
                      </m:r>
                    </m:oMath>
                  </m:oMathPara>
                </a14:m>
                <a:endParaRPr lang="en-US" sz="3200" b="1" dirty="0">
                  <a:solidFill>
                    <a:schemeClr val="bg1">
                      <a:lumMod val="50000"/>
                    </a:schemeClr>
                  </a:solidFill>
                </a:endParaRPr>
              </a:p>
            </p:txBody>
          </p:sp>
        </mc:Choice>
        <mc:Fallback xmlns="">
          <p:sp>
            <p:nvSpPr>
              <p:cNvPr id="104" name="Content Placeholder 2">
                <a:extLst>
                  <a:ext uri="{FF2B5EF4-FFF2-40B4-BE49-F238E27FC236}">
                    <a16:creationId xmlns:a16="http://schemas.microsoft.com/office/drawing/2014/main" id="{26ADC522-6610-0C4D-A565-1D50AF5510D7}"/>
                  </a:ext>
                </a:extLst>
              </p:cNvPr>
              <p:cNvSpPr txBox="1">
                <a:spLocks noRot="1" noChangeAspect="1" noMove="1" noResize="1" noEditPoints="1" noAdjustHandles="1" noChangeArrowheads="1" noChangeShapeType="1" noTextEdit="1"/>
              </p:cNvSpPr>
              <p:nvPr/>
            </p:nvSpPr>
            <p:spPr>
              <a:xfrm>
                <a:off x="7511314" y="3477856"/>
                <a:ext cx="1321680" cy="532861"/>
              </a:xfrm>
              <a:prstGeom prst="rect">
                <a:avLst/>
              </a:prstGeom>
              <a:blipFill>
                <a:blip r:embed="rId23"/>
                <a:stretch>
                  <a:fillRect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Content Placeholder 2">
                <a:extLst>
                  <a:ext uri="{FF2B5EF4-FFF2-40B4-BE49-F238E27FC236}">
                    <a16:creationId xmlns:a16="http://schemas.microsoft.com/office/drawing/2014/main" id="{1C4023FF-E20B-E447-9963-BCCD18289BC4}"/>
                  </a:ext>
                </a:extLst>
              </p:cNvPr>
              <p:cNvSpPr txBox="1">
                <a:spLocks/>
              </p:cNvSpPr>
              <p:nvPr/>
            </p:nvSpPr>
            <p:spPr>
              <a:xfrm>
                <a:off x="8403483" y="3478668"/>
                <a:ext cx="3788517" cy="613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200" i="1" smtClean="0">
                          <a:latin typeface="Cambria Math" panose="02040503050406030204" pitchFamily="18" charset="0"/>
                          <a:ea typeface="Cambria Math" panose="02040503050406030204" pitchFamily="18" charset="0"/>
                        </a:rPr>
                        <m:t>𝜇</m:t>
                      </m:r>
                      <m:r>
                        <a:rPr lang="en-US" sz="2200" i="1" smtClean="0">
                          <a:latin typeface="Cambria Math" panose="02040503050406030204" pitchFamily="18" charset="0"/>
                          <a:ea typeface="Cambria Math" panose="02040503050406030204" pitchFamily="18" charset="0"/>
                        </a:rPr>
                        <m:t>⋅</m:t>
                      </m:r>
                      <m:d>
                        <m:dPr>
                          <m:begChr m:val="⌊"/>
                          <m:endChr m:val=""/>
                          <m:ctrlPr>
                            <a:rPr lang="en-US" sz="2200" i="1">
                              <a:latin typeface="Cambria Math" panose="02040503050406030204" pitchFamily="18" charset="0"/>
                              <a:ea typeface="Cambria Math" panose="02040503050406030204" pitchFamily="18" charset="0"/>
                            </a:rPr>
                          </m:ctrlPr>
                        </m:dPr>
                        <m:e>
                          <m:d>
                            <m:dPr>
                              <m:begChr m:val=""/>
                              <m:endChr m:val="⌉"/>
                              <m:ctrlPr>
                                <a:rPr lang="en-US" sz="2200" i="1">
                                  <a:latin typeface="Cambria Math" panose="02040503050406030204" pitchFamily="18" charset="0"/>
                                  <a:ea typeface="Cambria Math" panose="02040503050406030204" pitchFamily="18" charset="0"/>
                                </a:rPr>
                              </m:ctrlPr>
                            </m:dPr>
                            <m:e>
                              <m:f>
                                <m:fPr>
                                  <m:ctrlPr>
                                    <a:rPr lang="en-US" sz="2200" i="1">
                                      <a:latin typeface="Cambria Math" panose="02040503050406030204" pitchFamily="18" charset="0"/>
                                      <a:ea typeface="Cambria Math" panose="02040503050406030204" pitchFamily="18" charset="0"/>
                                    </a:rPr>
                                  </m:ctrlPr>
                                </m:fPr>
                                <m:num>
                                  <m:r>
                                    <a:rPr lang="en-US" sz="2200" i="1">
                                      <a:latin typeface="Cambria Math" panose="02040503050406030204" pitchFamily="18" charset="0"/>
                                      <a:ea typeface="Cambria Math" panose="02040503050406030204" pitchFamily="18" charset="0"/>
                                    </a:rPr>
                                    <m:t>𝑞</m:t>
                                  </m:r>
                                </m:num>
                                <m:den>
                                  <m:r>
                                    <a:rPr lang="en-US" sz="2200" i="1">
                                      <a:latin typeface="Cambria Math" panose="02040503050406030204" pitchFamily="18" charset="0"/>
                                      <a:ea typeface="Cambria Math" panose="02040503050406030204" pitchFamily="18" charset="0"/>
                                    </a:rPr>
                                    <m:t>2</m:t>
                                  </m:r>
                                </m:den>
                              </m:f>
                            </m:e>
                          </m:d>
                        </m:e>
                      </m:d>
                      <m:r>
                        <a:rPr lang="en-US" sz="2200" b="1" i="1">
                          <a:latin typeface="Cambria Math" panose="02040503050406030204" pitchFamily="18" charset="0"/>
                          <a:ea typeface="Cambria Math" panose="02040503050406030204" pitchFamily="18" charset="0"/>
                        </a:rPr>
                        <m:t>+</m:t>
                      </m:r>
                      <m:sSup>
                        <m:sSupPr>
                          <m:ctrlPr>
                            <a:rPr lang="en-US" sz="2200" i="1">
                              <a:solidFill>
                                <a:schemeClr val="bg1">
                                  <a:lumMod val="50000"/>
                                </a:schemeClr>
                              </a:solidFill>
                              <a:latin typeface="Cambria Math" panose="02040503050406030204" pitchFamily="18" charset="0"/>
                              <a:ea typeface="Cambria Math" panose="02040503050406030204" pitchFamily="18" charset="0"/>
                            </a:rPr>
                          </m:ctrlPr>
                        </m:sSupPr>
                        <m:e>
                          <m:r>
                            <a:rPr lang="en-US" sz="2200" b="1" i="1">
                              <a:solidFill>
                                <a:schemeClr val="bg1">
                                  <a:lumMod val="50000"/>
                                </a:schemeClr>
                              </a:solidFill>
                              <a:latin typeface="Cambria Math" panose="02040503050406030204" pitchFamily="18" charset="0"/>
                              <a:ea typeface="Cambria Math" panose="02040503050406030204" pitchFamily="18" charset="0"/>
                            </a:rPr>
                            <m:t>𝒙</m:t>
                          </m:r>
                        </m:e>
                        <m:sup>
                          <m:r>
                            <a:rPr lang="en-US" sz="2200" i="1">
                              <a:solidFill>
                                <a:schemeClr val="bg1">
                                  <a:lumMod val="50000"/>
                                </a:schemeClr>
                              </a:solidFill>
                              <a:latin typeface="Cambria Math" panose="02040503050406030204" pitchFamily="18" charset="0"/>
                              <a:ea typeface="Cambria Math" panose="02040503050406030204" pitchFamily="18" charset="0"/>
                            </a:rPr>
                            <m:t>𝑇</m:t>
                          </m:r>
                        </m:sup>
                      </m:sSup>
                      <m:sSub>
                        <m:sSubPr>
                          <m:ctrlPr>
                            <a:rPr lang="en-US" sz="2200" b="1" i="1" smtClean="0">
                              <a:solidFill>
                                <a:schemeClr val="accent5"/>
                              </a:solidFill>
                              <a:latin typeface="Cambria Math" panose="02040503050406030204" pitchFamily="18" charset="0"/>
                              <a:ea typeface="Cambria Math" panose="02040503050406030204" pitchFamily="18" charset="0"/>
                            </a:rPr>
                          </m:ctrlPr>
                        </m:sSubPr>
                        <m:e>
                          <m:r>
                            <a:rPr lang="en-US" sz="2200" b="1" i="1">
                              <a:solidFill>
                                <a:schemeClr val="accent5"/>
                              </a:solidFill>
                              <a:latin typeface="Cambria Math" panose="02040503050406030204" pitchFamily="18" charset="0"/>
                              <a:ea typeface="Cambria Math" panose="02040503050406030204" pitchFamily="18" charset="0"/>
                            </a:rPr>
                            <m:t>𝒃</m:t>
                          </m:r>
                        </m:e>
                        <m:sub>
                          <m:r>
                            <a:rPr lang="en-US" sz="2200" b="1" i="1" smtClean="0">
                              <a:solidFill>
                                <a:schemeClr val="accent5"/>
                              </a:solidFill>
                              <a:latin typeface="Cambria Math" panose="02040503050406030204" pitchFamily="18" charset="0"/>
                              <a:ea typeface="Cambria Math" panose="02040503050406030204" pitchFamily="18" charset="0"/>
                            </a:rPr>
                            <m:t>𝟏</m:t>
                          </m:r>
                        </m:sub>
                      </m:sSub>
                      <m:r>
                        <a:rPr lang="en-US" sz="2200" b="1" i="1">
                          <a:latin typeface="Cambria Math" panose="02040503050406030204" pitchFamily="18" charset="0"/>
                          <a:ea typeface="Cambria Math" panose="02040503050406030204" pitchFamily="18" charset="0"/>
                        </a:rPr>
                        <m:t>+</m:t>
                      </m:r>
                      <m:sSup>
                        <m:sSupPr>
                          <m:ctrlPr>
                            <a:rPr lang="en-US" sz="2200" b="1" i="1" smtClean="0">
                              <a:solidFill>
                                <a:schemeClr val="bg1">
                                  <a:lumMod val="50000"/>
                                </a:schemeClr>
                              </a:solidFill>
                              <a:latin typeface="Cambria Math" panose="02040503050406030204" pitchFamily="18" charset="0"/>
                              <a:ea typeface="Cambria Math" panose="02040503050406030204" pitchFamily="18" charset="0"/>
                            </a:rPr>
                          </m:ctrlPr>
                        </m:sSupPr>
                        <m:e>
                          <m:r>
                            <a:rPr lang="en-US" sz="2200" b="1" i="1" smtClean="0">
                              <a:solidFill>
                                <a:schemeClr val="bg1">
                                  <a:lumMod val="50000"/>
                                </a:schemeClr>
                              </a:solidFill>
                              <a:latin typeface="Cambria Math" panose="02040503050406030204" pitchFamily="18" charset="0"/>
                              <a:ea typeface="Cambria Math" panose="02040503050406030204" pitchFamily="18" charset="0"/>
                            </a:rPr>
                            <m:t>𝒙</m:t>
                          </m:r>
                        </m:e>
                        <m:sup>
                          <m:r>
                            <a:rPr lang="en-US" sz="2200" b="1" i="1" smtClean="0">
                              <a:solidFill>
                                <a:schemeClr val="bg1">
                                  <a:lumMod val="50000"/>
                                </a:schemeClr>
                              </a:solidFill>
                              <a:latin typeface="Cambria Math" panose="02040503050406030204" pitchFamily="18" charset="0"/>
                              <a:ea typeface="Cambria Math" panose="02040503050406030204" pitchFamily="18" charset="0"/>
                            </a:rPr>
                            <m:t>𝑻</m:t>
                          </m:r>
                        </m:sup>
                      </m:sSup>
                      <m:r>
                        <a:rPr lang="en-US" sz="2200" b="1" i="1" smtClean="0">
                          <a:latin typeface="Cambria Math" panose="02040503050406030204" pitchFamily="18" charset="0"/>
                          <a:ea typeface="Cambria Math" panose="02040503050406030204" pitchFamily="18" charset="0"/>
                        </a:rPr>
                        <m:t>𝑨</m:t>
                      </m:r>
                      <m:r>
                        <a:rPr lang="en-US" sz="2200" b="1" i="1" smtClean="0">
                          <a:latin typeface="Cambria Math" panose="02040503050406030204" pitchFamily="18" charset="0"/>
                          <a:ea typeface="Cambria Math" panose="02040503050406030204" pitchFamily="18" charset="0"/>
                        </a:rPr>
                        <m:t>⋅</m:t>
                      </m:r>
                      <m:sSub>
                        <m:sSubPr>
                          <m:ctrlPr>
                            <a:rPr lang="en-US" sz="2200" b="1" i="1" smtClean="0">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ctrlPr>
                        </m:sSubPr>
                        <m:e>
                          <m:r>
                            <a:rPr lang="en-US" sz="2200" b="1" i="1" smtClean="0">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t>𝒔</m:t>
                          </m:r>
                        </m:e>
                        <m:sub>
                          <m:r>
                            <a:rPr lang="en-US" sz="2200" b="1" i="1" smtClean="0">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t>𝟐</m:t>
                          </m:r>
                        </m:sub>
                      </m:sSub>
                    </m:oMath>
                  </m:oMathPara>
                </a14:m>
                <a:endParaRPr lang="en-US" sz="2200" b="1" dirty="0"/>
              </a:p>
            </p:txBody>
          </p:sp>
        </mc:Choice>
        <mc:Fallback xmlns="">
          <p:sp>
            <p:nvSpPr>
              <p:cNvPr id="105" name="Content Placeholder 2">
                <a:extLst>
                  <a:ext uri="{FF2B5EF4-FFF2-40B4-BE49-F238E27FC236}">
                    <a16:creationId xmlns:a16="http://schemas.microsoft.com/office/drawing/2014/main" id="{1C4023FF-E20B-E447-9963-BCCD18289BC4}"/>
                  </a:ext>
                </a:extLst>
              </p:cNvPr>
              <p:cNvSpPr txBox="1">
                <a:spLocks noRot="1" noChangeAspect="1" noMove="1" noResize="1" noEditPoints="1" noAdjustHandles="1" noChangeArrowheads="1" noChangeShapeType="1" noTextEdit="1"/>
              </p:cNvSpPr>
              <p:nvPr/>
            </p:nvSpPr>
            <p:spPr>
              <a:xfrm>
                <a:off x="8403483" y="3478668"/>
                <a:ext cx="3788517" cy="613835"/>
              </a:xfrm>
              <a:prstGeom prst="rect">
                <a:avLst/>
              </a:prstGeom>
              <a:blipFill>
                <a:blip r:embed="rId24"/>
                <a:stretch>
                  <a:fillRect l="-3679" t="-169388" b="-244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D36A4F67-F1A0-664E-BB8A-42C273BB8AF1}"/>
                  </a:ext>
                </a:extLst>
              </p:cNvPr>
              <p:cNvSpPr txBox="1">
                <a:spLocks/>
              </p:cNvSpPr>
              <p:nvPr/>
            </p:nvSpPr>
            <p:spPr>
              <a:xfrm>
                <a:off x="8201435" y="4747254"/>
                <a:ext cx="3865823" cy="591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sz="2600" i="1">
                              <a:solidFill>
                                <a:schemeClr val="bg1">
                                  <a:lumMod val="50000"/>
                                </a:schemeClr>
                              </a:solidFill>
                              <a:latin typeface="Cambria Math" panose="02040503050406030204" pitchFamily="18" charset="0"/>
                              <a:ea typeface="Cambria Math" panose="02040503050406030204" pitchFamily="18" charset="0"/>
                            </a:rPr>
                          </m:ctrlPr>
                        </m:sSupPr>
                        <m:e>
                          <m:r>
                            <a:rPr lang="en-US" sz="2600" b="1" i="1">
                              <a:solidFill>
                                <a:schemeClr val="bg1">
                                  <a:lumMod val="50000"/>
                                </a:schemeClr>
                              </a:solidFill>
                              <a:latin typeface="Cambria Math" panose="02040503050406030204" pitchFamily="18" charset="0"/>
                              <a:ea typeface="Cambria Math" panose="02040503050406030204" pitchFamily="18" charset="0"/>
                            </a:rPr>
                            <m:t>𝒙</m:t>
                          </m:r>
                        </m:e>
                        <m:sup>
                          <m:r>
                            <a:rPr lang="en-US" sz="2600" i="1">
                              <a:solidFill>
                                <a:schemeClr val="bg1">
                                  <a:lumMod val="50000"/>
                                </a:schemeClr>
                              </a:solidFill>
                              <a:latin typeface="Cambria Math" panose="02040503050406030204" pitchFamily="18" charset="0"/>
                              <a:ea typeface="Cambria Math" panose="02040503050406030204" pitchFamily="18" charset="0"/>
                            </a:rPr>
                            <m:t>𝑇</m:t>
                          </m:r>
                        </m:sup>
                      </m:sSup>
                      <m:r>
                        <a:rPr lang="en-US" sz="2600" b="1" i="1" smtClean="0">
                          <a:solidFill>
                            <a:schemeClr val="bg1">
                              <a:lumMod val="50000"/>
                            </a:schemeClr>
                          </a:solidFill>
                          <a:latin typeface="Cambria Math" panose="02040503050406030204" pitchFamily="18" charset="0"/>
                          <a:ea typeface="Cambria Math" panose="02040503050406030204" pitchFamily="18" charset="0"/>
                        </a:rPr>
                        <m:t> </m:t>
                      </m:r>
                      <m:d>
                        <m:dPr>
                          <m:ctrlPr>
                            <a:rPr lang="en-US" sz="2600" b="1" i="1" smtClean="0">
                              <a:solidFill>
                                <a:schemeClr val="tx1"/>
                              </a:solidFill>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𝑨</m:t>
                          </m:r>
                          <m:r>
                            <a:rPr lang="en-US" sz="2600" b="1" i="1">
                              <a:latin typeface="Cambria Math" panose="02040503050406030204" pitchFamily="18" charset="0"/>
                              <a:ea typeface="Cambria Math" panose="02040503050406030204" pitchFamily="18" charset="0"/>
                            </a:rPr>
                            <m:t>⋅</m:t>
                          </m:r>
                          <m:sSub>
                            <m:sSubPr>
                              <m:ctrlPr>
                                <a:rPr lang="en-US" sz="2600" b="1" i="1" smtClean="0">
                                  <a:ln>
                                    <a:noFill/>
                                  </a:ln>
                                  <a:solidFill>
                                    <a:schemeClr val="accent5"/>
                                  </a:solidFill>
                                  <a:latin typeface="Cambria Math" panose="02040503050406030204" pitchFamily="18" charset="0"/>
                                  <a:ea typeface="Cambria Math" panose="02040503050406030204" pitchFamily="18" charset="0"/>
                                </a:rPr>
                              </m:ctrlPr>
                            </m:sSubPr>
                            <m:e>
                              <m:r>
                                <a:rPr lang="en-US" sz="2600" b="1" i="1">
                                  <a:ln>
                                    <a:noFill/>
                                  </a:ln>
                                  <a:solidFill>
                                    <a:schemeClr val="accent5"/>
                                  </a:solidFill>
                                  <a:latin typeface="Cambria Math" panose="02040503050406030204" pitchFamily="18" charset="0"/>
                                  <a:ea typeface="Cambria Math" panose="02040503050406030204" pitchFamily="18" charset="0"/>
                                </a:rPr>
                                <m:t>𝒔</m:t>
                              </m:r>
                            </m:e>
                            <m:sub>
                              <m:r>
                                <a:rPr lang="en-US" sz="2600" b="1" i="1" smtClean="0">
                                  <a:ln>
                                    <a:noFill/>
                                  </a:ln>
                                  <a:solidFill>
                                    <a:schemeClr val="accent5"/>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r>
                            <a:rPr lang="en-US" sz="2600" b="1" i="1">
                              <a:latin typeface="Cambria Math" panose="02040503050406030204" pitchFamily="18" charset="0"/>
                              <a:ea typeface="Cambria Math" panose="02040503050406030204" pitchFamily="18" charset="0"/>
                            </a:rPr>
                            <m:t>𝑨</m:t>
                          </m:r>
                          <m:r>
                            <a:rPr lang="en-US" sz="2600" b="1" i="1">
                              <a:latin typeface="Cambria Math" panose="02040503050406030204" pitchFamily="18" charset="0"/>
                              <a:ea typeface="Cambria Math" panose="02040503050406030204" pitchFamily="18" charset="0"/>
                            </a:rPr>
                            <m:t>⋅</m:t>
                          </m:r>
                          <m:sSub>
                            <m:sSubPr>
                              <m:ctrlPr>
                                <a:rPr lang="en-US" sz="2600" b="1" i="1">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ctrlPr>
                            </m:sSubPr>
                            <m:e>
                              <m:r>
                                <a:rPr lang="en-US" sz="2600" b="1" i="1">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t>𝒔</m:t>
                              </m:r>
                            </m:e>
                            <m:sub>
                              <m:r>
                                <a:rPr lang="en-US" sz="2600" b="1" i="1">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t>𝟐</m:t>
                              </m:r>
                            </m:sub>
                          </m:sSub>
                          <m:r>
                            <a:rPr lang="en-US" sz="2600" b="1" i="1" smtClean="0">
                              <a:ln>
                                <a:noFill/>
                              </a:ln>
                              <a:solidFill>
                                <a:schemeClr val="tx1"/>
                              </a:solidFill>
                              <a:latin typeface="Cambria Math" panose="02040503050406030204" pitchFamily="18" charset="0"/>
                              <a:ea typeface="Cambria Math" panose="02040503050406030204" pitchFamily="18" charset="0"/>
                            </a:rPr>
                            <m:t>+</m:t>
                          </m:r>
                          <m:r>
                            <a:rPr lang="en-US" sz="2600" b="1" i="1" smtClean="0">
                              <a:ln>
                                <a:noFill/>
                              </a:ln>
                              <a:solidFill>
                                <a:schemeClr val="bg1">
                                  <a:lumMod val="50000"/>
                                </a:schemeClr>
                              </a:solidFill>
                              <a:latin typeface="Cambria Math" panose="02040503050406030204" pitchFamily="18" charset="0"/>
                              <a:ea typeface="Cambria Math" panose="02040503050406030204" pitchFamily="18" charset="0"/>
                            </a:rPr>
                            <m:t>𝒆</m:t>
                          </m:r>
                        </m:e>
                      </m:d>
                    </m:oMath>
                  </m:oMathPara>
                </a14:m>
                <a:endParaRPr lang="en-US" sz="2600" b="1" dirty="0"/>
              </a:p>
            </p:txBody>
          </p:sp>
        </mc:Choice>
        <mc:Fallback xmlns="">
          <p:sp>
            <p:nvSpPr>
              <p:cNvPr id="111" name="Content Placeholder 2">
                <a:extLst>
                  <a:ext uri="{FF2B5EF4-FFF2-40B4-BE49-F238E27FC236}">
                    <a16:creationId xmlns:a16="http://schemas.microsoft.com/office/drawing/2014/main" id="{D36A4F67-F1A0-664E-BB8A-42C273BB8AF1}"/>
                  </a:ext>
                </a:extLst>
              </p:cNvPr>
              <p:cNvSpPr txBox="1">
                <a:spLocks noRot="1" noChangeAspect="1" noMove="1" noResize="1" noEditPoints="1" noAdjustHandles="1" noChangeArrowheads="1" noChangeShapeType="1" noTextEdit="1"/>
              </p:cNvSpPr>
              <p:nvPr/>
            </p:nvSpPr>
            <p:spPr>
              <a:xfrm>
                <a:off x="8201435" y="4747254"/>
                <a:ext cx="3865823" cy="591641"/>
              </a:xfrm>
              <a:prstGeom prst="rect">
                <a:avLst/>
              </a:prstGeom>
              <a:blipFill>
                <a:blip r:embed="rId25"/>
                <a:stretch>
                  <a:fillRect t="-4255"/>
                </a:stretch>
              </a:blipFill>
            </p:spPr>
            <p:txBody>
              <a:bodyPr/>
              <a:lstStyle/>
              <a:p>
                <a:r>
                  <a:rPr lang="en-US">
                    <a:noFill/>
                  </a:rPr>
                  <a:t> </a:t>
                </a:r>
              </a:p>
            </p:txBody>
          </p:sp>
        </mc:Fallback>
      </mc:AlternateContent>
      <p:grpSp>
        <p:nvGrpSpPr>
          <p:cNvPr id="114" name="Group 113">
            <a:extLst>
              <a:ext uri="{FF2B5EF4-FFF2-40B4-BE49-F238E27FC236}">
                <a16:creationId xmlns:a16="http://schemas.microsoft.com/office/drawing/2014/main" id="{DF9B94C8-940A-9944-A449-6131A2ECC6DF}"/>
              </a:ext>
            </a:extLst>
          </p:cNvPr>
          <p:cNvGrpSpPr/>
          <p:nvPr/>
        </p:nvGrpSpPr>
        <p:grpSpPr>
          <a:xfrm>
            <a:off x="4728025" y="3477856"/>
            <a:ext cx="2601086" cy="1197759"/>
            <a:chOff x="9663075" y="3815442"/>
            <a:chExt cx="1724002" cy="1197759"/>
          </a:xfrm>
        </p:grpSpPr>
        <p:cxnSp>
          <p:nvCxnSpPr>
            <p:cNvPr id="115" name="Straight Connector 114">
              <a:extLst>
                <a:ext uri="{FF2B5EF4-FFF2-40B4-BE49-F238E27FC236}">
                  <a16:creationId xmlns:a16="http://schemas.microsoft.com/office/drawing/2014/main" id="{C6B74F4A-15CF-5D45-956B-565678E5D487}"/>
                </a:ext>
              </a:extLst>
            </p:cNvPr>
            <p:cNvCxnSpPr>
              <a:cxnSpLocks/>
            </p:cNvCxnSpPr>
            <p:nvPr/>
          </p:nvCxnSpPr>
          <p:spPr>
            <a:xfrm flipH="1">
              <a:off x="9663075" y="3815442"/>
              <a:ext cx="846191" cy="1178096"/>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1EA2293-733D-3C43-9FFB-3B8B4002F82E}"/>
                </a:ext>
              </a:extLst>
            </p:cNvPr>
            <p:cNvCxnSpPr>
              <a:cxnSpLocks/>
            </p:cNvCxnSpPr>
            <p:nvPr/>
          </p:nvCxnSpPr>
          <p:spPr>
            <a:xfrm>
              <a:off x="11203621" y="3843867"/>
              <a:ext cx="183456" cy="1169334"/>
            </a:xfrm>
            <a:prstGeom prst="line">
              <a:avLst/>
            </a:prstGeom>
            <a:ln w="762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FC94A856-C92C-0642-925D-7C7F9E549E3E}"/>
              </a:ext>
            </a:extLst>
          </p:cNvPr>
          <p:cNvSpPr txBox="1"/>
          <p:nvPr/>
        </p:nvSpPr>
        <p:spPr>
          <a:xfrm>
            <a:off x="6128080" y="5450893"/>
            <a:ext cx="1090363" cy="584775"/>
          </a:xfrm>
          <a:prstGeom prst="rect">
            <a:avLst/>
          </a:prstGeom>
          <a:noFill/>
        </p:spPr>
        <p:txBody>
          <a:bodyPr wrap="none" rtlCol="0">
            <a:spAutoFit/>
          </a:bodyPr>
          <a:lstStyle/>
          <a:p>
            <a:r>
              <a:rPr lang="en-US" sz="3200" dirty="0">
                <a:solidFill>
                  <a:schemeClr val="accent4">
                    <a:lumMod val="50000"/>
                  </a:schemeClr>
                </a:solidFill>
              </a:rPr>
              <a:t>= </a:t>
            </a:r>
            <a:r>
              <a:rPr lang="en-US" sz="3200" dirty="0" err="1">
                <a:solidFill>
                  <a:schemeClr val="accent4">
                    <a:lumMod val="50000"/>
                  </a:schemeClr>
                </a:solidFill>
              </a:rPr>
              <a:t>pk</a:t>
            </a:r>
            <a:r>
              <a:rPr lang="en-US" sz="3200" dirty="0">
                <a:solidFill>
                  <a:schemeClr val="accent4">
                    <a:lumMod val="50000"/>
                  </a:schemeClr>
                </a:solidFill>
              </a:rPr>
              <a:t>*</a:t>
            </a:r>
            <a:endParaRPr lang="en-US" sz="3200" baseline="-25000" dirty="0">
              <a:solidFill>
                <a:schemeClr val="accent4">
                  <a:lumMod val="50000"/>
                </a:schemeClr>
              </a:solidFill>
            </a:endParaRPr>
          </a:p>
        </p:txBody>
      </p:sp>
      <mc:AlternateContent xmlns:mc="http://schemas.openxmlformats.org/markup-compatibility/2006" xmlns:a14="http://schemas.microsoft.com/office/drawing/2010/main">
        <mc:Choice Requires="a14">
          <p:sp>
            <p:nvSpPr>
              <p:cNvPr id="125" name="Rectangle 124">
                <a:extLst>
                  <a:ext uri="{FF2B5EF4-FFF2-40B4-BE49-F238E27FC236}">
                    <a16:creationId xmlns:a16="http://schemas.microsoft.com/office/drawing/2014/main" id="{2DBA05CD-96DF-1441-B655-31BD7CCA1230}"/>
                  </a:ext>
                </a:extLst>
              </p:cNvPr>
              <p:cNvSpPr/>
              <p:nvPr/>
            </p:nvSpPr>
            <p:spPr>
              <a:xfrm>
                <a:off x="5654634" y="5132291"/>
                <a:ext cx="387662" cy="117661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b="1" i="1" dirty="0" smtClean="0">
                              <a:latin typeface="Cambria Math" panose="02040503050406030204" pitchFamily="18" charset="0"/>
                            </a:rPr>
                          </m:ctrlPr>
                        </m:sSupPr>
                        <m:e>
                          <m:r>
                            <a:rPr lang="en-US" sz="2400" b="1" i="1" dirty="0" smtClean="0">
                              <a:latin typeface="Cambria Math" panose="02040503050406030204" pitchFamily="18" charset="0"/>
                            </a:rPr>
                            <m:t>  </m:t>
                          </m:r>
                          <m:r>
                            <a:rPr lang="en-US" sz="2400" b="1" i="1" dirty="0" smtClean="0">
                              <a:latin typeface="Cambria Math" panose="02040503050406030204" pitchFamily="18" charset="0"/>
                            </a:rPr>
                            <m:t>𝒃</m:t>
                          </m:r>
                        </m:e>
                        <m:sup>
                          <m:r>
                            <a:rPr lang="en-US" sz="2400" b="1" i="1" dirty="0" smtClean="0">
                              <a:latin typeface="Cambria Math" panose="02040503050406030204" pitchFamily="18" charset="0"/>
                            </a:rPr>
                            <m:t>∗</m:t>
                          </m:r>
                        </m:sup>
                      </m:sSup>
                    </m:oMath>
                  </m:oMathPara>
                </a14:m>
                <a:endParaRPr lang="en-US" sz="2400" b="1" dirty="0"/>
              </a:p>
            </p:txBody>
          </p:sp>
        </mc:Choice>
        <mc:Fallback xmlns="">
          <p:sp>
            <p:nvSpPr>
              <p:cNvPr id="125" name="Rectangle 124">
                <a:extLst>
                  <a:ext uri="{FF2B5EF4-FFF2-40B4-BE49-F238E27FC236}">
                    <a16:creationId xmlns:a16="http://schemas.microsoft.com/office/drawing/2014/main" id="{2DBA05CD-96DF-1441-B655-31BD7CCA1230}"/>
                  </a:ext>
                </a:extLst>
              </p:cNvPr>
              <p:cNvSpPr>
                <a:spLocks noRot="1" noChangeAspect="1" noMove="1" noResize="1" noEditPoints="1" noAdjustHandles="1" noChangeArrowheads="1" noChangeShapeType="1" noTextEdit="1"/>
              </p:cNvSpPr>
              <p:nvPr/>
            </p:nvSpPr>
            <p:spPr>
              <a:xfrm>
                <a:off x="5654634" y="5132291"/>
                <a:ext cx="387662" cy="1176617"/>
              </a:xfrm>
              <a:prstGeom prst="rect">
                <a:avLst/>
              </a:prstGeom>
              <a:blipFill>
                <a:blip r:embed="rId26"/>
                <a:stretch>
                  <a:fillRect l="-50000" r="-62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Content Placeholder 2">
                <a:extLst>
                  <a:ext uri="{FF2B5EF4-FFF2-40B4-BE49-F238E27FC236}">
                    <a16:creationId xmlns:a16="http://schemas.microsoft.com/office/drawing/2014/main" id="{32A3ACDA-00CC-BD4E-943B-16FB65DE2342}"/>
                  </a:ext>
                </a:extLst>
              </p:cNvPr>
              <p:cNvSpPr txBox="1">
                <a:spLocks/>
              </p:cNvSpPr>
              <p:nvPr/>
            </p:nvSpPr>
            <p:spPr>
              <a:xfrm>
                <a:off x="4096746" y="4540650"/>
                <a:ext cx="3865823" cy="5916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ctrlPr>
                            <a:rPr lang="en-US" sz="2600" b="1" i="1" smtClean="0">
                              <a:solidFill>
                                <a:schemeClr val="tx1"/>
                              </a:solidFill>
                              <a:latin typeface="Cambria Math" panose="02040503050406030204" pitchFamily="18" charset="0"/>
                              <a:ea typeface="Cambria Math" panose="02040503050406030204" pitchFamily="18" charset="0"/>
                            </a:rPr>
                          </m:ctrlPr>
                        </m:dPr>
                        <m:e>
                          <m:r>
                            <a:rPr lang="en-US" sz="2600" b="1" i="1">
                              <a:latin typeface="Cambria Math" panose="02040503050406030204" pitchFamily="18" charset="0"/>
                              <a:ea typeface="Cambria Math" panose="02040503050406030204" pitchFamily="18" charset="0"/>
                            </a:rPr>
                            <m:t>𝑨</m:t>
                          </m:r>
                          <m:r>
                            <a:rPr lang="en-US" sz="2600" b="1" i="1">
                              <a:latin typeface="Cambria Math" panose="02040503050406030204" pitchFamily="18" charset="0"/>
                              <a:ea typeface="Cambria Math" panose="02040503050406030204" pitchFamily="18" charset="0"/>
                            </a:rPr>
                            <m:t>⋅</m:t>
                          </m:r>
                          <m:sSub>
                            <m:sSubPr>
                              <m:ctrlPr>
                                <a:rPr lang="en-US" sz="2600" b="1" i="1" smtClean="0">
                                  <a:ln>
                                    <a:noFill/>
                                  </a:ln>
                                  <a:solidFill>
                                    <a:schemeClr val="accent5"/>
                                  </a:solidFill>
                                  <a:latin typeface="Cambria Math" panose="02040503050406030204" pitchFamily="18" charset="0"/>
                                  <a:ea typeface="Cambria Math" panose="02040503050406030204" pitchFamily="18" charset="0"/>
                                </a:rPr>
                              </m:ctrlPr>
                            </m:sSubPr>
                            <m:e>
                              <m:r>
                                <a:rPr lang="en-US" sz="2600" b="1" i="1" smtClean="0">
                                  <a:ln>
                                    <a:noFill/>
                                  </a:ln>
                                  <a:solidFill>
                                    <a:schemeClr val="tx1"/>
                                  </a:solidFill>
                                  <a:latin typeface="Cambria Math" panose="02040503050406030204" pitchFamily="18" charset="0"/>
                                  <a:ea typeface="Cambria Math" panose="02040503050406030204" pitchFamily="18" charset="0"/>
                                </a:rPr>
                                <m:t>(</m:t>
                              </m:r>
                              <m:r>
                                <a:rPr lang="en-US" sz="2600" b="1" i="1">
                                  <a:ln>
                                    <a:noFill/>
                                  </a:ln>
                                  <a:solidFill>
                                    <a:schemeClr val="accent5"/>
                                  </a:solidFill>
                                  <a:latin typeface="Cambria Math" panose="02040503050406030204" pitchFamily="18" charset="0"/>
                                  <a:ea typeface="Cambria Math" panose="02040503050406030204" pitchFamily="18" charset="0"/>
                                </a:rPr>
                                <m:t>𝒔</m:t>
                              </m:r>
                            </m:e>
                            <m:sub>
                              <m:r>
                                <a:rPr lang="en-US" sz="2600" b="1" i="1" smtClean="0">
                                  <a:ln>
                                    <a:noFill/>
                                  </a:ln>
                                  <a:solidFill>
                                    <a:schemeClr val="accent5"/>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sSub>
                            <m:sSubPr>
                              <m:ctrlPr>
                                <a:rPr lang="en-US" sz="2600" b="1" i="1">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ctrlPr>
                            </m:sSubPr>
                            <m:e>
                              <m:r>
                                <a:rPr lang="en-US" sz="2600" b="1" i="1">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t>𝒔</m:t>
                              </m:r>
                            </m:e>
                            <m:sub>
                              <m:r>
                                <a:rPr lang="en-US" sz="2600" b="1" i="1">
                                  <a:ln>
                                    <a:solidFill>
                                      <a:schemeClr val="accent1">
                                        <a:shade val="50000"/>
                                      </a:schemeClr>
                                    </a:solidFill>
                                  </a:ln>
                                  <a:solidFill>
                                    <a:srgbClr val="FFC000"/>
                                  </a:solidFill>
                                  <a:latin typeface="Cambria Math" panose="02040503050406030204" pitchFamily="18" charset="0"/>
                                  <a:ea typeface="Cambria Math" panose="02040503050406030204" pitchFamily="18" charset="0"/>
                                </a:rPr>
                                <m:t>𝟐</m:t>
                              </m:r>
                            </m:sub>
                          </m:sSub>
                          <m:r>
                            <a:rPr lang="en-US" sz="2600" b="1" i="1" smtClean="0">
                              <a:ln>
                                <a:noFill/>
                              </a:ln>
                              <a:solidFill>
                                <a:schemeClr val="tx1"/>
                              </a:solidFill>
                              <a:latin typeface="Cambria Math" panose="02040503050406030204" pitchFamily="18" charset="0"/>
                              <a:ea typeface="Cambria Math" panose="02040503050406030204" pitchFamily="18" charset="0"/>
                            </a:rPr>
                            <m:t>)+</m:t>
                          </m:r>
                          <m:r>
                            <a:rPr lang="en-US" sz="2600" b="1" i="1" smtClean="0">
                              <a:ln>
                                <a:noFill/>
                              </a:ln>
                              <a:solidFill>
                                <a:schemeClr val="bg1">
                                  <a:lumMod val="50000"/>
                                </a:schemeClr>
                              </a:solidFill>
                              <a:latin typeface="Cambria Math" panose="02040503050406030204" pitchFamily="18" charset="0"/>
                              <a:ea typeface="Cambria Math" panose="02040503050406030204" pitchFamily="18" charset="0"/>
                            </a:rPr>
                            <m:t>𝒆</m:t>
                          </m:r>
                        </m:e>
                      </m:d>
                    </m:oMath>
                  </m:oMathPara>
                </a14:m>
                <a:endParaRPr lang="en-US" sz="2600" b="1" dirty="0"/>
              </a:p>
            </p:txBody>
          </p:sp>
        </mc:Choice>
        <mc:Fallback xmlns="">
          <p:sp>
            <p:nvSpPr>
              <p:cNvPr id="126" name="Content Placeholder 2">
                <a:extLst>
                  <a:ext uri="{FF2B5EF4-FFF2-40B4-BE49-F238E27FC236}">
                    <a16:creationId xmlns:a16="http://schemas.microsoft.com/office/drawing/2014/main" id="{32A3ACDA-00CC-BD4E-943B-16FB65DE2342}"/>
                  </a:ext>
                </a:extLst>
              </p:cNvPr>
              <p:cNvSpPr txBox="1">
                <a:spLocks noRot="1" noChangeAspect="1" noMove="1" noResize="1" noEditPoints="1" noAdjustHandles="1" noChangeArrowheads="1" noChangeShapeType="1" noTextEdit="1"/>
              </p:cNvSpPr>
              <p:nvPr/>
            </p:nvSpPr>
            <p:spPr>
              <a:xfrm>
                <a:off x="4096746" y="4540650"/>
                <a:ext cx="3865823" cy="591641"/>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Rounded Rectangle 140">
                <a:extLst>
                  <a:ext uri="{FF2B5EF4-FFF2-40B4-BE49-F238E27FC236}">
                    <a16:creationId xmlns:a16="http://schemas.microsoft.com/office/drawing/2014/main" id="{80DB500D-66A5-7441-AD0A-21CE3BA1F5CD}"/>
                  </a:ext>
                </a:extLst>
              </p:cNvPr>
              <p:cNvSpPr/>
              <p:nvPr/>
            </p:nvSpPr>
            <p:spPr>
              <a:xfrm>
                <a:off x="647664" y="3747841"/>
                <a:ext cx="3588369" cy="27862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Need to randomize </a:t>
                </a:r>
                <a14:m>
                  <m:oMath xmlns:m="http://schemas.openxmlformats.org/officeDocument/2006/math">
                    <m:sSup>
                      <m:sSupPr>
                        <m:ctrlPr>
                          <a:rPr lang="en-US" sz="2400" i="1">
                            <a:solidFill>
                              <a:schemeClr val="bg1">
                                <a:lumMod val="50000"/>
                              </a:schemeClr>
                            </a:solidFill>
                            <a:latin typeface="Cambria Math" panose="02040503050406030204" pitchFamily="18" charset="0"/>
                            <a:ea typeface="Cambria Math" panose="02040503050406030204" pitchFamily="18" charset="0"/>
                          </a:rPr>
                        </m:ctrlPr>
                      </m:sSupPr>
                      <m:e>
                        <m:r>
                          <a:rPr lang="en-US" sz="2400" b="1" i="1">
                            <a:solidFill>
                              <a:schemeClr val="bg1">
                                <a:lumMod val="50000"/>
                              </a:schemeClr>
                            </a:solidFill>
                            <a:latin typeface="Cambria Math" panose="02040503050406030204" pitchFamily="18" charset="0"/>
                            <a:ea typeface="Cambria Math" panose="02040503050406030204" pitchFamily="18" charset="0"/>
                          </a:rPr>
                          <m:t>𝒙</m:t>
                        </m:r>
                      </m:e>
                      <m:sup>
                        <m:r>
                          <a:rPr lang="en-US" sz="2400" i="1">
                            <a:solidFill>
                              <a:schemeClr val="bg1">
                                <a:lumMod val="50000"/>
                              </a:schemeClr>
                            </a:solidFill>
                            <a:latin typeface="Cambria Math" panose="02040503050406030204" pitchFamily="18" charset="0"/>
                            <a:ea typeface="Cambria Math" panose="02040503050406030204" pitchFamily="18" charset="0"/>
                          </a:rPr>
                          <m:t>𝑇</m:t>
                        </m:r>
                      </m:sup>
                    </m:sSup>
                    <m:r>
                      <a:rPr lang="en-US" sz="2400" b="1" i="1">
                        <a:solidFill>
                          <a:schemeClr val="bg1">
                            <a:lumMod val="50000"/>
                          </a:schemeClr>
                        </a:solidFill>
                        <a:latin typeface="Cambria Math" panose="02040503050406030204" pitchFamily="18" charset="0"/>
                        <a:ea typeface="Cambria Math" panose="02040503050406030204" pitchFamily="18" charset="0"/>
                      </a:rPr>
                      <m:t> </m:t>
                    </m:r>
                  </m:oMath>
                </a14:m>
                <a:endParaRPr lang="en-US" sz="2400" b="1" dirty="0">
                  <a:solidFill>
                    <a:schemeClr val="bg1">
                      <a:lumMod val="50000"/>
                    </a:schemeClr>
                  </a:solidFill>
                  <a:ea typeface="Cambria Math" panose="02040503050406030204" pitchFamily="18" charset="0"/>
                </a:endParaRPr>
              </a:p>
              <a:p>
                <a:pPr marL="285750" indent="-285750">
                  <a:buFont typeface="Arial" panose="020B0604020202020204" pitchFamily="34" charset="0"/>
                  <a:buChar char="•"/>
                </a:pPr>
                <a:endParaRPr lang="en-US" sz="2400" b="1" dirty="0">
                  <a:solidFill>
                    <a:schemeClr val="bg1">
                      <a:lumMod val="50000"/>
                    </a:schemeClr>
                  </a:solidFill>
                  <a:ea typeface="Cambria Math" panose="02040503050406030204" pitchFamily="18" charset="0"/>
                </a:endParaRPr>
              </a:p>
              <a:p>
                <a:pPr marL="285750" indent="-285750">
                  <a:buFont typeface="Arial" panose="020B0604020202020204" pitchFamily="34" charset="0"/>
                  <a:buChar char="•"/>
                </a:pPr>
                <a:r>
                  <a:rPr lang="en-US" sz="2400" b="1" dirty="0">
                    <a:solidFill>
                      <a:schemeClr val="tx1"/>
                    </a:solidFill>
                    <a:ea typeface="Cambria Math" panose="02040503050406030204" pitchFamily="18" charset="0"/>
                  </a:rPr>
                  <a:t>Randomization</a:t>
                </a:r>
                <a:r>
                  <a:rPr lang="en-US" sz="2400" dirty="0">
                    <a:solidFill>
                      <a:schemeClr val="tx1"/>
                    </a:solidFill>
                    <a:ea typeface="Cambria Math" panose="02040503050406030204" pitchFamily="18" charset="0"/>
                  </a:rPr>
                  <a:t> adds error to </a:t>
                </a:r>
                <a:r>
                  <a:rPr lang="en-US" sz="2400" b="1" dirty="0">
                    <a:solidFill>
                      <a:schemeClr val="tx1"/>
                    </a:solidFill>
                    <a:ea typeface="Cambria Math" panose="02040503050406030204" pitchFamily="18" charset="0"/>
                  </a:rPr>
                  <a:t>CT</a:t>
                </a:r>
                <a:br>
                  <a:rPr lang="en-US" sz="2400" b="1" dirty="0">
                    <a:solidFill>
                      <a:schemeClr val="bg1">
                        <a:lumMod val="50000"/>
                      </a:schemeClr>
                    </a:solidFill>
                    <a:ea typeface="Cambria Math" panose="02040503050406030204" pitchFamily="18" charset="0"/>
                  </a:rPr>
                </a:br>
                <a:endParaRPr lang="en-US" sz="2400" dirty="0">
                  <a:solidFill>
                    <a:schemeClr val="tx1"/>
                  </a:solidFill>
                </a:endParaRPr>
              </a:p>
              <a:p>
                <a:pPr marL="285750" indent="-285750">
                  <a:buFont typeface="Arial" panose="020B0604020202020204" pitchFamily="34" charset="0"/>
                  <a:buChar char="•"/>
                </a:pPr>
                <a:r>
                  <a:rPr lang="en-US" sz="2400" b="1" dirty="0">
                    <a:solidFill>
                      <a:schemeClr val="tx1"/>
                    </a:solidFill>
                  </a:rPr>
                  <a:t>Remove Layer </a:t>
                </a:r>
                <a:r>
                  <a:rPr lang="en-US" sz="2400" dirty="0">
                    <a:solidFill>
                      <a:schemeClr val="tx1"/>
                    </a:solidFill>
                  </a:rPr>
                  <a:t>just </a:t>
                </a:r>
                <a:r>
                  <a:rPr lang="en-US" sz="2400" b="1" dirty="0">
                    <a:solidFill>
                      <a:schemeClr val="tx1"/>
                    </a:solidFill>
                  </a:rPr>
                  <a:t>Decryption</a:t>
                </a:r>
              </a:p>
            </p:txBody>
          </p:sp>
        </mc:Choice>
        <mc:Fallback xmlns="">
          <p:sp>
            <p:nvSpPr>
              <p:cNvPr id="141" name="Rounded Rectangle 140">
                <a:extLst>
                  <a:ext uri="{FF2B5EF4-FFF2-40B4-BE49-F238E27FC236}">
                    <a16:creationId xmlns:a16="http://schemas.microsoft.com/office/drawing/2014/main" id="{80DB500D-66A5-7441-AD0A-21CE3BA1F5CD}"/>
                  </a:ext>
                </a:extLst>
              </p:cNvPr>
              <p:cNvSpPr>
                <a:spLocks noRot="1" noChangeAspect="1" noMove="1" noResize="1" noEditPoints="1" noAdjustHandles="1" noChangeArrowheads="1" noChangeShapeType="1" noTextEdit="1"/>
              </p:cNvSpPr>
              <p:nvPr/>
            </p:nvSpPr>
            <p:spPr>
              <a:xfrm>
                <a:off x="647664" y="3747841"/>
                <a:ext cx="3588369" cy="2786200"/>
              </a:xfrm>
              <a:prstGeom prst="roundRect">
                <a:avLst/>
              </a:prstGeom>
              <a:blipFill>
                <a:blip r:embed="rId28"/>
                <a:stretch>
                  <a:fillRect b="-885"/>
                </a:stretch>
              </a:blipFill>
              <a:ln w="76200"/>
            </p:spPr>
            <p:txBody>
              <a:bodyPr/>
              <a:lstStyle/>
              <a:p>
                <a:r>
                  <a:rPr lang="en-US">
                    <a:noFill/>
                  </a:rPr>
                  <a:t> </a:t>
                </a:r>
              </a:p>
            </p:txBody>
          </p:sp>
        </mc:Fallback>
      </mc:AlternateContent>
    </p:spTree>
    <p:extLst>
      <p:ext uri="{BB962C8B-B14F-4D97-AF65-F5344CB8AC3E}">
        <p14:creationId xmlns:p14="http://schemas.microsoft.com/office/powerpoint/2010/main" val="416675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6" grpId="0"/>
      <p:bldP spid="38" grpId="0" animBg="1"/>
      <p:bldP spid="39" grpId="0"/>
      <p:bldP spid="40" grpId="0"/>
      <p:bldP spid="68" grpId="0" animBg="1"/>
      <p:bldP spid="69" grpId="0"/>
      <p:bldP spid="70" grpId="0"/>
      <p:bldP spid="82" grpId="0"/>
      <p:bldP spid="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255A0C-9619-BF42-8565-4B3FE3770951}"/>
              </a:ext>
            </a:extLst>
          </p:cNvPr>
          <p:cNvGrpSpPr/>
          <p:nvPr/>
        </p:nvGrpSpPr>
        <p:grpSpPr>
          <a:xfrm>
            <a:off x="2793640" y="1251850"/>
            <a:ext cx="6286129" cy="5390373"/>
            <a:chOff x="2071914" y="226697"/>
            <a:chExt cx="7518775" cy="6447370"/>
          </a:xfrm>
        </p:grpSpPr>
        <p:sp>
          <p:nvSpPr>
            <p:cNvPr id="5" name="Oval 4">
              <a:extLst>
                <a:ext uri="{FF2B5EF4-FFF2-40B4-BE49-F238E27FC236}">
                  <a16:creationId xmlns:a16="http://schemas.microsoft.com/office/drawing/2014/main" id="{C21C6C3F-32EF-E343-AEB6-8BF6181B5437}"/>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F54AC001-C1DC-214D-89A5-1EBC6F4DF89A}"/>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4E6C6C09-C856-7E43-AAA0-708399059C12}"/>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B405361F-278C-6E4B-9E81-0806CACAFCC7}"/>
                </a:ext>
              </a:extLst>
            </p:cNvPr>
            <p:cNvCxnSpPr>
              <a:cxnSpLocks/>
              <a:stCxn id="5"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B3474C9-94B5-A94F-B9E0-5DDC38DCBF8C}"/>
                </a:ext>
              </a:extLst>
            </p:cNvPr>
            <p:cNvCxnSpPr>
              <a:cxnSpLocks/>
              <a:endCxn id="6"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8CB98B-710C-CA42-A416-ABFB1127088C}"/>
                </a:ext>
              </a:extLst>
            </p:cNvPr>
            <p:cNvCxnSpPr>
              <a:cxnSpLocks/>
              <a:endCxn id="7"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CA2EE17-07F6-3D4E-B805-7BEABE095B5A}"/>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12" name="Picture 11">
              <a:extLst>
                <a:ext uri="{FF2B5EF4-FFF2-40B4-BE49-F238E27FC236}">
                  <a16:creationId xmlns:a16="http://schemas.microsoft.com/office/drawing/2014/main" id="{F5C26DA4-F117-8541-B0FA-08111595B1F0}"/>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13" name="Picture 12">
              <a:extLst>
                <a:ext uri="{FF2B5EF4-FFF2-40B4-BE49-F238E27FC236}">
                  <a16:creationId xmlns:a16="http://schemas.microsoft.com/office/drawing/2014/main" id="{63C25F36-41D8-ED4F-9600-3F247299EEB3}"/>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4" name="Rounded Rectangle 13">
            <a:extLst>
              <a:ext uri="{FF2B5EF4-FFF2-40B4-BE49-F238E27FC236}">
                <a16:creationId xmlns:a16="http://schemas.microsoft.com/office/drawing/2014/main" id="{8A177F46-2E22-D14D-864E-65707DE075D4}"/>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10D60870-CE4F-2249-B090-9931C798E318}"/>
                  </a:ext>
                </a:extLst>
              </p:cNvPr>
              <p:cNvSpPr/>
              <p:nvPr/>
            </p:nvSpPr>
            <p:spPr>
              <a:xfrm>
                <a:off x="227844" y="2156160"/>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p:sp>
            <p:nvSpPr>
              <p:cNvPr id="19" name="Rounded Rectangle 18">
                <a:extLst>
                  <a:ext uri="{FF2B5EF4-FFF2-40B4-BE49-F238E27FC236}">
                    <a16:creationId xmlns:a16="http://schemas.microsoft.com/office/drawing/2014/main" id="{10D60870-CE4F-2249-B090-9931C798E318}"/>
                  </a:ext>
                </a:extLst>
              </p:cNvPr>
              <p:cNvSpPr>
                <a:spLocks noRot="1" noChangeAspect="1" noMove="1" noResize="1" noEditPoints="1" noAdjustHandles="1" noChangeArrowheads="1" noChangeShapeType="1" noTextEdit="1"/>
              </p:cNvSpPr>
              <p:nvPr/>
            </p:nvSpPr>
            <p:spPr>
              <a:xfrm>
                <a:off x="227844" y="2156160"/>
                <a:ext cx="4029848"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894AB0C7-AD51-1842-BB6E-B259FA4D026E}"/>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20" name="Rounded Rectangle 19">
                <a:extLst>
                  <a:ext uri="{FF2B5EF4-FFF2-40B4-BE49-F238E27FC236}">
                    <a16:creationId xmlns:a16="http://schemas.microsoft.com/office/drawing/2014/main" id="{894AB0C7-AD51-1842-BB6E-B259FA4D026E}"/>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6"/>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1" name="Rounded Rectangle 20">
            <a:extLst>
              <a:ext uri="{FF2B5EF4-FFF2-40B4-BE49-F238E27FC236}">
                <a16:creationId xmlns:a16="http://schemas.microsoft.com/office/drawing/2014/main" id="{1454CE91-3650-284F-AFA9-8E5433B8E0B0}"/>
              </a:ext>
            </a:extLst>
          </p:cNvPr>
          <p:cNvSpPr/>
          <p:nvPr/>
        </p:nvSpPr>
        <p:spPr>
          <a:xfrm>
            <a:off x="8672398" y="1972461"/>
            <a:ext cx="2836524" cy="665703"/>
          </a:xfrm>
          <a:prstGeom prst="roundRect">
            <a:avLst/>
          </a:prstGeom>
          <a:solidFill>
            <a:schemeClr val="accent2">
              <a:lumMod val="60000"/>
              <a:lumOff val="40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1. Quantum</a:t>
            </a:r>
          </a:p>
        </p:txBody>
      </p:sp>
      <p:sp>
        <p:nvSpPr>
          <p:cNvPr id="22" name="Rounded Rectangle 21">
            <a:extLst>
              <a:ext uri="{FF2B5EF4-FFF2-40B4-BE49-F238E27FC236}">
                <a16:creationId xmlns:a16="http://schemas.microsoft.com/office/drawing/2014/main" id="{ECB233BB-7339-5042-9693-AB93BE12582B}"/>
              </a:ext>
            </a:extLst>
          </p:cNvPr>
          <p:cNvSpPr/>
          <p:nvPr/>
        </p:nvSpPr>
        <p:spPr>
          <a:xfrm>
            <a:off x="8319352" y="2855416"/>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2. Delaying</a:t>
            </a:r>
          </a:p>
        </p:txBody>
      </p:sp>
      <p:sp>
        <p:nvSpPr>
          <p:cNvPr id="23" name="Rounded Rectangle 22">
            <a:extLst>
              <a:ext uri="{FF2B5EF4-FFF2-40B4-BE49-F238E27FC236}">
                <a16:creationId xmlns:a16="http://schemas.microsoft.com/office/drawing/2014/main" id="{BE6D989C-8B45-0B43-BB9B-B1C9430E126D}"/>
              </a:ext>
            </a:extLst>
          </p:cNvPr>
          <p:cNvSpPr/>
          <p:nvPr/>
        </p:nvSpPr>
        <p:spPr>
          <a:xfrm>
            <a:off x="2748972" y="5932123"/>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r>
              <a:rPr lang="en-US" sz="3200" b="1" dirty="0">
                <a:solidFill>
                  <a:schemeClr val="bg1"/>
                </a:solidFill>
              </a:rPr>
              <a:t>network</a:t>
            </a:r>
          </a:p>
        </p:txBody>
      </p:sp>
    </p:spTree>
    <p:extLst>
      <p:ext uri="{BB962C8B-B14F-4D97-AF65-F5344CB8AC3E}">
        <p14:creationId xmlns:p14="http://schemas.microsoft.com/office/powerpoint/2010/main" val="2523248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255A0C-9619-BF42-8565-4B3FE3770951}"/>
              </a:ext>
            </a:extLst>
          </p:cNvPr>
          <p:cNvGrpSpPr/>
          <p:nvPr/>
        </p:nvGrpSpPr>
        <p:grpSpPr>
          <a:xfrm>
            <a:off x="2793640" y="1251850"/>
            <a:ext cx="6286129" cy="5390373"/>
            <a:chOff x="2071914" y="226697"/>
            <a:chExt cx="7518775" cy="6447370"/>
          </a:xfrm>
        </p:grpSpPr>
        <p:sp>
          <p:nvSpPr>
            <p:cNvPr id="5" name="Oval 4">
              <a:extLst>
                <a:ext uri="{FF2B5EF4-FFF2-40B4-BE49-F238E27FC236}">
                  <a16:creationId xmlns:a16="http://schemas.microsoft.com/office/drawing/2014/main" id="{C21C6C3F-32EF-E343-AEB6-8BF6181B5437}"/>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F54AC001-C1DC-214D-89A5-1EBC6F4DF89A}"/>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4E6C6C09-C856-7E43-AAA0-708399059C12}"/>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B405361F-278C-6E4B-9E81-0806CACAFCC7}"/>
                </a:ext>
              </a:extLst>
            </p:cNvPr>
            <p:cNvCxnSpPr>
              <a:cxnSpLocks/>
              <a:stCxn id="5"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B3474C9-94B5-A94F-B9E0-5DDC38DCBF8C}"/>
                </a:ext>
              </a:extLst>
            </p:cNvPr>
            <p:cNvCxnSpPr>
              <a:cxnSpLocks/>
              <a:endCxn id="6"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8CB98B-710C-CA42-A416-ABFB1127088C}"/>
                </a:ext>
              </a:extLst>
            </p:cNvPr>
            <p:cNvCxnSpPr>
              <a:cxnSpLocks/>
              <a:endCxn id="7"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CA2EE17-07F6-3D4E-B805-7BEABE095B5A}"/>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12" name="Picture 11">
              <a:extLst>
                <a:ext uri="{FF2B5EF4-FFF2-40B4-BE49-F238E27FC236}">
                  <a16:creationId xmlns:a16="http://schemas.microsoft.com/office/drawing/2014/main" id="{F5C26DA4-F117-8541-B0FA-08111595B1F0}"/>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13" name="Picture 12">
              <a:extLst>
                <a:ext uri="{FF2B5EF4-FFF2-40B4-BE49-F238E27FC236}">
                  <a16:creationId xmlns:a16="http://schemas.microsoft.com/office/drawing/2014/main" id="{63C25F36-41D8-ED4F-9600-3F247299EEB3}"/>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4" name="Rounded Rectangle 13">
            <a:extLst>
              <a:ext uri="{FF2B5EF4-FFF2-40B4-BE49-F238E27FC236}">
                <a16:creationId xmlns:a16="http://schemas.microsoft.com/office/drawing/2014/main" id="{8A177F46-2E22-D14D-864E-65707DE075D4}"/>
              </a:ext>
            </a:extLst>
          </p:cNvPr>
          <p:cNvSpPr/>
          <p:nvPr/>
        </p:nvSpPr>
        <p:spPr>
          <a:xfrm>
            <a:off x="1447222" y="319941"/>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mc:AlternateContent xmlns:mc="http://schemas.openxmlformats.org/markup-compatibility/2006">
        <mc:Choice xmlns:a14="http://schemas.microsoft.com/office/drawing/2010/main" Requires="a14">
          <p:sp>
            <p:nvSpPr>
              <p:cNvPr id="19" name="Rounded Rectangle 18">
                <a:extLst>
                  <a:ext uri="{FF2B5EF4-FFF2-40B4-BE49-F238E27FC236}">
                    <a16:creationId xmlns:a16="http://schemas.microsoft.com/office/drawing/2014/main" id="{10D60870-CE4F-2249-B090-9931C798E318}"/>
                  </a:ext>
                </a:extLst>
              </p:cNvPr>
              <p:cNvSpPr/>
              <p:nvPr/>
            </p:nvSpPr>
            <p:spPr>
              <a:xfrm>
                <a:off x="227844" y="2156160"/>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p:sp>
            <p:nvSpPr>
              <p:cNvPr id="19" name="Rounded Rectangle 18">
                <a:extLst>
                  <a:ext uri="{FF2B5EF4-FFF2-40B4-BE49-F238E27FC236}">
                    <a16:creationId xmlns:a16="http://schemas.microsoft.com/office/drawing/2014/main" id="{10D60870-CE4F-2249-B090-9931C798E318}"/>
                  </a:ext>
                </a:extLst>
              </p:cNvPr>
              <p:cNvSpPr>
                <a:spLocks noRot="1" noChangeAspect="1" noMove="1" noResize="1" noEditPoints="1" noAdjustHandles="1" noChangeArrowheads="1" noChangeShapeType="1" noTextEdit="1"/>
              </p:cNvSpPr>
              <p:nvPr/>
            </p:nvSpPr>
            <p:spPr>
              <a:xfrm>
                <a:off x="227844" y="2156160"/>
                <a:ext cx="4029848"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ounded Rectangle 19">
                <a:extLst>
                  <a:ext uri="{FF2B5EF4-FFF2-40B4-BE49-F238E27FC236}">
                    <a16:creationId xmlns:a16="http://schemas.microsoft.com/office/drawing/2014/main" id="{894AB0C7-AD51-1842-BB6E-B259FA4D026E}"/>
                  </a:ext>
                </a:extLst>
              </p:cNvPr>
              <p:cNvSpPr/>
              <p:nvPr/>
            </p:nvSpPr>
            <p:spPr>
              <a:xfrm>
                <a:off x="2151605" y="5096012"/>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p:sp>
            <p:nvSpPr>
              <p:cNvPr id="20" name="Rounded Rectangle 19">
                <a:extLst>
                  <a:ext uri="{FF2B5EF4-FFF2-40B4-BE49-F238E27FC236}">
                    <a16:creationId xmlns:a16="http://schemas.microsoft.com/office/drawing/2014/main" id="{894AB0C7-AD51-1842-BB6E-B259FA4D026E}"/>
                  </a:ext>
                </a:extLst>
              </p:cNvPr>
              <p:cNvSpPr>
                <a:spLocks noRot="1" noChangeAspect="1" noMove="1" noResize="1" noEditPoints="1" noAdjustHandles="1" noChangeArrowheads="1" noChangeShapeType="1" noTextEdit="1"/>
              </p:cNvSpPr>
              <p:nvPr/>
            </p:nvSpPr>
            <p:spPr>
              <a:xfrm>
                <a:off x="2151605" y="5096012"/>
                <a:ext cx="2836524" cy="665703"/>
              </a:xfrm>
              <a:prstGeom prst="roundRect">
                <a:avLst/>
              </a:prstGeom>
              <a:blipFill>
                <a:blip r:embed="rId6"/>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1" name="Rounded Rectangle 20">
            <a:extLst>
              <a:ext uri="{FF2B5EF4-FFF2-40B4-BE49-F238E27FC236}">
                <a16:creationId xmlns:a16="http://schemas.microsoft.com/office/drawing/2014/main" id="{1454CE91-3650-284F-AFA9-8E5433B8E0B0}"/>
              </a:ext>
            </a:extLst>
          </p:cNvPr>
          <p:cNvSpPr/>
          <p:nvPr/>
        </p:nvSpPr>
        <p:spPr>
          <a:xfrm>
            <a:off x="8672398" y="1972461"/>
            <a:ext cx="2836524" cy="665703"/>
          </a:xfrm>
          <a:prstGeom prst="roundRect">
            <a:avLst/>
          </a:prstGeom>
          <a:solidFill>
            <a:schemeClr val="accent2">
              <a:lumMod val="60000"/>
              <a:lumOff val="40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1. Quantum</a:t>
            </a:r>
          </a:p>
        </p:txBody>
      </p:sp>
      <p:sp>
        <p:nvSpPr>
          <p:cNvPr id="23" name="Rounded Rectangle 22">
            <a:extLst>
              <a:ext uri="{FF2B5EF4-FFF2-40B4-BE49-F238E27FC236}">
                <a16:creationId xmlns:a16="http://schemas.microsoft.com/office/drawing/2014/main" id="{BE6D989C-8B45-0B43-BB9B-B1C9430E126D}"/>
              </a:ext>
            </a:extLst>
          </p:cNvPr>
          <p:cNvSpPr/>
          <p:nvPr/>
        </p:nvSpPr>
        <p:spPr>
          <a:xfrm>
            <a:off x="2748972" y="5932123"/>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r>
              <a:rPr lang="en-US" sz="3200" b="1" dirty="0">
                <a:solidFill>
                  <a:schemeClr val="bg1"/>
                </a:solidFill>
              </a:rPr>
              <a:t>network</a:t>
            </a:r>
          </a:p>
        </p:txBody>
      </p:sp>
      <p:grpSp>
        <p:nvGrpSpPr>
          <p:cNvPr id="15" name="Group 14">
            <a:extLst>
              <a:ext uri="{FF2B5EF4-FFF2-40B4-BE49-F238E27FC236}">
                <a16:creationId xmlns:a16="http://schemas.microsoft.com/office/drawing/2014/main" id="{EBD8EC1F-4ACA-1B48-8CC2-FCAE0EEAFC48}"/>
              </a:ext>
            </a:extLst>
          </p:cNvPr>
          <p:cNvGrpSpPr/>
          <p:nvPr/>
        </p:nvGrpSpPr>
        <p:grpSpPr>
          <a:xfrm>
            <a:off x="5884826" y="1039192"/>
            <a:ext cx="3483734" cy="3483734"/>
            <a:chOff x="6784919" y="1404250"/>
            <a:chExt cx="2447250" cy="2447250"/>
          </a:xfrm>
        </p:grpSpPr>
        <p:sp>
          <p:nvSpPr>
            <p:cNvPr id="24" name="Oval 23">
              <a:extLst>
                <a:ext uri="{FF2B5EF4-FFF2-40B4-BE49-F238E27FC236}">
                  <a16:creationId xmlns:a16="http://schemas.microsoft.com/office/drawing/2014/main" id="{B64CAE22-228F-3441-9005-16E7600099EE}"/>
                </a:ext>
              </a:extLst>
            </p:cNvPr>
            <p:cNvSpPr/>
            <p:nvPr/>
          </p:nvSpPr>
          <p:spPr>
            <a:xfrm>
              <a:off x="6784919" y="1404250"/>
              <a:ext cx="2447250" cy="2447250"/>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5" name="Picture 24">
              <a:extLst>
                <a:ext uri="{FF2B5EF4-FFF2-40B4-BE49-F238E27FC236}">
                  <a16:creationId xmlns:a16="http://schemas.microsoft.com/office/drawing/2014/main" id="{BEE94BE7-F2E6-A545-8DA7-B23BD89E68AD}"/>
                </a:ext>
              </a:extLst>
            </p:cNvPr>
            <p:cNvPicPr>
              <a:picLocks noChangeAspect="1"/>
            </p:cNvPicPr>
            <p:nvPr/>
          </p:nvPicPr>
          <p:blipFill rotWithShape="1">
            <a:blip r:embed="rId3"/>
            <a:srcRect l="22202" t="19636" r="27354" b="8048"/>
            <a:stretch/>
          </p:blipFill>
          <p:spPr>
            <a:xfrm>
              <a:off x="7482149" y="1886773"/>
              <a:ext cx="1052790" cy="1509279"/>
            </a:xfrm>
            <a:prstGeom prst="rect">
              <a:avLst/>
            </a:prstGeom>
          </p:spPr>
        </p:pic>
      </p:grpSp>
      <p:sp>
        <p:nvSpPr>
          <p:cNvPr id="22" name="Rounded Rectangle 21">
            <a:extLst>
              <a:ext uri="{FF2B5EF4-FFF2-40B4-BE49-F238E27FC236}">
                <a16:creationId xmlns:a16="http://schemas.microsoft.com/office/drawing/2014/main" id="{ECB233BB-7339-5042-9693-AB93BE12582B}"/>
              </a:ext>
            </a:extLst>
          </p:cNvPr>
          <p:cNvSpPr/>
          <p:nvPr/>
        </p:nvSpPr>
        <p:spPr>
          <a:xfrm>
            <a:off x="8630171" y="2855416"/>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2. Delaying</a:t>
            </a:r>
          </a:p>
        </p:txBody>
      </p:sp>
    </p:spTree>
    <p:extLst>
      <p:ext uri="{BB962C8B-B14F-4D97-AF65-F5344CB8AC3E}">
        <p14:creationId xmlns:p14="http://schemas.microsoft.com/office/powerpoint/2010/main" val="340391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sp>
        <p:nvSpPr>
          <p:cNvPr id="17" name="Rectangle 16">
            <a:extLst>
              <a:ext uri="{FF2B5EF4-FFF2-40B4-BE49-F238E27FC236}">
                <a16:creationId xmlns:a16="http://schemas.microsoft.com/office/drawing/2014/main" id="{AC570A30-FC6C-574D-9EC1-4433860332DC}"/>
              </a:ext>
            </a:extLst>
          </p:cNvPr>
          <p:cNvSpPr/>
          <p:nvPr/>
        </p:nvSpPr>
        <p:spPr>
          <a:xfrm>
            <a:off x="17777" y="-1"/>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A50E658-0C11-9A40-BC7F-F2C7E5B26088}"/>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cxnSp>
        <p:nvCxnSpPr>
          <p:cNvPr id="20" name="Straight Connector 19">
            <a:extLst>
              <a:ext uri="{FF2B5EF4-FFF2-40B4-BE49-F238E27FC236}">
                <a16:creationId xmlns:a16="http://schemas.microsoft.com/office/drawing/2014/main" id="{4D84969E-A73D-5349-9864-3DBCFF38A87A}"/>
              </a:ext>
            </a:extLst>
          </p:cNvPr>
          <p:cNvCxnSpPr>
            <a:cxnSpLocks/>
            <a:stCxn id="27" idx="1"/>
            <a:endCxn id="30"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05172C8-5FEB-E54E-8F5C-F1B7C55B52C3}"/>
              </a:ext>
            </a:extLst>
          </p:cNvPr>
          <p:cNvCxnSpPr>
            <a:cxnSpLocks/>
            <a:stCxn id="27" idx="3"/>
            <a:endCxn id="29" idx="1"/>
          </p:cNvCxnSpPr>
          <p:nvPr/>
        </p:nvCxnSpPr>
        <p:spPr>
          <a:xfrm flipV="1">
            <a:off x="4339396" y="2557967"/>
            <a:ext cx="3385002" cy="53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DC6DD5-5F80-C242-ABF2-8333F96395C9}"/>
              </a:ext>
            </a:extLst>
          </p:cNvPr>
          <p:cNvCxnSpPr>
            <a:cxnSpLocks/>
            <a:stCxn id="27" idx="3"/>
            <a:endCxn id="3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043B5A-DB98-EB49-AEFE-B5A86DBCD8FC}"/>
              </a:ext>
            </a:extLst>
          </p:cNvPr>
          <p:cNvCxnSpPr>
            <a:cxnSpLocks/>
            <a:stCxn id="28" idx="3"/>
            <a:endCxn id="30"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8D4773B-0509-914B-9408-BF87713BCAA9}"/>
              </a:ext>
            </a:extLst>
          </p:cNvPr>
          <p:cNvCxnSpPr>
            <a:cxnSpLocks/>
            <a:stCxn id="28" idx="1"/>
            <a:endCxn id="29" idx="7"/>
          </p:cNvCxnSpPr>
          <p:nvPr/>
        </p:nvCxnSpPr>
        <p:spPr>
          <a:xfrm>
            <a:off x="5991961" y="2059175"/>
            <a:ext cx="1648919" cy="498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93AEC5-DFD8-7E48-ABFF-82486143768A}"/>
              </a:ext>
            </a:extLst>
          </p:cNvPr>
          <p:cNvCxnSpPr>
            <a:cxnSpLocks/>
            <a:stCxn id="27" idx="0"/>
            <a:endCxn id="28"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ACB7E0-7C28-4E4C-B390-3F0098B77A90}"/>
              </a:ext>
            </a:extLst>
          </p:cNvPr>
          <p:cNvCxnSpPr>
            <a:cxnSpLocks/>
            <a:stCxn id="27" idx="3"/>
            <a:endCxn id="34"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5B43FBE4-54F5-824E-B76E-5AEAD4790221}"/>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3634E4-C1C0-734C-A378-B23ECE7228A8}"/>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50120F-B124-804C-B769-0910F4AEC9E7}"/>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AC89BC-D658-7F4D-92E0-5D360658AF5D}"/>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89040CB-B426-644E-8D4C-26544998C174}"/>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6D2A1E-75BA-0447-A7F3-1383D91ED982}"/>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45FB53FB-F29B-ED49-BE1C-0721FA9E8839}"/>
              </a:ext>
            </a:extLst>
          </p:cNvPr>
          <p:cNvCxnSpPr>
            <a:cxnSpLocks/>
            <a:stCxn id="30" idx="5"/>
            <a:endCxn id="3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DD5D79-185C-1644-BF3B-7614B336495B}"/>
              </a:ext>
            </a:extLst>
          </p:cNvPr>
          <p:cNvCxnSpPr>
            <a:cxnSpLocks/>
            <a:stCxn id="29"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3DD6C66-E90F-5B45-BA04-9688CC6A0607}"/>
              </a:ext>
            </a:extLst>
          </p:cNvPr>
          <p:cNvCxnSpPr>
            <a:cxnSpLocks/>
            <a:stCxn id="28" idx="1"/>
            <a:endCxn id="34" idx="1"/>
          </p:cNvCxnSpPr>
          <p:nvPr/>
        </p:nvCxnSpPr>
        <p:spPr>
          <a:xfrm flipH="1">
            <a:off x="4336446" y="2059175"/>
            <a:ext cx="1655515" cy="25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1C2918-0397-AD41-8937-58748BE8CE40}"/>
              </a:ext>
            </a:extLst>
          </p:cNvPr>
          <p:cNvCxnSpPr>
            <a:cxnSpLocks/>
            <a:stCxn id="28" idx="6"/>
            <a:endCxn id="32" idx="0"/>
          </p:cNvCxnSpPr>
          <p:nvPr/>
        </p:nvCxnSpPr>
        <p:spPr>
          <a:xfrm>
            <a:off x="5891146" y="2100934"/>
            <a:ext cx="59056" cy="3076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8E2556-3FED-3B46-9AD0-DEC0A378CD90}"/>
              </a:ext>
            </a:extLst>
          </p:cNvPr>
          <p:cNvCxnSpPr>
            <a:cxnSpLocks/>
            <a:stCxn id="29" idx="5"/>
            <a:endCxn id="34" idx="0"/>
          </p:cNvCxnSpPr>
          <p:nvPr/>
        </p:nvCxnSpPr>
        <p:spPr>
          <a:xfrm flipH="1">
            <a:off x="4294687" y="2641485"/>
            <a:ext cx="3346193" cy="1926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559A48-D3BB-B247-BA3E-3467F64B3607}"/>
              </a:ext>
            </a:extLst>
          </p:cNvPr>
          <p:cNvCxnSpPr>
            <a:cxnSpLocks/>
            <a:stCxn id="29" idx="5"/>
            <a:endCxn id="32" idx="1"/>
          </p:cNvCxnSpPr>
          <p:nvPr/>
        </p:nvCxnSpPr>
        <p:spPr>
          <a:xfrm flipH="1">
            <a:off x="5991961" y="2641485"/>
            <a:ext cx="1648919" cy="2553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FE0DE5D-1F3D-054D-BC1A-0AFB5730CF6F}"/>
              </a:ext>
            </a:extLst>
          </p:cNvPr>
          <p:cNvCxnSpPr>
            <a:cxnSpLocks/>
            <a:stCxn id="32" idx="5"/>
            <a:endCxn id="34"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3C41A2-E71E-634C-9341-3DE922611992}"/>
              </a:ext>
            </a:extLst>
          </p:cNvPr>
          <p:cNvCxnSpPr>
            <a:cxnSpLocks/>
            <a:stCxn id="30" idx="5"/>
            <a:endCxn id="34"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C92597E-6195-1B41-84E5-C717584B4E66}"/>
              </a:ext>
            </a:extLst>
          </p:cNvPr>
          <p:cNvGrpSpPr/>
          <p:nvPr/>
        </p:nvGrpSpPr>
        <p:grpSpPr>
          <a:xfrm>
            <a:off x="3929981" y="1285777"/>
            <a:ext cx="4117365" cy="4195393"/>
            <a:chOff x="3929981" y="1285777"/>
            <a:chExt cx="4117365" cy="4195393"/>
          </a:xfrm>
        </p:grpSpPr>
        <p:pic>
          <p:nvPicPr>
            <p:cNvPr id="47" name="Picture 46">
              <a:extLst>
                <a:ext uri="{FF2B5EF4-FFF2-40B4-BE49-F238E27FC236}">
                  <a16:creationId xmlns:a16="http://schemas.microsoft.com/office/drawing/2014/main" id="{24454139-A3F0-3140-8ADD-12A662742E92}"/>
                </a:ext>
              </a:extLst>
            </p:cNvPr>
            <p:cNvPicPr>
              <a:picLocks noChangeAspect="1"/>
            </p:cNvPicPr>
            <p:nvPr/>
          </p:nvPicPr>
          <p:blipFill>
            <a:blip r:embed="rId5">
              <a:duotone>
                <a:schemeClr val="bg2">
                  <a:shade val="45000"/>
                  <a:satMod val="135000"/>
                </a:schemeClr>
                <a:prstClr val="white"/>
              </a:duotone>
            </a:blip>
            <a:stretch>
              <a:fillRect/>
            </a:stretch>
          </p:blipFill>
          <p:spPr>
            <a:xfrm>
              <a:off x="5606739" y="1285777"/>
              <a:ext cx="729413" cy="960104"/>
            </a:xfrm>
            <a:prstGeom prst="rect">
              <a:avLst/>
            </a:prstGeom>
          </p:spPr>
        </p:pic>
        <p:pic>
          <p:nvPicPr>
            <p:cNvPr id="48" name="Picture 47">
              <a:extLst>
                <a:ext uri="{FF2B5EF4-FFF2-40B4-BE49-F238E27FC236}">
                  <a16:creationId xmlns:a16="http://schemas.microsoft.com/office/drawing/2014/main" id="{C20D32F5-DB96-DF40-BD68-D211C504FEDD}"/>
                </a:ext>
              </a:extLst>
            </p:cNvPr>
            <p:cNvPicPr>
              <a:picLocks noChangeAspect="1"/>
            </p:cNvPicPr>
            <p:nvPr/>
          </p:nvPicPr>
          <p:blipFill>
            <a:blip r:embed="rId5">
              <a:duotone>
                <a:schemeClr val="bg2">
                  <a:shade val="45000"/>
                  <a:satMod val="135000"/>
                </a:schemeClr>
                <a:prstClr val="white"/>
              </a:duotone>
            </a:blip>
            <a:stretch>
              <a:fillRect/>
            </a:stretch>
          </p:blipFill>
          <p:spPr>
            <a:xfrm>
              <a:off x="7205009" y="3851804"/>
              <a:ext cx="729413" cy="960104"/>
            </a:xfrm>
            <a:prstGeom prst="rect">
              <a:avLst/>
            </a:prstGeom>
          </p:spPr>
        </p:pic>
        <p:pic>
          <p:nvPicPr>
            <p:cNvPr id="49" name="Picture 48">
              <a:extLst>
                <a:ext uri="{FF2B5EF4-FFF2-40B4-BE49-F238E27FC236}">
                  <a16:creationId xmlns:a16="http://schemas.microsoft.com/office/drawing/2014/main" id="{10E38604-6079-E441-8A50-420E466FB932}"/>
                </a:ext>
              </a:extLst>
            </p:cNvPr>
            <p:cNvPicPr>
              <a:picLocks noChangeAspect="1"/>
            </p:cNvPicPr>
            <p:nvPr/>
          </p:nvPicPr>
          <p:blipFill>
            <a:blip r:embed="rId5">
              <a:duotone>
                <a:schemeClr val="bg2">
                  <a:shade val="45000"/>
                  <a:satMod val="135000"/>
                </a:schemeClr>
                <a:prstClr val="white"/>
              </a:duotone>
            </a:blip>
            <a:stretch>
              <a:fillRect/>
            </a:stretch>
          </p:blipFill>
          <p:spPr>
            <a:xfrm>
              <a:off x="7317933" y="1841526"/>
              <a:ext cx="729413" cy="960104"/>
            </a:xfrm>
            <a:prstGeom prst="rect">
              <a:avLst/>
            </a:prstGeom>
          </p:spPr>
        </p:pic>
        <p:pic>
          <p:nvPicPr>
            <p:cNvPr id="50" name="Picture 49">
              <a:extLst>
                <a:ext uri="{FF2B5EF4-FFF2-40B4-BE49-F238E27FC236}">
                  <a16:creationId xmlns:a16="http://schemas.microsoft.com/office/drawing/2014/main" id="{B1E23372-44B2-394B-BC1C-4955DA4FADDF}"/>
                </a:ext>
              </a:extLst>
            </p:cNvPr>
            <p:cNvPicPr>
              <a:picLocks noChangeAspect="1"/>
            </p:cNvPicPr>
            <p:nvPr/>
          </p:nvPicPr>
          <p:blipFill>
            <a:blip r:embed="rId5">
              <a:duotone>
                <a:schemeClr val="bg2">
                  <a:shade val="45000"/>
                  <a:satMod val="135000"/>
                </a:schemeClr>
                <a:prstClr val="white"/>
              </a:duotone>
            </a:blip>
            <a:stretch>
              <a:fillRect/>
            </a:stretch>
          </p:blipFill>
          <p:spPr>
            <a:xfrm>
              <a:off x="3929981" y="3846603"/>
              <a:ext cx="729413" cy="960104"/>
            </a:xfrm>
            <a:prstGeom prst="rect">
              <a:avLst/>
            </a:prstGeom>
          </p:spPr>
        </p:pic>
        <p:pic>
          <p:nvPicPr>
            <p:cNvPr id="51" name="Picture 50">
              <a:extLst>
                <a:ext uri="{FF2B5EF4-FFF2-40B4-BE49-F238E27FC236}">
                  <a16:creationId xmlns:a16="http://schemas.microsoft.com/office/drawing/2014/main" id="{029021FD-B0A7-B047-AD9D-D8BEAE65A6B4}"/>
                </a:ext>
              </a:extLst>
            </p:cNvPr>
            <p:cNvPicPr>
              <a:picLocks noChangeAspect="1"/>
            </p:cNvPicPr>
            <p:nvPr/>
          </p:nvPicPr>
          <p:blipFill>
            <a:blip r:embed="rId5">
              <a:duotone>
                <a:schemeClr val="bg2">
                  <a:shade val="45000"/>
                  <a:satMod val="135000"/>
                </a:schemeClr>
                <a:prstClr val="white"/>
              </a:duotone>
            </a:blip>
            <a:stretch>
              <a:fillRect/>
            </a:stretch>
          </p:blipFill>
          <p:spPr>
            <a:xfrm>
              <a:off x="3933439" y="1841526"/>
              <a:ext cx="729413" cy="960104"/>
            </a:xfrm>
            <a:prstGeom prst="rect">
              <a:avLst/>
            </a:prstGeom>
          </p:spPr>
        </p:pic>
        <p:pic>
          <p:nvPicPr>
            <p:cNvPr id="52" name="Picture 51">
              <a:extLst>
                <a:ext uri="{FF2B5EF4-FFF2-40B4-BE49-F238E27FC236}">
                  <a16:creationId xmlns:a16="http://schemas.microsoft.com/office/drawing/2014/main" id="{EF34A039-0626-4E47-AB82-92C96566C0A5}"/>
                </a:ext>
              </a:extLst>
            </p:cNvPr>
            <p:cNvPicPr>
              <a:picLocks noChangeAspect="1"/>
            </p:cNvPicPr>
            <p:nvPr/>
          </p:nvPicPr>
          <p:blipFill>
            <a:blip r:embed="rId5">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B7BF97D-6261-2540-A426-895DBF7AE55B}"/>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53" name="TextBox 52">
                <a:extLst>
                  <a:ext uri="{FF2B5EF4-FFF2-40B4-BE49-F238E27FC236}">
                    <a16:creationId xmlns:a16="http://schemas.microsoft.com/office/drawing/2014/main" id="{7B7BF97D-6261-2540-A426-895DBF7AE55B}"/>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ACB1D55E-FE7A-604B-842D-6EC093AB3E06}"/>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54" name="TextBox 53">
                <a:extLst>
                  <a:ext uri="{FF2B5EF4-FFF2-40B4-BE49-F238E27FC236}">
                    <a16:creationId xmlns:a16="http://schemas.microsoft.com/office/drawing/2014/main" id="{ACB1D55E-FE7A-604B-842D-6EC093AB3E06}"/>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3EEB8C7B-783C-E54A-B54D-167D7439BE3B}"/>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55" name="TextBox 54">
                <a:extLst>
                  <a:ext uri="{FF2B5EF4-FFF2-40B4-BE49-F238E27FC236}">
                    <a16:creationId xmlns:a16="http://schemas.microsoft.com/office/drawing/2014/main" id="{3EEB8C7B-783C-E54A-B54D-167D7439BE3B}"/>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D287D9-046E-194F-9140-1E4FA0E6AAF2}"/>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56" name="TextBox 55">
                <a:extLst>
                  <a:ext uri="{FF2B5EF4-FFF2-40B4-BE49-F238E27FC236}">
                    <a16:creationId xmlns:a16="http://schemas.microsoft.com/office/drawing/2014/main" id="{03D287D9-046E-194F-9140-1E4FA0E6AAF2}"/>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9"/>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99E3ED5-C025-B04C-A46B-881724EBF285}"/>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57" name="TextBox 56">
                <a:extLst>
                  <a:ext uri="{FF2B5EF4-FFF2-40B4-BE49-F238E27FC236}">
                    <a16:creationId xmlns:a16="http://schemas.microsoft.com/office/drawing/2014/main" id="{199E3ED5-C025-B04C-A46B-881724EBF285}"/>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10"/>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920E7F5-62C8-6E43-9827-431F66273C29}"/>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58" name="TextBox 57">
                <a:extLst>
                  <a:ext uri="{FF2B5EF4-FFF2-40B4-BE49-F238E27FC236}">
                    <a16:creationId xmlns:a16="http://schemas.microsoft.com/office/drawing/2014/main" id="{A920E7F5-62C8-6E43-9827-431F66273C29}"/>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11"/>
                <a:stretch>
                  <a:fillRect b="-4255"/>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301EDFCE-04B2-7049-AEF7-53CC41EBE74B}"/>
              </a:ext>
            </a:extLst>
          </p:cNvPr>
          <p:cNvPicPr>
            <a:picLocks noChangeAspect="1"/>
          </p:cNvPicPr>
          <p:nvPr/>
        </p:nvPicPr>
        <p:blipFill>
          <a:blip r:embed="rId12"/>
          <a:stretch>
            <a:fillRect/>
          </a:stretch>
        </p:blipFill>
        <p:spPr>
          <a:xfrm>
            <a:off x="7237552" y="1880683"/>
            <a:ext cx="862148" cy="882198"/>
          </a:xfrm>
          <a:prstGeom prst="rect">
            <a:avLst/>
          </a:prstGeom>
        </p:spPr>
      </p:pic>
      <p:pic>
        <p:nvPicPr>
          <p:cNvPr id="60" name="Picture 59">
            <a:extLst>
              <a:ext uri="{FF2B5EF4-FFF2-40B4-BE49-F238E27FC236}">
                <a16:creationId xmlns:a16="http://schemas.microsoft.com/office/drawing/2014/main" id="{4E21D2DE-64A0-8C41-9B61-D3CB9D6E7A96}"/>
              </a:ext>
            </a:extLst>
          </p:cNvPr>
          <p:cNvPicPr>
            <a:picLocks noChangeAspect="1"/>
          </p:cNvPicPr>
          <p:nvPr/>
        </p:nvPicPr>
        <p:blipFill>
          <a:blip r:embed="rId12"/>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61" name="Rounded Rectangle 60">
                <a:extLst>
                  <a:ext uri="{FF2B5EF4-FFF2-40B4-BE49-F238E27FC236}">
                    <a16:creationId xmlns:a16="http://schemas.microsoft.com/office/drawing/2014/main" id="{612CA2A7-0ABD-4F48-ADE9-E94EC9C4B6E6}"/>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61" name="Rounded Rectangle 60">
                <a:extLst>
                  <a:ext uri="{FF2B5EF4-FFF2-40B4-BE49-F238E27FC236}">
                    <a16:creationId xmlns:a16="http://schemas.microsoft.com/office/drawing/2014/main" id="{612CA2A7-0ABD-4F48-ADE9-E94EC9C4B6E6}"/>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3"/>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6C348B4E-AEA3-1C44-8C8E-C1FA0AF7619D}"/>
                  </a:ext>
                </a:extLst>
              </p:cNvPr>
              <p:cNvSpPr/>
              <p:nvPr/>
            </p:nvSpPr>
            <p:spPr>
              <a:xfrm>
                <a:off x="4452826" y="5689375"/>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xmlns="">
          <p:sp>
            <p:nvSpPr>
              <p:cNvPr id="62" name="Rounded Rectangle 61">
                <a:extLst>
                  <a:ext uri="{FF2B5EF4-FFF2-40B4-BE49-F238E27FC236}">
                    <a16:creationId xmlns:a16="http://schemas.microsoft.com/office/drawing/2014/main" id="{6C348B4E-AEA3-1C44-8C8E-C1FA0AF7619D}"/>
                  </a:ext>
                </a:extLst>
              </p:cNvPr>
              <p:cNvSpPr>
                <a:spLocks noRot="1" noChangeAspect="1" noMove="1" noResize="1" noEditPoints="1" noAdjustHandles="1" noChangeArrowheads="1" noChangeShapeType="1" noTextEdit="1"/>
              </p:cNvSpPr>
              <p:nvPr/>
            </p:nvSpPr>
            <p:spPr>
              <a:xfrm>
                <a:off x="4452826" y="5689375"/>
                <a:ext cx="2836524" cy="665703"/>
              </a:xfrm>
              <a:prstGeom prst="roundRect">
                <a:avLst/>
              </a:prstGeom>
              <a:blipFill>
                <a:blip r:embed="rId1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63" name="Rounded Rectangle 62">
            <a:extLst>
              <a:ext uri="{FF2B5EF4-FFF2-40B4-BE49-F238E27FC236}">
                <a16:creationId xmlns:a16="http://schemas.microsoft.com/office/drawing/2014/main" id="{4869C01B-1CAD-8742-988F-2EF625D2D6C7}"/>
              </a:ext>
            </a:extLst>
          </p:cNvPr>
          <p:cNvSpPr/>
          <p:nvPr/>
        </p:nvSpPr>
        <p:spPr>
          <a:xfrm>
            <a:off x="8756605" y="112010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64" name="Rounded Rectangle 63">
            <a:extLst>
              <a:ext uri="{FF2B5EF4-FFF2-40B4-BE49-F238E27FC236}">
                <a16:creationId xmlns:a16="http://schemas.microsoft.com/office/drawing/2014/main" id="{A950EE01-22FF-3D44-A8F2-7F8E164FC7EB}"/>
              </a:ext>
            </a:extLst>
          </p:cNvPr>
          <p:cNvSpPr/>
          <p:nvPr/>
        </p:nvSpPr>
        <p:spPr>
          <a:xfrm>
            <a:off x="8403559" y="2226890"/>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Tree>
    <p:extLst>
      <p:ext uri="{BB962C8B-B14F-4D97-AF65-F5344CB8AC3E}">
        <p14:creationId xmlns:p14="http://schemas.microsoft.com/office/powerpoint/2010/main" val="3784354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D7F47A-9B04-9D4C-A046-AB77161D8F47}"/>
              </a:ext>
            </a:extLst>
          </p:cNvPr>
          <p:cNvGrpSpPr/>
          <p:nvPr/>
        </p:nvGrpSpPr>
        <p:grpSpPr>
          <a:xfrm>
            <a:off x="748552" y="2169459"/>
            <a:ext cx="10852418" cy="519953"/>
            <a:chOff x="748552" y="2169459"/>
            <a:chExt cx="10852418" cy="519953"/>
          </a:xfrm>
        </p:grpSpPr>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sp>
        <p:nvSpPr>
          <p:cNvPr id="141" name="Oval 140">
            <a:extLst>
              <a:ext uri="{FF2B5EF4-FFF2-40B4-BE49-F238E27FC236}">
                <a16:creationId xmlns:a16="http://schemas.microsoft.com/office/drawing/2014/main" id="{03B07273-9E71-7B4A-AEF3-41F6166BF7E1}"/>
              </a:ext>
            </a:extLst>
          </p:cNvPr>
          <p:cNvSpPr/>
          <p:nvPr/>
        </p:nvSpPr>
        <p:spPr>
          <a:xfrm>
            <a:off x="748552"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2" name="Oval 141">
            <a:extLst>
              <a:ext uri="{FF2B5EF4-FFF2-40B4-BE49-F238E27FC236}">
                <a16:creationId xmlns:a16="http://schemas.microsoft.com/office/drawing/2014/main" id="{1BBB4F7E-BCEF-8C44-96B2-A1D27F6E6A38}"/>
              </a:ext>
            </a:extLst>
          </p:cNvPr>
          <p:cNvSpPr/>
          <p:nvPr/>
        </p:nvSpPr>
        <p:spPr>
          <a:xfrm>
            <a:off x="1788458"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3" name="Oval 142">
            <a:extLst>
              <a:ext uri="{FF2B5EF4-FFF2-40B4-BE49-F238E27FC236}">
                <a16:creationId xmlns:a16="http://schemas.microsoft.com/office/drawing/2014/main" id="{FC160819-0BBD-AD48-BEC0-FECDAD0C13AF}"/>
              </a:ext>
            </a:extLst>
          </p:cNvPr>
          <p:cNvSpPr/>
          <p:nvPr/>
        </p:nvSpPr>
        <p:spPr>
          <a:xfrm>
            <a:off x="2828364"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44" name="Straight Connector 143">
            <a:extLst>
              <a:ext uri="{FF2B5EF4-FFF2-40B4-BE49-F238E27FC236}">
                <a16:creationId xmlns:a16="http://schemas.microsoft.com/office/drawing/2014/main" id="{68F4BDE3-402B-F545-8811-18B8881D3D48}"/>
              </a:ext>
            </a:extLst>
          </p:cNvPr>
          <p:cNvCxnSpPr>
            <a:stCxn id="141" idx="6"/>
            <a:endCxn id="142" idx="2"/>
          </p:cNvCxnSpPr>
          <p:nvPr/>
        </p:nvCxnSpPr>
        <p:spPr>
          <a:xfrm>
            <a:off x="1268505"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BED4E1-1307-FE4E-B2A1-AB834C138D75}"/>
              </a:ext>
            </a:extLst>
          </p:cNvPr>
          <p:cNvCxnSpPr>
            <a:cxnSpLocks/>
            <a:stCxn id="142" idx="6"/>
            <a:endCxn id="143" idx="2"/>
          </p:cNvCxnSpPr>
          <p:nvPr/>
        </p:nvCxnSpPr>
        <p:spPr>
          <a:xfrm>
            <a:off x="2308411"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EF34FC1-68B6-E04D-950D-92AACEC8B78C}"/>
              </a:ext>
            </a:extLst>
          </p:cNvPr>
          <p:cNvCxnSpPr>
            <a:cxnSpLocks/>
            <a:stCxn id="143" idx="6"/>
            <a:endCxn id="147" idx="2"/>
          </p:cNvCxnSpPr>
          <p:nvPr/>
        </p:nvCxnSpPr>
        <p:spPr>
          <a:xfrm>
            <a:off x="3348317"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6C37B30-89B4-BF44-BAA9-CF3D34AE7BBC}"/>
              </a:ext>
            </a:extLst>
          </p:cNvPr>
          <p:cNvSpPr/>
          <p:nvPr/>
        </p:nvSpPr>
        <p:spPr>
          <a:xfrm>
            <a:off x="3868270"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8" name="Oval 147">
            <a:extLst>
              <a:ext uri="{FF2B5EF4-FFF2-40B4-BE49-F238E27FC236}">
                <a16:creationId xmlns:a16="http://schemas.microsoft.com/office/drawing/2014/main" id="{42B4FD53-CE87-BD41-9B24-ADD017DF14F7}"/>
              </a:ext>
            </a:extLst>
          </p:cNvPr>
          <p:cNvSpPr/>
          <p:nvPr/>
        </p:nvSpPr>
        <p:spPr>
          <a:xfrm>
            <a:off x="4908176"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49" name="Straight Connector 148">
            <a:extLst>
              <a:ext uri="{FF2B5EF4-FFF2-40B4-BE49-F238E27FC236}">
                <a16:creationId xmlns:a16="http://schemas.microsoft.com/office/drawing/2014/main" id="{230CBC30-8744-6246-8C60-A0BC189FD069}"/>
              </a:ext>
            </a:extLst>
          </p:cNvPr>
          <p:cNvCxnSpPr>
            <a:stCxn id="147" idx="6"/>
            <a:endCxn id="148" idx="2"/>
          </p:cNvCxnSpPr>
          <p:nvPr/>
        </p:nvCxnSpPr>
        <p:spPr>
          <a:xfrm>
            <a:off x="4388223"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A1B8E1-AE68-5340-8ACA-8B03745789B7}"/>
              </a:ext>
            </a:extLst>
          </p:cNvPr>
          <p:cNvCxnSpPr>
            <a:cxnSpLocks/>
            <a:stCxn id="148" idx="6"/>
          </p:cNvCxnSpPr>
          <p:nvPr/>
        </p:nvCxnSpPr>
        <p:spPr>
          <a:xfrm>
            <a:off x="5428129"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BD42BFEA-502B-8045-9B20-45EAC9582222}"/>
              </a:ext>
            </a:extLst>
          </p:cNvPr>
          <p:cNvSpPr/>
          <p:nvPr/>
        </p:nvSpPr>
        <p:spPr>
          <a:xfrm>
            <a:off x="5881487"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2" name="Oval 131">
            <a:extLst>
              <a:ext uri="{FF2B5EF4-FFF2-40B4-BE49-F238E27FC236}">
                <a16:creationId xmlns:a16="http://schemas.microsoft.com/office/drawing/2014/main" id="{CFA88C70-34C1-064E-8DC6-2468FBC48969}"/>
              </a:ext>
            </a:extLst>
          </p:cNvPr>
          <p:cNvSpPr/>
          <p:nvPr/>
        </p:nvSpPr>
        <p:spPr>
          <a:xfrm>
            <a:off x="6921393"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3" name="Oval 132">
            <a:extLst>
              <a:ext uri="{FF2B5EF4-FFF2-40B4-BE49-F238E27FC236}">
                <a16:creationId xmlns:a16="http://schemas.microsoft.com/office/drawing/2014/main" id="{E0FF72CC-45D9-3941-83A8-7C5C1F40E70E}"/>
              </a:ext>
            </a:extLst>
          </p:cNvPr>
          <p:cNvSpPr/>
          <p:nvPr/>
        </p:nvSpPr>
        <p:spPr>
          <a:xfrm>
            <a:off x="7961299"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4" name="Straight Connector 133">
            <a:extLst>
              <a:ext uri="{FF2B5EF4-FFF2-40B4-BE49-F238E27FC236}">
                <a16:creationId xmlns:a16="http://schemas.microsoft.com/office/drawing/2014/main" id="{A36E7EDA-9636-2E41-9C41-A67C06306A15}"/>
              </a:ext>
            </a:extLst>
          </p:cNvPr>
          <p:cNvCxnSpPr>
            <a:stCxn id="131" idx="6"/>
            <a:endCxn id="132" idx="2"/>
          </p:cNvCxnSpPr>
          <p:nvPr/>
        </p:nvCxnSpPr>
        <p:spPr>
          <a:xfrm>
            <a:off x="6401440"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BB59D4-30C8-634E-9391-5C63EBEEB6BC}"/>
              </a:ext>
            </a:extLst>
          </p:cNvPr>
          <p:cNvCxnSpPr>
            <a:cxnSpLocks/>
            <a:stCxn id="132" idx="6"/>
            <a:endCxn id="133" idx="2"/>
          </p:cNvCxnSpPr>
          <p:nvPr/>
        </p:nvCxnSpPr>
        <p:spPr>
          <a:xfrm>
            <a:off x="7441346"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145133-B640-3B41-BEEC-94C36D4786BF}"/>
              </a:ext>
            </a:extLst>
          </p:cNvPr>
          <p:cNvCxnSpPr>
            <a:cxnSpLocks/>
            <a:stCxn id="133" idx="6"/>
            <a:endCxn id="137" idx="2"/>
          </p:cNvCxnSpPr>
          <p:nvPr/>
        </p:nvCxnSpPr>
        <p:spPr>
          <a:xfrm>
            <a:off x="8481252"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0EF62B4-08EC-0847-BA94-7077EE732385}"/>
              </a:ext>
            </a:extLst>
          </p:cNvPr>
          <p:cNvSpPr/>
          <p:nvPr/>
        </p:nvSpPr>
        <p:spPr>
          <a:xfrm>
            <a:off x="9001205"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8" name="Oval 137">
            <a:extLst>
              <a:ext uri="{FF2B5EF4-FFF2-40B4-BE49-F238E27FC236}">
                <a16:creationId xmlns:a16="http://schemas.microsoft.com/office/drawing/2014/main" id="{70C5A732-AA22-0741-AC9E-86FFD7815767}"/>
              </a:ext>
            </a:extLst>
          </p:cNvPr>
          <p:cNvSpPr/>
          <p:nvPr/>
        </p:nvSpPr>
        <p:spPr>
          <a:xfrm>
            <a:off x="10041111"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39" name="Straight Connector 138">
            <a:extLst>
              <a:ext uri="{FF2B5EF4-FFF2-40B4-BE49-F238E27FC236}">
                <a16:creationId xmlns:a16="http://schemas.microsoft.com/office/drawing/2014/main" id="{8D7EA684-49F2-E440-892B-666CAD2EA8D6}"/>
              </a:ext>
            </a:extLst>
          </p:cNvPr>
          <p:cNvCxnSpPr>
            <a:stCxn id="137" idx="6"/>
            <a:endCxn id="138" idx="2"/>
          </p:cNvCxnSpPr>
          <p:nvPr/>
        </p:nvCxnSpPr>
        <p:spPr>
          <a:xfrm>
            <a:off x="9521158" y="4845627"/>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68A65-8E9F-FE45-A897-5C1A57BEAE79}"/>
              </a:ext>
            </a:extLst>
          </p:cNvPr>
          <p:cNvCxnSpPr>
            <a:cxnSpLocks/>
            <a:stCxn id="138" idx="6"/>
          </p:cNvCxnSpPr>
          <p:nvPr/>
        </p:nvCxnSpPr>
        <p:spPr>
          <a:xfrm>
            <a:off x="10561064" y="4845627"/>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DD664DAA-FE55-5948-B2F4-EE8ED55FC99A}"/>
              </a:ext>
            </a:extLst>
          </p:cNvPr>
          <p:cNvSpPr/>
          <p:nvPr/>
        </p:nvSpPr>
        <p:spPr>
          <a:xfrm>
            <a:off x="11081017"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157" name="TextBox 156">
            <a:extLst>
              <a:ext uri="{FF2B5EF4-FFF2-40B4-BE49-F238E27FC236}">
                <a16:creationId xmlns:a16="http://schemas.microsoft.com/office/drawing/2014/main" id="{D210E34A-79B9-E745-A811-44EE5A308E67}"/>
              </a:ext>
            </a:extLst>
          </p:cNvPr>
          <p:cNvSpPr txBox="1"/>
          <p:nvPr/>
        </p:nvSpPr>
        <p:spPr>
          <a:xfrm>
            <a:off x="3824087" y="5653687"/>
            <a:ext cx="5026120" cy="584775"/>
          </a:xfrm>
          <a:prstGeom prst="rect">
            <a:avLst/>
          </a:prstGeom>
          <a:noFill/>
        </p:spPr>
        <p:txBody>
          <a:bodyPr wrap="none" rtlCol="0">
            <a:spAutoFit/>
          </a:bodyPr>
          <a:lstStyle/>
          <a:p>
            <a:r>
              <a:rPr lang="en-US" sz="3200" dirty="0"/>
              <a:t>Which side is the source on? </a:t>
            </a:r>
          </a:p>
        </p:txBody>
      </p:sp>
      <p:sp>
        <p:nvSpPr>
          <p:cNvPr id="4" name="TextBox 3">
            <a:extLst>
              <a:ext uri="{FF2B5EF4-FFF2-40B4-BE49-F238E27FC236}">
                <a16:creationId xmlns:a16="http://schemas.microsoft.com/office/drawing/2014/main" id="{375D7C32-24E1-8242-B56E-6C1866797148}"/>
              </a:ext>
            </a:extLst>
          </p:cNvPr>
          <p:cNvSpPr txBox="1"/>
          <p:nvPr/>
        </p:nvSpPr>
        <p:spPr>
          <a:xfrm>
            <a:off x="11144448" y="2244769"/>
            <a:ext cx="418704" cy="369332"/>
          </a:xfrm>
          <a:prstGeom prst="rect">
            <a:avLst/>
          </a:prstGeom>
          <a:noFill/>
        </p:spPr>
        <p:txBody>
          <a:bodyPr wrap="none" rtlCol="0">
            <a:spAutoFit/>
          </a:bodyPr>
          <a:lstStyle/>
          <a:p>
            <a:r>
              <a:rPr lang="en-US" dirty="0">
                <a:solidFill>
                  <a:schemeClr val="bg1"/>
                </a:solidFill>
              </a:rPr>
              <a:t>10</a:t>
            </a:r>
          </a:p>
        </p:txBody>
      </p:sp>
      <p:sp>
        <p:nvSpPr>
          <p:cNvPr id="66" name="TextBox 65">
            <a:extLst>
              <a:ext uri="{FF2B5EF4-FFF2-40B4-BE49-F238E27FC236}">
                <a16:creationId xmlns:a16="http://schemas.microsoft.com/office/drawing/2014/main" id="{CDE630A4-7151-8041-8068-0C7888C150E3}"/>
              </a:ext>
            </a:extLst>
          </p:cNvPr>
          <p:cNvSpPr txBox="1"/>
          <p:nvPr/>
        </p:nvSpPr>
        <p:spPr>
          <a:xfrm>
            <a:off x="8011923" y="4660960"/>
            <a:ext cx="418704" cy="369332"/>
          </a:xfrm>
          <a:prstGeom prst="rect">
            <a:avLst/>
          </a:prstGeom>
          <a:noFill/>
        </p:spPr>
        <p:txBody>
          <a:bodyPr wrap="none" rtlCol="0">
            <a:spAutoFit/>
          </a:bodyPr>
          <a:lstStyle/>
          <a:p>
            <a:r>
              <a:rPr lang="en-US" dirty="0">
                <a:solidFill>
                  <a:schemeClr val="bg1"/>
                </a:solidFill>
              </a:rPr>
              <a:t>10</a:t>
            </a:r>
          </a:p>
        </p:txBody>
      </p:sp>
      <p:sp>
        <p:nvSpPr>
          <p:cNvPr id="67" name="TextBox 66">
            <a:extLst>
              <a:ext uri="{FF2B5EF4-FFF2-40B4-BE49-F238E27FC236}">
                <a16:creationId xmlns:a16="http://schemas.microsoft.com/office/drawing/2014/main" id="{17DE0F56-0E72-4846-A384-CA715495DDE8}"/>
              </a:ext>
            </a:extLst>
          </p:cNvPr>
          <p:cNvSpPr txBox="1"/>
          <p:nvPr/>
        </p:nvSpPr>
        <p:spPr>
          <a:xfrm>
            <a:off x="5783291" y="3345143"/>
            <a:ext cx="633315" cy="584775"/>
          </a:xfrm>
          <a:prstGeom prst="rect">
            <a:avLst/>
          </a:prstGeom>
          <a:noFill/>
        </p:spPr>
        <p:txBody>
          <a:bodyPr wrap="none" rtlCol="0">
            <a:spAutoFit/>
          </a:bodyPr>
          <a:lstStyle/>
          <a:p>
            <a:r>
              <a:rPr lang="en-US" sz="3200" dirty="0"/>
              <a:t>vs.</a:t>
            </a:r>
          </a:p>
        </p:txBody>
      </p:sp>
    </p:spTree>
    <p:extLst>
      <p:ext uri="{BB962C8B-B14F-4D97-AF65-F5344CB8AC3E}">
        <p14:creationId xmlns:p14="http://schemas.microsoft.com/office/powerpoint/2010/main" val="3957557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D7F47A-9B04-9D4C-A046-AB77161D8F47}"/>
              </a:ext>
            </a:extLst>
          </p:cNvPr>
          <p:cNvGrpSpPr/>
          <p:nvPr/>
        </p:nvGrpSpPr>
        <p:grpSpPr>
          <a:xfrm>
            <a:off x="748552" y="2169459"/>
            <a:ext cx="10852418" cy="519953"/>
            <a:chOff x="748552" y="2169459"/>
            <a:chExt cx="10852418" cy="519953"/>
          </a:xfrm>
        </p:grpSpPr>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sp>
        <p:nvSpPr>
          <p:cNvPr id="141" name="Oval 140">
            <a:extLst>
              <a:ext uri="{FF2B5EF4-FFF2-40B4-BE49-F238E27FC236}">
                <a16:creationId xmlns:a16="http://schemas.microsoft.com/office/drawing/2014/main" id="{03B07273-9E71-7B4A-AEF3-41F6166BF7E1}"/>
              </a:ext>
            </a:extLst>
          </p:cNvPr>
          <p:cNvSpPr/>
          <p:nvPr/>
        </p:nvSpPr>
        <p:spPr>
          <a:xfrm>
            <a:off x="748552"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2" name="Oval 141">
            <a:extLst>
              <a:ext uri="{FF2B5EF4-FFF2-40B4-BE49-F238E27FC236}">
                <a16:creationId xmlns:a16="http://schemas.microsoft.com/office/drawing/2014/main" id="{1BBB4F7E-BCEF-8C44-96B2-A1D27F6E6A38}"/>
              </a:ext>
            </a:extLst>
          </p:cNvPr>
          <p:cNvSpPr/>
          <p:nvPr/>
        </p:nvSpPr>
        <p:spPr>
          <a:xfrm>
            <a:off x="1788458"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3" name="Oval 142">
            <a:extLst>
              <a:ext uri="{FF2B5EF4-FFF2-40B4-BE49-F238E27FC236}">
                <a16:creationId xmlns:a16="http://schemas.microsoft.com/office/drawing/2014/main" id="{FC160819-0BBD-AD48-BEC0-FECDAD0C13AF}"/>
              </a:ext>
            </a:extLst>
          </p:cNvPr>
          <p:cNvSpPr/>
          <p:nvPr/>
        </p:nvSpPr>
        <p:spPr>
          <a:xfrm>
            <a:off x="2828364"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44" name="Straight Connector 143">
            <a:extLst>
              <a:ext uri="{FF2B5EF4-FFF2-40B4-BE49-F238E27FC236}">
                <a16:creationId xmlns:a16="http://schemas.microsoft.com/office/drawing/2014/main" id="{68F4BDE3-402B-F545-8811-18B8881D3D48}"/>
              </a:ext>
            </a:extLst>
          </p:cNvPr>
          <p:cNvCxnSpPr>
            <a:stCxn id="141" idx="6"/>
            <a:endCxn id="142" idx="2"/>
          </p:cNvCxnSpPr>
          <p:nvPr/>
        </p:nvCxnSpPr>
        <p:spPr>
          <a:xfrm>
            <a:off x="1268505"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BED4E1-1307-FE4E-B2A1-AB834C138D75}"/>
              </a:ext>
            </a:extLst>
          </p:cNvPr>
          <p:cNvCxnSpPr>
            <a:cxnSpLocks/>
            <a:stCxn id="142" idx="6"/>
            <a:endCxn id="143" idx="2"/>
          </p:cNvCxnSpPr>
          <p:nvPr/>
        </p:nvCxnSpPr>
        <p:spPr>
          <a:xfrm>
            <a:off x="2308411"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EF34FC1-68B6-E04D-950D-92AACEC8B78C}"/>
              </a:ext>
            </a:extLst>
          </p:cNvPr>
          <p:cNvCxnSpPr>
            <a:cxnSpLocks/>
            <a:stCxn id="143" idx="6"/>
            <a:endCxn id="147" idx="2"/>
          </p:cNvCxnSpPr>
          <p:nvPr/>
        </p:nvCxnSpPr>
        <p:spPr>
          <a:xfrm>
            <a:off x="3348317"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6C37B30-89B4-BF44-BAA9-CF3D34AE7BBC}"/>
              </a:ext>
            </a:extLst>
          </p:cNvPr>
          <p:cNvSpPr/>
          <p:nvPr/>
        </p:nvSpPr>
        <p:spPr>
          <a:xfrm>
            <a:off x="3868270"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8" name="Oval 147">
            <a:extLst>
              <a:ext uri="{FF2B5EF4-FFF2-40B4-BE49-F238E27FC236}">
                <a16:creationId xmlns:a16="http://schemas.microsoft.com/office/drawing/2014/main" id="{42B4FD53-CE87-BD41-9B24-ADD017DF14F7}"/>
              </a:ext>
            </a:extLst>
          </p:cNvPr>
          <p:cNvSpPr/>
          <p:nvPr/>
        </p:nvSpPr>
        <p:spPr>
          <a:xfrm>
            <a:off x="4908176"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49" name="Straight Connector 148">
            <a:extLst>
              <a:ext uri="{FF2B5EF4-FFF2-40B4-BE49-F238E27FC236}">
                <a16:creationId xmlns:a16="http://schemas.microsoft.com/office/drawing/2014/main" id="{230CBC30-8744-6246-8C60-A0BC189FD069}"/>
              </a:ext>
            </a:extLst>
          </p:cNvPr>
          <p:cNvCxnSpPr>
            <a:stCxn id="147" idx="6"/>
            <a:endCxn id="148" idx="2"/>
          </p:cNvCxnSpPr>
          <p:nvPr/>
        </p:nvCxnSpPr>
        <p:spPr>
          <a:xfrm>
            <a:off x="4388223"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A1B8E1-AE68-5340-8ACA-8B03745789B7}"/>
              </a:ext>
            </a:extLst>
          </p:cNvPr>
          <p:cNvCxnSpPr>
            <a:cxnSpLocks/>
            <a:stCxn id="148" idx="6"/>
          </p:cNvCxnSpPr>
          <p:nvPr/>
        </p:nvCxnSpPr>
        <p:spPr>
          <a:xfrm>
            <a:off x="5428129"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BD42BFEA-502B-8045-9B20-45EAC9582222}"/>
              </a:ext>
            </a:extLst>
          </p:cNvPr>
          <p:cNvSpPr/>
          <p:nvPr/>
        </p:nvSpPr>
        <p:spPr>
          <a:xfrm>
            <a:off x="5881487"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2" name="Oval 131">
            <a:extLst>
              <a:ext uri="{FF2B5EF4-FFF2-40B4-BE49-F238E27FC236}">
                <a16:creationId xmlns:a16="http://schemas.microsoft.com/office/drawing/2014/main" id="{CFA88C70-34C1-064E-8DC6-2468FBC48969}"/>
              </a:ext>
            </a:extLst>
          </p:cNvPr>
          <p:cNvSpPr/>
          <p:nvPr/>
        </p:nvSpPr>
        <p:spPr>
          <a:xfrm>
            <a:off x="6921393"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3" name="Oval 132">
            <a:extLst>
              <a:ext uri="{FF2B5EF4-FFF2-40B4-BE49-F238E27FC236}">
                <a16:creationId xmlns:a16="http://schemas.microsoft.com/office/drawing/2014/main" id="{E0FF72CC-45D9-3941-83A8-7C5C1F40E70E}"/>
              </a:ext>
            </a:extLst>
          </p:cNvPr>
          <p:cNvSpPr/>
          <p:nvPr/>
        </p:nvSpPr>
        <p:spPr>
          <a:xfrm>
            <a:off x="7961299"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4" name="Straight Connector 133">
            <a:extLst>
              <a:ext uri="{FF2B5EF4-FFF2-40B4-BE49-F238E27FC236}">
                <a16:creationId xmlns:a16="http://schemas.microsoft.com/office/drawing/2014/main" id="{A36E7EDA-9636-2E41-9C41-A67C06306A15}"/>
              </a:ext>
            </a:extLst>
          </p:cNvPr>
          <p:cNvCxnSpPr>
            <a:stCxn id="131" idx="6"/>
            <a:endCxn id="132" idx="2"/>
          </p:cNvCxnSpPr>
          <p:nvPr/>
        </p:nvCxnSpPr>
        <p:spPr>
          <a:xfrm>
            <a:off x="6401440"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BB59D4-30C8-634E-9391-5C63EBEEB6BC}"/>
              </a:ext>
            </a:extLst>
          </p:cNvPr>
          <p:cNvCxnSpPr>
            <a:cxnSpLocks/>
            <a:stCxn id="132" idx="6"/>
            <a:endCxn id="133" idx="2"/>
          </p:cNvCxnSpPr>
          <p:nvPr/>
        </p:nvCxnSpPr>
        <p:spPr>
          <a:xfrm>
            <a:off x="7441346"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145133-B640-3B41-BEEC-94C36D4786BF}"/>
              </a:ext>
            </a:extLst>
          </p:cNvPr>
          <p:cNvCxnSpPr>
            <a:cxnSpLocks/>
            <a:stCxn id="133" idx="6"/>
            <a:endCxn id="137" idx="2"/>
          </p:cNvCxnSpPr>
          <p:nvPr/>
        </p:nvCxnSpPr>
        <p:spPr>
          <a:xfrm>
            <a:off x="8481252"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0EF62B4-08EC-0847-BA94-7077EE732385}"/>
              </a:ext>
            </a:extLst>
          </p:cNvPr>
          <p:cNvSpPr/>
          <p:nvPr/>
        </p:nvSpPr>
        <p:spPr>
          <a:xfrm>
            <a:off x="9001205"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8" name="Oval 137">
            <a:extLst>
              <a:ext uri="{FF2B5EF4-FFF2-40B4-BE49-F238E27FC236}">
                <a16:creationId xmlns:a16="http://schemas.microsoft.com/office/drawing/2014/main" id="{70C5A732-AA22-0741-AC9E-86FFD7815767}"/>
              </a:ext>
            </a:extLst>
          </p:cNvPr>
          <p:cNvSpPr/>
          <p:nvPr/>
        </p:nvSpPr>
        <p:spPr>
          <a:xfrm>
            <a:off x="10041111"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39" name="Straight Connector 138">
            <a:extLst>
              <a:ext uri="{FF2B5EF4-FFF2-40B4-BE49-F238E27FC236}">
                <a16:creationId xmlns:a16="http://schemas.microsoft.com/office/drawing/2014/main" id="{8D7EA684-49F2-E440-892B-666CAD2EA8D6}"/>
              </a:ext>
            </a:extLst>
          </p:cNvPr>
          <p:cNvCxnSpPr>
            <a:stCxn id="137" idx="6"/>
            <a:endCxn id="138" idx="2"/>
          </p:cNvCxnSpPr>
          <p:nvPr/>
        </p:nvCxnSpPr>
        <p:spPr>
          <a:xfrm>
            <a:off x="9521158" y="4845627"/>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68A65-8E9F-FE45-A897-5C1A57BEAE79}"/>
              </a:ext>
            </a:extLst>
          </p:cNvPr>
          <p:cNvCxnSpPr>
            <a:cxnSpLocks/>
            <a:stCxn id="138" idx="6"/>
          </p:cNvCxnSpPr>
          <p:nvPr/>
        </p:nvCxnSpPr>
        <p:spPr>
          <a:xfrm>
            <a:off x="10561064" y="4845627"/>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DD664DAA-FE55-5948-B2F4-EE8ED55FC99A}"/>
              </a:ext>
            </a:extLst>
          </p:cNvPr>
          <p:cNvSpPr/>
          <p:nvPr/>
        </p:nvSpPr>
        <p:spPr>
          <a:xfrm>
            <a:off x="11081017"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157" name="TextBox 156">
            <a:extLst>
              <a:ext uri="{FF2B5EF4-FFF2-40B4-BE49-F238E27FC236}">
                <a16:creationId xmlns:a16="http://schemas.microsoft.com/office/drawing/2014/main" id="{D210E34A-79B9-E745-A811-44EE5A308E67}"/>
              </a:ext>
            </a:extLst>
          </p:cNvPr>
          <p:cNvSpPr txBox="1"/>
          <p:nvPr/>
        </p:nvSpPr>
        <p:spPr>
          <a:xfrm>
            <a:off x="3824087" y="5653687"/>
            <a:ext cx="5026120" cy="584775"/>
          </a:xfrm>
          <a:prstGeom prst="rect">
            <a:avLst/>
          </a:prstGeom>
          <a:noFill/>
        </p:spPr>
        <p:txBody>
          <a:bodyPr wrap="none" rtlCol="0">
            <a:spAutoFit/>
          </a:bodyPr>
          <a:lstStyle/>
          <a:p>
            <a:r>
              <a:rPr lang="en-US" sz="3200" dirty="0"/>
              <a:t>Which side is the source on? </a:t>
            </a:r>
          </a:p>
        </p:txBody>
      </p:sp>
      <p:sp>
        <p:nvSpPr>
          <p:cNvPr id="4" name="TextBox 3">
            <a:extLst>
              <a:ext uri="{FF2B5EF4-FFF2-40B4-BE49-F238E27FC236}">
                <a16:creationId xmlns:a16="http://schemas.microsoft.com/office/drawing/2014/main" id="{375D7C32-24E1-8242-B56E-6C1866797148}"/>
              </a:ext>
            </a:extLst>
          </p:cNvPr>
          <p:cNvSpPr txBox="1"/>
          <p:nvPr/>
        </p:nvSpPr>
        <p:spPr>
          <a:xfrm>
            <a:off x="11144448" y="2244769"/>
            <a:ext cx="418704" cy="369332"/>
          </a:xfrm>
          <a:prstGeom prst="rect">
            <a:avLst/>
          </a:prstGeom>
          <a:noFill/>
        </p:spPr>
        <p:txBody>
          <a:bodyPr wrap="none" rtlCol="0">
            <a:spAutoFit/>
          </a:bodyPr>
          <a:lstStyle/>
          <a:p>
            <a:r>
              <a:rPr lang="en-US" dirty="0">
                <a:solidFill>
                  <a:schemeClr val="bg1"/>
                </a:solidFill>
              </a:rPr>
              <a:t>10</a:t>
            </a:r>
          </a:p>
        </p:txBody>
      </p:sp>
      <p:sp>
        <p:nvSpPr>
          <p:cNvPr id="66" name="TextBox 65">
            <a:extLst>
              <a:ext uri="{FF2B5EF4-FFF2-40B4-BE49-F238E27FC236}">
                <a16:creationId xmlns:a16="http://schemas.microsoft.com/office/drawing/2014/main" id="{CDE630A4-7151-8041-8068-0C7888C150E3}"/>
              </a:ext>
            </a:extLst>
          </p:cNvPr>
          <p:cNvSpPr txBox="1"/>
          <p:nvPr/>
        </p:nvSpPr>
        <p:spPr>
          <a:xfrm>
            <a:off x="8011923" y="4660960"/>
            <a:ext cx="418704" cy="369332"/>
          </a:xfrm>
          <a:prstGeom prst="rect">
            <a:avLst/>
          </a:prstGeom>
          <a:noFill/>
        </p:spPr>
        <p:txBody>
          <a:bodyPr wrap="none" rtlCol="0">
            <a:spAutoFit/>
          </a:bodyPr>
          <a:lstStyle/>
          <a:p>
            <a:r>
              <a:rPr lang="en-US" dirty="0">
                <a:solidFill>
                  <a:schemeClr val="bg1"/>
                </a:solidFill>
              </a:rPr>
              <a:t>10</a:t>
            </a:r>
          </a:p>
        </p:txBody>
      </p:sp>
      <p:pic>
        <p:nvPicPr>
          <p:cNvPr id="49" name="Picture 48">
            <a:extLst>
              <a:ext uri="{FF2B5EF4-FFF2-40B4-BE49-F238E27FC236}">
                <a16:creationId xmlns:a16="http://schemas.microsoft.com/office/drawing/2014/main" id="{54BC4256-E8D1-2C4D-B4E8-7931AD398B49}"/>
              </a:ext>
            </a:extLst>
          </p:cNvPr>
          <p:cNvPicPr>
            <a:picLocks noChangeAspect="1"/>
          </p:cNvPicPr>
          <p:nvPr/>
        </p:nvPicPr>
        <p:blipFill>
          <a:blip r:embed="rId2"/>
          <a:stretch>
            <a:fillRect/>
          </a:stretch>
        </p:blipFill>
        <p:spPr>
          <a:xfrm>
            <a:off x="1727438" y="1972235"/>
            <a:ext cx="776533" cy="859363"/>
          </a:xfrm>
          <a:prstGeom prst="rect">
            <a:avLst/>
          </a:prstGeom>
        </p:spPr>
      </p:pic>
      <p:pic>
        <p:nvPicPr>
          <p:cNvPr id="50" name="Picture 49">
            <a:extLst>
              <a:ext uri="{FF2B5EF4-FFF2-40B4-BE49-F238E27FC236}">
                <a16:creationId xmlns:a16="http://schemas.microsoft.com/office/drawing/2014/main" id="{2237F1A8-6116-E348-B57E-FE87D646AC6A}"/>
              </a:ext>
            </a:extLst>
          </p:cNvPr>
          <p:cNvPicPr>
            <a:picLocks noChangeAspect="1"/>
          </p:cNvPicPr>
          <p:nvPr/>
        </p:nvPicPr>
        <p:blipFill>
          <a:blip r:embed="rId2"/>
          <a:stretch>
            <a:fillRect/>
          </a:stretch>
        </p:blipFill>
        <p:spPr>
          <a:xfrm flipH="1">
            <a:off x="9838961" y="4388426"/>
            <a:ext cx="776533" cy="859363"/>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E7BE554-B5E2-9C4D-9D98-E4BA339FC66D}"/>
                  </a:ext>
                </a:extLst>
              </p:cNvPr>
              <p:cNvSpPr txBox="1"/>
              <p:nvPr/>
            </p:nvSpPr>
            <p:spPr>
              <a:xfrm>
                <a:off x="1727438" y="2720760"/>
                <a:ext cx="180222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𝐷</m:t>
                          </m:r>
                          <m:r>
                            <a:rPr lang="en-US" sz="3200" b="0" i="1" dirty="0" smtClean="0">
                              <a:latin typeface="Cambria Math" panose="02040503050406030204" pitchFamily="18" charset="0"/>
                            </a:rPr>
                            <m:t>𝑒𝑡𝑒𝑐𝑡𝑜𝑟</m:t>
                          </m:r>
                        </m:sub>
                      </m:sSub>
                    </m:oMath>
                  </m:oMathPara>
                </a14:m>
                <a:endParaRPr lang="en-US" sz="3200" dirty="0"/>
              </a:p>
            </p:txBody>
          </p:sp>
        </mc:Choice>
        <mc:Fallback>
          <p:sp>
            <p:nvSpPr>
              <p:cNvPr id="51" name="TextBox 50">
                <a:extLst>
                  <a:ext uri="{FF2B5EF4-FFF2-40B4-BE49-F238E27FC236}">
                    <a16:creationId xmlns:a16="http://schemas.microsoft.com/office/drawing/2014/main" id="{0E7BE554-B5E2-9C4D-9D98-E4BA339FC66D}"/>
                  </a:ext>
                </a:extLst>
              </p:cNvPr>
              <p:cNvSpPr txBox="1">
                <a:spLocks noRot="1" noChangeAspect="1" noMove="1" noResize="1" noEditPoints="1" noAdjustHandles="1" noChangeArrowheads="1" noChangeShapeType="1" noTextEdit="1"/>
              </p:cNvSpPr>
              <p:nvPr/>
            </p:nvSpPr>
            <p:spPr>
              <a:xfrm>
                <a:off x="1727438" y="2720760"/>
                <a:ext cx="1802225" cy="584775"/>
              </a:xfrm>
              <a:prstGeom prst="rect">
                <a:avLst/>
              </a:prstGeom>
              <a:blipFill>
                <a:blip r:embed="rId3"/>
                <a:stretch>
                  <a:fillRect b="-6383"/>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F6EF5703-9077-E146-BD3F-64FC072CFCD2}"/>
              </a:ext>
            </a:extLst>
          </p:cNvPr>
          <p:cNvSpPr txBox="1"/>
          <p:nvPr/>
        </p:nvSpPr>
        <p:spPr>
          <a:xfrm>
            <a:off x="5783291" y="3345143"/>
            <a:ext cx="633315" cy="584775"/>
          </a:xfrm>
          <a:prstGeom prst="rect">
            <a:avLst/>
          </a:prstGeom>
          <a:noFill/>
        </p:spPr>
        <p:txBody>
          <a:bodyPr wrap="none" rtlCol="0">
            <a:spAutoFit/>
          </a:bodyPr>
          <a:lstStyle/>
          <a:p>
            <a:r>
              <a:rPr lang="en-US" sz="3200" dirty="0"/>
              <a:t>vs.</a:t>
            </a:r>
          </a:p>
        </p:txBody>
      </p:sp>
    </p:spTree>
    <p:extLst>
      <p:ext uri="{BB962C8B-B14F-4D97-AF65-F5344CB8AC3E}">
        <p14:creationId xmlns:p14="http://schemas.microsoft.com/office/powerpoint/2010/main" val="1996178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D7F47A-9B04-9D4C-A046-AB77161D8F47}"/>
              </a:ext>
            </a:extLst>
          </p:cNvPr>
          <p:cNvGrpSpPr/>
          <p:nvPr/>
        </p:nvGrpSpPr>
        <p:grpSpPr>
          <a:xfrm>
            <a:off x="748552" y="2169459"/>
            <a:ext cx="10852418" cy="519953"/>
            <a:chOff x="748552" y="2169459"/>
            <a:chExt cx="10852418" cy="519953"/>
          </a:xfrm>
        </p:grpSpPr>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sp>
        <p:nvSpPr>
          <p:cNvPr id="141" name="Oval 140">
            <a:extLst>
              <a:ext uri="{FF2B5EF4-FFF2-40B4-BE49-F238E27FC236}">
                <a16:creationId xmlns:a16="http://schemas.microsoft.com/office/drawing/2014/main" id="{03B07273-9E71-7B4A-AEF3-41F6166BF7E1}"/>
              </a:ext>
            </a:extLst>
          </p:cNvPr>
          <p:cNvSpPr/>
          <p:nvPr/>
        </p:nvSpPr>
        <p:spPr>
          <a:xfrm>
            <a:off x="748552"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2" name="Oval 141">
            <a:extLst>
              <a:ext uri="{FF2B5EF4-FFF2-40B4-BE49-F238E27FC236}">
                <a16:creationId xmlns:a16="http://schemas.microsoft.com/office/drawing/2014/main" id="{1BBB4F7E-BCEF-8C44-96B2-A1D27F6E6A38}"/>
              </a:ext>
            </a:extLst>
          </p:cNvPr>
          <p:cNvSpPr/>
          <p:nvPr/>
        </p:nvSpPr>
        <p:spPr>
          <a:xfrm>
            <a:off x="1788458"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3" name="Oval 142">
            <a:extLst>
              <a:ext uri="{FF2B5EF4-FFF2-40B4-BE49-F238E27FC236}">
                <a16:creationId xmlns:a16="http://schemas.microsoft.com/office/drawing/2014/main" id="{FC160819-0BBD-AD48-BEC0-FECDAD0C13AF}"/>
              </a:ext>
            </a:extLst>
          </p:cNvPr>
          <p:cNvSpPr/>
          <p:nvPr/>
        </p:nvSpPr>
        <p:spPr>
          <a:xfrm>
            <a:off x="2828364"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144" name="Straight Connector 143">
            <a:extLst>
              <a:ext uri="{FF2B5EF4-FFF2-40B4-BE49-F238E27FC236}">
                <a16:creationId xmlns:a16="http://schemas.microsoft.com/office/drawing/2014/main" id="{68F4BDE3-402B-F545-8811-18B8881D3D48}"/>
              </a:ext>
            </a:extLst>
          </p:cNvPr>
          <p:cNvCxnSpPr>
            <a:stCxn id="141" idx="6"/>
            <a:endCxn id="142" idx="2"/>
          </p:cNvCxnSpPr>
          <p:nvPr/>
        </p:nvCxnSpPr>
        <p:spPr>
          <a:xfrm>
            <a:off x="1268505"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BED4E1-1307-FE4E-B2A1-AB834C138D75}"/>
              </a:ext>
            </a:extLst>
          </p:cNvPr>
          <p:cNvCxnSpPr>
            <a:cxnSpLocks/>
            <a:stCxn id="142" idx="6"/>
            <a:endCxn id="143" idx="2"/>
          </p:cNvCxnSpPr>
          <p:nvPr/>
        </p:nvCxnSpPr>
        <p:spPr>
          <a:xfrm>
            <a:off x="2308411"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EF34FC1-68B6-E04D-950D-92AACEC8B78C}"/>
              </a:ext>
            </a:extLst>
          </p:cNvPr>
          <p:cNvCxnSpPr>
            <a:cxnSpLocks/>
            <a:stCxn id="143" idx="6"/>
            <a:endCxn id="147" idx="2"/>
          </p:cNvCxnSpPr>
          <p:nvPr/>
        </p:nvCxnSpPr>
        <p:spPr>
          <a:xfrm>
            <a:off x="3348317"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6C37B30-89B4-BF44-BAA9-CF3D34AE7BBC}"/>
              </a:ext>
            </a:extLst>
          </p:cNvPr>
          <p:cNvSpPr/>
          <p:nvPr/>
        </p:nvSpPr>
        <p:spPr>
          <a:xfrm>
            <a:off x="3868270"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48" name="Oval 147">
            <a:extLst>
              <a:ext uri="{FF2B5EF4-FFF2-40B4-BE49-F238E27FC236}">
                <a16:creationId xmlns:a16="http://schemas.microsoft.com/office/drawing/2014/main" id="{42B4FD53-CE87-BD41-9B24-ADD017DF14F7}"/>
              </a:ext>
            </a:extLst>
          </p:cNvPr>
          <p:cNvSpPr/>
          <p:nvPr/>
        </p:nvSpPr>
        <p:spPr>
          <a:xfrm>
            <a:off x="4908176"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cxnSp>
        <p:nvCxnSpPr>
          <p:cNvPr id="149" name="Straight Connector 148">
            <a:extLst>
              <a:ext uri="{FF2B5EF4-FFF2-40B4-BE49-F238E27FC236}">
                <a16:creationId xmlns:a16="http://schemas.microsoft.com/office/drawing/2014/main" id="{230CBC30-8744-6246-8C60-A0BC189FD069}"/>
              </a:ext>
            </a:extLst>
          </p:cNvPr>
          <p:cNvCxnSpPr>
            <a:stCxn id="147" idx="6"/>
            <a:endCxn id="148" idx="2"/>
          </p:cNvCxnSpPr>
          <p:nvPr/>
        </p:nvCxnSpPr>
        <p:spPr>
          <a:xfrm>
            <a:off x="4388223"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A1B8E1-AE68-5340-8ACA-8B03745789B7}"/>
              </a:ext>
            </a:extLst>
          </p:cNvPr>
          <p:cNvCxnSpPr>
            <a:cxnSpLocks/>
            <a:stCxn id="148" idx="6"/>
          </p:cNvCxnSpPr>
          <p:nvPr/>
        </p:nvCxnSpPr>
        <p:spPr>
          <a:xfrm>
            <a:off x="5428129"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BD42BFEA-502B-8045-9B20-45EAC9582222}"/>
              </a:ext>
            </a:extLst>
          </p:cNvPr>
          <p:cNvSpPr/>
          <p:nvPr/>
        </p:nvSpPr>
        <p:spPr>
          <a:xfrm>
            <a:off x="5881487"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32" name="Oval 131">
            <a:extLst>
              <a:ext uri="{FF2B5EF4-FFF2-40B4-BE49-F238E27FC236}">
                <a16:creationId xmlns:a16="http://schemas.microsoft.com/office/drawing/2014/main" id="{CFA88C70-34C1-064E-8DC6-2468FBC48969}"/>
              </a:ext>
            </a:extLst>
          </p:cNvPr>
          <p:cNvSpPr/>
          <p:nvPr/>
        </p:nvSpPr>
        <p:spPr>
          <a:xfrm>
            <a:off x="6921393"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133" name="Oval 132">
            <a:extLst>
              <a:ext uri="{FF2B5EF4-FFF2-40B4-BE49-F238E27FC236}">
                <a16:creationId xmlns:a16="http://schemas.microsoft.com/office/drawing/2014/main" id="{E0FF72CC-45D9-3941-83A8-7C5C1F40E70E}"/>
              </a:ext>
            </a:extLst>
          </p:cNvPr>
          <p:cNvSpPr/>
          <p:nvPr/>
        </p:nvSpPr>
        <p:spPr>
          <a:xfrm>
            <a:off x="7961299"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4" name="Straight Connector 133">
            <a:extLst>
              <a:ext uri="{FF2B5EF4-FFF2-40B4-BE49-F238E27FC236}">
                <a16:creationId xmlns:a16="http://schemas.microsoft.com/office/drawing/2014/main" id="{A36E7EDA-9636-2E41-9C41-A67C06306A15}"/>
              </a:ext>
            </a:extLst>
          </p:cNvPr>
          <p:cNvCxnSpPr>
            <a:stCxn id="131" idx="6"/>
            <a:endCxn id="132" idx="2"/>
          </p:cNvCxnSpPr>
          <p:nvPr/>
        </p:nvCxnSpPr>
        <p:spPr>
          <a:xfrm>
            <a:off x="6401440"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BB59D4-30C8-634E-9391-5C63EBEEB6BC}"/>
              </a:ext>
            </a:extLst>
          </p:cNvPr>
          <p:cNvCxnSpPr>
            <a:cxnSpLocks/>
            <a:stCxn id="132" idx="6"/>
            <a:endCxn id="133" idx="2"/>
          </p:cNvCxnSpPr>
          <p:nvPr/>
        </p:nvCxnSpPr>
        <p:spPr>
          <a:xfrm>
            <a:off x="7441346"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145133-B640-3B41-BEEC-94C36D4786BF}"/>
              </a:ext>
            </a:extLst>
          </p:cNvPr>
          <p:cNvCxnSpPr>
            <a:cxnSpLocks/>
            <a:stCxn id="133" idx="6"/>
            <a:endCxn id="137" idx="2"/>
          </p:cNvCxnSpPr>
          <p:nvPr/>
        </p:nvCxnSpPr>
        <p:spPr>
          <a:xfrm>
            <a:off x="8481252"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0EF62B4-08EC-0847-BA94-7077EE732385}"/>
              </a:ext>
            </a:extLst>
          </p:cNvPr>
          <p:cNvSpPr/>
          <p:nvPr/>
        </p:nvSpPr>
        <p:spPr>
          <a:xfrm>
            <a:off x="9001205"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8" name="Oval 137">
            <a:extLst>
              <a:ext uri="{FF2B5EF4-FFF2-40B4-BE49-F238E27FC236}">
                <a16:creationId xmlns:a16="http://schemas.microsoft.com/office/drawing/2014/main" id="{70C5A732-AA22-0741-AC9E-86FFD7815767}"/>
              </a:ext>
            </a:extLst>
          </p:cNvPr>
          <p:cNvSpPr/>
          <p:nvPr/>
        </p:nvSpPr>
        <p:spPr>
          <a:xfrm>
            <a:off x="10041111"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139" name="Straight Connector 138">
            <a:extLst>
              <a:ext uri="{FF2B5EF4-FFF2-40B4-BE49-F238E27FC236}">
                <a16:creationId xmlns:a16="http://schemas.microsoft.com/office/drawing/2014/main" id="{8D7EA684-49F2-E440-892B-666CAD2EA8D6}"/>
              </a:ext>
            </a:extLst>
          </p:cNvPr>
          <p:cNvCxnSpPr>
            <a:stCxn id="137" idx="6"/>
            <a:endCxn id="138" idx="2"/>
          </p:cNvCxnSpPr>
          <p:nvPr/>
        </p:nvCxnSpPr>
        <p:spPr>
          <a:xfrm>
            <a:off x="9521158" y="4845627"/>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68A65-8E9F-FE45-A897-5C1A57BEAE79}"/>
              </a:ext>
            </a:extLst>
          </p:cNvPr>
          <p:cNvCxnSpPr>
            <a:cxnSpLocks/>
            <a:stCxn id="138" idx="6"/>
          </p:cNvCxnSpPr>
          <p:nvPr/>
        </p:nvCxnSpPr>
        <p:spPr>
          <a:xfrm>
            <a:off x="10561064" y="4845627"/>
            <a:ext cx="51995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DD664DAA-FE55-5948-B2F4-EE8ED55FC99A}"/>
              </a:ext>
            </a:extLst>
          </p:cNvPr>
          <p:cNvSpPr/>
          <p:nvPr/>
        </p:nvSpPr>
        <p:spPr>
          <a:xfrm>
            <a:off x="11081017"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157" name="TextBox 156">
            <a:extLst>
              <a:ext uri="{FF2B5EF4-FFF2-40B4-BE49-F238E27FC236}">
                <a16:creationId xmlns:a16="http://schemas.microsoft.com/office/drawing/2014/main" id="{D210E34A-79B9-E745-A811-44EE5A308E67}"/>
              </a:ext>
            </a:extLst>
          </p:cNvPr>
          <p:cNvSpPr txBox="1"/>
          <p:nvPr/>
        </p:nvSpPr>
        <p:spPr>
          <a:xfrm>
            <a:off x="3824087" y="5653687"/>
            <a:ext cx="5026120" cy="584775"/>
          </a:xfrm>
          <a:prstGeom prst="rect">
            <a:avLst/>
          </a:prstGeom>
          <a:noFill/>
        </p:spPr>
        <p:txBody>
          <a:bodyPr wrap="none" rtlCol="0">
            <a:spAutoFit/>
          </a:bodyPr>
          <a:lstStyle/>
          <a:p>
            <a:r>
              <a:rPr lang="en-US" sz="3200" dirty="0"/>
              <a:t>Which side is the source on? </a:t>
            </a:r>
          </a:p>
        </p:txBody>
      </p:sp>
      <p:sp>
        <p:nvSpPr>
          <p:cNvPr id="4" name="TextBox 3">
            <a:extLst>
              <a:ext uri="{FF2B5EF4-FFF2-40B4-BE49-F238E27FC236}">
                <a16:creationId xmlns:a16="http://schemas.microsoft.com/office/drawing/2014/main" id="{375D7C32-24E1-8242-B56E-6C1866797148}"/>
              </a:ext>
            </a:extLst>
          </p:cNvPr>
          <p:cNvSpPr txBox="1"/>
          <p:nvPr/>
        </p:nvSpPr>
        <p:spPr>
          <a:xfrm>
            <a:off x="11144448" y="2244769"/>
            <a:ext cx="418704" cy="369332"/>
          </a:xfrm>
          <a:prstGeom prst="rect">
            <a:avLst/>
          </a:prstGeom>
          <a:noFill/>
        </p:spPr>
        <p:txBody>
          <a:bodyPr wrap="none" rtlCol="0">
            <a:spAutoFit/>
          </a:bodyPr>
          <a:lstStyle/>
          <a:p>
            <a:r>
              <a:rPr lang="en-US" dirty="0">
                <a:solidFill>
                  <a:schemeClr val="bg1"/>
                </a:solidFill>
              </a:rPr>
              <a:t>10</a:t>
            </a:r>
          </a:p>
        </p:txBody>
      </p:sp>
      <p:sp>
        <p:nvSpPr>
          <p:cNvPr id="66" name="TextBox 65">
            <a:extLst>
              <a:ext uri="{FF2B5EF4-FFF2-40B4-BE49-F238E27FC236}">
                <a16:creationId xmlns:a16="http://schemas.microsoft.com/office/drawing/2014/main" id="{CDE630A4-7151-8041-8068-0C7888C150E3}"/>
              </a:ext>
            </a:extLst>
          </p:cNvPr>
          <p:cNvSpPr txBox="1"/>
          <p:nvPr/>
        </p:nvSpPr>
        <p:spPr>
          <a:xfrm>
            <a:off x="8011923" y="4660960"/>
            <a:ext cx="418704" cy="369332"/>
          </a:xfrm>
          <a:prstGeom prst="rect">
            <a:avLst/>
          </a:prstGeom>
          <a:noFill/>
        </p:spPr>
        <p:txBody>
          <a:bodyPr wrap="none" rtlCol="0">
            <a:spAutoFit/>
          </a:bodyPr>
          <a:lstStyle/>
          <a:p>
            <a:r>
              <a:rPr lang="en-US" dirty="0">
                <a:solidFill>
                  <a:schemeClr val="bg1"/>
                </a:solidFill>
              </a:rPr>
              <a:t>10</a:t>
            </a:r>
          </a:p>
        </p:txBody>
      </p:sp>
      <p:pic>
        <p:nvPicPr>
          <p:cNvPr id="49" name="Picture 48">
            <a:extLst>
              <a:ext uri="{FF2B5EF4-FFF2-40B4-BE49-F238E27FC236}">
                <a16:creationId xmlns:a16="http://schemas.microsoft.com/office/drawing/2014/main" id="{54BC4256-E8D1-2C4D-B4E8-7931AD398B49}"/>
              </a:ext>
            </a:extLst>
          </p:cNvPr>
          <p:cNvPicPr>
            <a:picLocks noChangeAspect="1"/>
          </p:cNvPicPr>
          <p:nvPr/>
        </p:nvPicPr>
        <p:blipFill>
          <a:blip r:embed="rId2"/>
          <a:stretch>
            <a:fillRect/>
          </a:stretch>
        </p:blipFill>
        <p:spPr>
          <a:xfrm>
            <a:off x="1727438" y="1972235"/>
            <a:ext cx="776533" cy="859363"/>
          </a:xfrm>
          <a:prstGeom prst="rect">
            <a:avLst/>
          </a:prstGeom>
        </p:spPr>
      </p:pic>
      <p:pic>
        <p:nvPicPr>
          <p:cNvPr id="50" name="Picture 49">
            <a:extLst>
              <a:ext uri="{FF2B5EF4-FFF2-40B4-BE49-F238E27FC236}">
                <a16:creationId xmlns:a16="http://schemas.microsoft.com/office/drawing/2014/main" id="{2237F1A8-6116-E348-B57E-FE87D646AC6A}"/>
              </a:ext>
            </a:extLst>
          </p:cNvPr>
          <p:cNvPicPr>
            <a:picLocks noChangeAspect="1"/>
          </p:cNvPicPr>
          <p:nvPr/>
        </p:nvPicPr>
        <p:blipFill>
          <a:blip r:embed="rId2"/>
          <a:stretch>
            <a:fillRect/>
          </a:stretch>
        </p:blipFill>
        <p:spPr>
          <a:xfrm flipH="1">
            <a:off x="9838961" y="4388426"/>
            <a:ext cx="776533" cy="859363"/>
          </a:xfrm>
          <a:prstGeom prst="rect">
            <a:avLst/>
          </a:prstGeom>
        </p:spPr>
      </p:pic>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0E7BE554-B5E2-9C4D-9D98-E4BA339FC66D}"/>
                  </a:ext>
                </a:extLst>
              </p:cNvPr>
              <p:cNvSpPr txBox="1"/>
              <p:nvPr/>
            </p:nvSpPr>
            <p:spPr>
              <a:xfrm>
                <a:off x="1727438" y="2720760"/>
                <a:ext cx="180222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𝐷</m:t>
                          </m:r>
                          <m:r>
                            <a:rPr lang="en-US" sz="3200" b="0" i="1" dirty="0" smtClean="0">
                              <a:latin typeface="Cambria Math" panose="02040503050406030204" pitchFamily="18" charset="0"/>
                            </a:rPr>
                            <m:t>𝑒𝑡𝑒𝑐𝑡𝑜𝑟</m:t>
                          </m:r>
                        </m:sub>
                      </m:sSub>
                    </m:oMath>
                  </m:oMathPara>
                </a14:m>
                <a:endParaRPr lang="en-US" sz="3200" dirty="0"/>
              </a:p>
            </p:txBody>
          </p:sp>
        </mc:Choice>
        <mc:Fallback>
          <p:sp>
            <p:nvSpPr>
              <p:cNvPr id="51" name="TextBox 50">
                <a:extLst>
                  <a:ext uri="{FF2B5EF4-FFF2-40B4-BE49-F238E27FC236}">
                    <a16:creationId xmlns:a16="http://schemas.microsoft.com/office/drawing/2014/main" id="{0E7BE554-B5E2-9C4D-9D98-E4BA339FC66D}"/>
                  </a:ext>
                </a:extLst>
              </p:cNvPr>
              <p:cNvSpPr txBox="1">
                <a:spLocks noRot="1" noChangeAspect="1" noMove="1" noResize="1" noEditPoints="1" noAdjustHandles="1" noChangeArrowheads="1" noChangeShapeType="1" noTextEdit="1"/>
              </p:cNvSpPr>
              <p:nvPr/>
            </p:nvSpPr>
            <p:spPr>
              <a:xfrm>
                <a:off x="1727438" y="2720760"/>
                <a:ext cx="1802225" cy="584775"/>
              </a:xfrm>
              <a:prstGeom prst="rect">
                <a:avLst/>
              </a:prstGeom>
              <a:blipFill>
                <a:blip r:embed="rId3"/>
                <a:stretch>
                  <a:fillRect b="-6383"/>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F6EF5703-9077-E146-BD3F-64FC072CFCD2}"/>
              </a:ext>
            </a:extLst>
          </p:cNvPr>
          <p:cNvSpPr txBox="1"/>
          <p:nvPr/>
        </p:nvSpPr>
        <p:spPr>
          <a:xfrm>
            <a:off x="5783291" y="3345143"/>
            <a:ext cx="633315" cy="584775"/>
          </a:xfrm>
          <a:prstGeom prst="rect">
            <a:avLst/>
          </a:prstGeom>
          <a:noFill/>
        </p:spPr>
        <p:txBody>
          <a:bodyPr wrap="none" rtlCol="0">
            <a:spAutoFit/>
          </a:bodyPr>
          <a:lstStyle/>
          <a:p>
            <a:r>
              <a:rPr lang="en-US" sz="3200" dirty="0"/>
              <a:t>vs.</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CEAC777-859F-CC45-B9EE-E64B6F94EBB4}"/>
                  </a:ext>
                </a:extLst>
              </p:cNvPr>
              <p:cNvSpPr txBox="1"/>
              <p:nvPr/>
            </p:nvSpPr>
            <p:spPr>
              <a:xfrm>
                <a:off x="4829629" y="2652722"/>
                <a:ext cx="6770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i="1" dirty="0">
                              <a:latin typeface="Cambria Math" panose="02040503050406030204" pitchFamily="18" charset="0"/>
                            </a:rPr>
                            <m:t>𝐿</m:t>
                          </m:r>
                        </m:sub>
                      </m:sSub>
                    </m:oMath>
                  </m:oMathPara>
                </a14:m>
                <a:endParaRPr lang="en-US" sz="3200" dirty="0"/>
              </a:p>
            </p:txBody>
          </p:sp>
        </mc:Choice>
        <mc:Fallback>
          <p:sp>
            <p:nvSpPr>
              <p:cNvPr id="53" name="TextBox 52">
                <a:extLst>
                  <a:ext uri="{FF2B5EF4-FFF2-40B4-BE49-F238E27FC236}">
                    <a16:creationId xmlns:a16="http://schemas.microsoft.com/office/drawing/2014/main" id="{7CEAC777-859F-CC45-B9EE-E64B6F94EBB4}"/>
                  </a:ext>
                </a:extLst>
              </p:cNvPr>
              <p:cNvSpPr txBox="1">
                <a:spLocks noRot="1" noChangeAspect="1" noMove="1" noResize="1" noEditPoints="1" noAdjustHandles="1" noChangeArrowheads="1" noChangeShapeType="1" noTextEdit="1"/>
              </p:cNvSpPr>
              <p:nvPr/>
            </p:nvSpPr>
            <p:spPr>
              <a:xfrm>
                <a:off x="4829629" y="2652722"/>
                <a:ext cx="677045" cy="584775"/>
              </a:xfrm>
              <a:prstGeom prst="rect">
                <a:avLst/>
              </a:prstGeom>
              <a:blipFill>
                <a:blip r:embed="rId4"/>
                <a:stretch>
                  <a:fillRect b="-2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B3605C5-8716-FF42-B345-58F6F12C1AB2}"/>
                  </a:ext>
                </a:extLst>
              </p:cNvPr>
              <p:cNvSpPr txBox="1"/>
              <p:nvPr/>
            </p:nvSpPr>
            <p:spPr>
              <a:xfrm>
                <a:off x="6866354" y="2635930"/>
                <a:ext cx="7117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𝑅</m:t>
                          </m:r>
                        </m:sub>
                      </m:sSub>
                    </m:oMath>
                  </m:oMathPara>
                </a14:m>
                <a:endParaRPr lang="en-US" sz="3200" dirty="0"/>
              </a:p>
            </p:txBody>
          </p:sp>
        </mc:Choice>
        <mc:Fallback>
          <p:sp>
            <p:nvSpPr>
              <p:cNvPr id="54" name="TextBox 53">
                <a:extLst>
                  <a:ext uri="{FF2B5EF4-FFF2-40B4-BE49-F238E27FC236}">
                    <a16:creationId xmlns:a16="http://schemas.microsoft.com/office/drawing/2014/main" id="{4B3605C5-8716-FF42-B345-58F6F12C1AB2}"/>
                  </a:ext>
                </a:extLst>
              </p:cNvPr>
              <p:cNvSpPr txBox="1">
                <a:spLocks noRot="1" noChangeAspect="1" noMove="1" noResize="1" noEditPoints="1" noAdjustHandles="1" noChangeArrowheads="1" noChangeShapeType="1" noTextEdit="1"/>
              </p:cNvSpPr>
              <p:nvPr/>
            </p:nvSpPr>
            <p:spPr>
              <a:xfrm>
                <a:off x="6866354" y="2635930"/>
                <a:ext cx="711733" cy="584775"/>
              </a:xfrm>
              <a:prstGeom prst="rect">
                <a:avLst/>
              </a:prstGeom>
              <a:blipFill>
                <a:blip r:embed="rId5"/>
                <a:stretch>
                  <a:fillRect/>
                </a:stretch>
              </a:blipFill>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E60FAC54-A2D9-7742-AF36-65A5B1CB8494}"/>
              </a:ext>
            </a:extLst>
          </p:cNvPr>
          <p:cNvGrpSpPr/>
          <p:nvPr/>
        </p:nvGrpSpPr>
        <p:grpSpPr>
          <a:xfrm>
            <a:off x="4546267" y="2053019"/>
            <a:ext cx="989624" cy="775651"/>
            <a:chOff x="4546267" y="2053019"/>
            <a:chExt cx="989624" cy="775651"/>
          </a:xfrm>
        </p:grpSpPr>
        <p:pic>
          <p:nvPicPr>
            <p:cNvPr id="56" name="Picture 55">
              <a:extLst>
                <a:ext uri="{FF2B5EF4-FFF2-40B4-BE49-F238E27FC236}">
                  <a16:creationId xmlns:a16="http://schemas.microsoft.com/office/drawing/2014/main" id="{9B9D6C0F-8812-5A40-A52F-09F02E988FF8}"/>
                </a:ext>
              </a:extLst>
            </p:cNvPr>
            <p:cNvPicPr>
              <a:picLocks noChangeAspect="1"/>
            </p:cNvPicPr>
            <p:nvPr/>
          </p:nvPicPr>
          <p:blipFill>
            <a:blip r:embed="rId6"/>
            <a:stretch>
              <a:fillRect/>
            </a:stretch>
          </p:blipFill>
          <p:spPr>
            <a:xfrm flipH="1">
              <a:off x="4546267" y="2053019"/>
              <a:ext cx="989624" cy="775651"/>
            </a:xfrm>
            <a:prstGeom prst="rect">
              <a:avLst/>
            </a:prstGeom>
          </p:spPr>
        </p:pic>
        <p:sp>
          <p:nvSpPr>
            <p:cNvPr id="57" name="TextBox 56">
              <a:extLst>
                <a:ext uri="{FF2B5EF4-FFF2-40B4-BE49-F238E27FC236}">
                  <a16:creationId xmlns:a16="http://schemas.microsoft.com/office/drawing/2014/main" id="{AF3E0372-045A-E948-8A24-0312BD50FEB7}"/>
                </a:ext>
              </a:extLst>
            </p:cNvPr>
            <p:cNvSpPr txBox="1"/>
            <p:nvPr/>
          </p:nvSpPr>
          <p:spPr>
            <a:xfrm rot="20847569">
              <a:off x="4589098" y="2440844"/>
              <a:ext cx="433132" cy="215444"/>
            </a:xfrm>
            <a:prstGeom prst="rect">
              <a:avLst/>
            </a:prstGeom>
            <a:noFill/>
          </p:spPr>
          <p:txBody>
            <a:bodyPr wrap="none" rtlCol="0">
              <a:spAutoFit/>
            </a:bodyPr>
            <a:lstStyle/>
            <a:p>
              <a:r>
                <a:rPr lang="en-US" sz="800" dirty="0"/>
                <a:t>SLOW</a:t>
              </a:r>
            </a:p>
          </p:txBody>
        </p:sp>
      </p:grpSp>
      <p:grpSp>
        <p:nvGrpSpPr>
          <p:cNvPr id="58" name="Group 57">
            <a:extLst>
              <a:ext uri="{FF2B5EF4-FFF2-40B4-BE49-F238E27FC236}">
                <a16:creationId xmlns:a16="http://schemas.microsoft.com/office/drawing/2014/main" id="{36903789-61E0-FA40-ADCC-F42BA0B4EE3B}"/>
              </a:ext>
            </a:extLst>
          </p:cNvPr>
          <p:cNvGrpSpPr/>
          <p:nvPr/>
        </p:nvGrpSpPr>
        <p:grpSpPr>
          <a:xfrm>
            <a:off x="6794509" y="2053020"/>
            <a:ext cx="993358" cy="778578"/>
            <a:chOff x="6794509" y="2053020"/>
            <a:chExt cx="993358" cy="778578"/>
          </a:xfrm>
        </p:grpSpPr>
        <p:pic>
          <p:nvPicPr>
            <p:cNvPr id="59" name="Picture 58">
              <a:extLst>
                <a:ext uri="{FF2B5EF4-FFF2-40B4-BE49-F238E27FC236}">
                  <a16:creationId xmlns:a16="http://schemas.microsoft.com/office/drawing/2014/main" id="{A85F3908-5666-9E49-9A78-3C0E0188E3E2}"/>
                </a:ext>
              </a:extLst>
            </p:cNvPr>
            <p:cNvPicPr>
              <a:picLocks noChangeAspect="1"/>
            </p:cNvPicPr>
            <p:nvPr/>
          </p:nvPicPr>
          <p:blipFill>
            <a:blip r:embed="rId6"/>
            <a:stretch>
              <a:fillRect/>
            </a:stretch>
          </p:blipFill>
          <p:spPr>
            <a:xfrm>
              <a:off x="6794509" y="2053020"/>
              <a:ext cx="993358" cy="778578"/>
            </a:xfrm>
            <a:prstGeom prst="rect">
              <a:avLst/>
            </a:prstGeom>
          </p:spPr>
        </p:pic>
        <p:sp>
          <p:nvSpPr>
            <p:cNvPr id="60" name="TextBox 59">
              <a:extLst>
                <a:ext uri="{FF2B5EF4-FFF2-40B4-BE49-F238E27FC236}">
                  <a16:creationId xmlns:a16="http://schemas.microsoft.com/office/drawing/2014/main" id="{A0090255-BD88-D743-B669-1509F6E671AB}"/>
                </a:ext>
              </a:extLst>
            </p:cNvPr>
            <p:cNvSpPr txBox="1"/>
            <p:nvPr/>
          </p:nvSpPr>
          <p:spPr>
            <a:xfrm rot="655215">
              <a:off x="7311430" y="2451702"/>
              <a:ext cx="433132" cy="215444"/>
            </a:xfrm>
            <a:prstGeom prst="rect">
              <a:avLst/>
            </a:prstGeom>
            <a:noFill/>
          </p:spPr>
          <p:txBody>
            <a:bodyPr wrap="none" rtlCol="0">
              <a:spAutoFit/>
            </a:bodyPr>
            <a:lstStyle/>
            <a:p>
              <a:r>
                <a:rPr lang="en-US" sz="800" dirty="0"/>
                <a:t>SLOW</a:t>
              </a:r>
            </a:p>
          </p:txBody>
        </p:sp>
      </p:grpSp>
      <p:grpSp>
        <p:nvGrpSpPr>
          <p:cNvPr id="61" name="Group 60">
            <a:extLst>
              <a:ext uri="{FF2B5EF4-FFF2-40B4-BE49-F238E27FC236}">
                <a16:creationId xmlns:a16="http://schemas.microsoft.com/office/drawing/2014/main" id="{B38406E6-C062-9441-A40D-8DFF0BA3264C}"/>
              </a:ext>
            </a:extLst>
          </p:cNvPr>
          <p:cNvGrpSpPr/>
          <p:nvPr/>
        </p:nvGrpSpPr>
        <p:grpSpPr>
          <a:xfrm>
            <a:off x="4570946" y="4478002"/>
            <a:ext cx="989624" cy="775651"/>
            <a:chOff x="4546267" y="2053019"/>
            <a:chExt cx="989624" cy="775651"/>
          </a:xfrm>
        </p:grpSpPr>
        <p:pic>
          <p:nvPicPr>
            <p:cNvPr id="62" name="Picture 61">
              <a:extLst>
                <a:ext uri="{FF2B5EF4-FFF2-40B4-BE49-F238E27FC236}">
                  <a16:creationId xmlns:a16="http://schemas.microsoft.com/office/drawing/2014/main" id="{0747DF3A-E6A5-C54E-AD57-865A71BA2AB4}"/>
                </a:ext>
              </a:extLst>
            </p:cNvPr>
            <p:cNvPicPr>
              <a:picLocks noChangeAspect="1"/>
            </p:cNvPicPr>
            <p:nvPr/>
          </p:nvPicPr>
          <p:blipFill>
            <a:blip r:embed="rId6"/>
            <a:stretch>
              <a:fillRect/>
            </a:stretch>
          </p:blipFill>
          <p:spPr>
            <a:xfrm flipH="1">
              <a:off x="4546267" y="2053019"/>
              <a:ext cx="989624" cy="775651"/>
            </a:xfrm>
            <a:prstGeom prst="rect">
              <a:avLst/>
            </a:prstGeom>
          </p:spPr>
        </p:pic>
        <p:sp>
          <p:nvSpPr>
            <p:cNvPr id="63" name="TextBox 62">
              <a:extLst>
                <a:ext uri="{FF2B5EF4-FFF2-40B4-BE49-F238E27FC236}">
                  <a16:creationId xmlns:a16="http://schemas.microsoft.com/office/drawing/2014/main" id="{6C0AF2D9-35D4-3442-937C-9BDA9E20EE46}"/>
                </a:ext>
              </a:extLst>
            </p:cNvPr>
            <p:cNvSpPr txBox="1"/>
            <p:nvPr/>
          </p:nvSpPr>
          <p:spPr>
            <a:xfrm rot="20847569">
              <a:off x="4589098" y="2440844"/>
              <a:ext cx="433132" cy="215444"/>
            </a:xfrm>
            <a:prstGeom prst="rect">
              <a:avLst/>
            </a:prstGeom>
            <a:noFill/>
          </p:spPr>
          <p:txBody>
            <a:bodyPr wrap="none" rtlCol="0">
              <a:spAutoFit/>
            </a:bodyPr>
            <a:lstStyle/>
            <a:p>
              <a:r>
                <a:rPr lang="en-US" sz="800" dirty="0"/>
                <a:t>SLOW</a:t>
              </a:r>
            </a:p>
          </p:txBody>
        </p:sp>
      </p:grpSp>
      <p:grpSp>
        <p:nvGrpSpPr>
          <p:cNvPr id="64" name="Group 63">
            <a:extLst>
              <a:ext uri="{FF2B5EF4-FFF2-40B4-BE49-F238E27FC236}">
                <a16:creationId xmlns:a16="http://schemas.microsoft.com/office/drawing/2014/main" id="{CAD2F73F-5DAD-6F48-BCA6-A0AAE6E93F12}"/>
              </a:ext>
            </a:extLst>
          </p:cNvPr>
          <p:cNvGrpSpPr/>
          <p:nvPr/>
        </p:nvGrpSpPr>
        <p:grpSpPr>
          <a:xfrm>
            <a:off x="6819188" y="4478003"/>
            <a:ext cx="993358" cy="778578"/>
            <a:chOff x="6794509" y="2053020"/>
            <a:chExt cx="993358" cy="778578"/>
          </a:xfrm>
        </p:grpSpPr>
        <p:pic>
          <p:nvPicPr>
            <p:cNvPr id="65" name="Picture 64">
              <a:extLst>
                <a:ext uri="{FF2B5EF4-FFF2-40B4-BE49-F238E27FC236}">
                  <a16:creationId xmlns:a16="http://schemas.microsoft.com/office/drawing/2014/main" id="{46761ACB-F4DB-014A-9059-E2BEEEE7650F}"/>
                </a:ext>
              </a:extLst>
            </p:cNvPr>
            <p:cNvPicPr>
              <a:picLocks noChangeAspect="1"/>
            </p:cNvPicPr>
            <p:nvPr/>
          </p:nvPicPr>
          <p:blipFill>
            <a:blip r:embed="rId6"/>
            <a:stretch>
              <a:fillRect/>
            </a:stretch>
          </p:blipFill>
          <p:spPr>
            <a:xfrm>
              <a:off x="6794509" y="2053020"/>
              <a:ext cx="993358" cy="778578"/>
            </a:xfrm>
            <a:prstGeom prst="rect">
              <a:avLst/>
            </a:prstGeom>
          </p:spPr>
        </p:pic>
        <p:sp>
          <p:nvSpPr>
            <p:cNvPr id="67" name="TextBox 66">
              <a:extLst>
                <a:ext uri="{FF2B5EF4-FFF2-40B4-BE49-F238E27FC236}">
                  <a16:creationId xmlns:a16="http://schemas.microsoft.com/office/drawing/2014/main" id="{5A72545F-5473-6742-AB76-5163F527A315}"/>
                </a:ext>
              </a:extLst>
            </p:cNvPr>
            <p:cNvSpPr txBox="1"/>
            <p:nvPr/>
          </p:nvSpPr>
          <p:spPr>
            <a:xfrm rot="655215">
              <a:off x="7311430" y="2451702"/>
              <a:ext cx="433132" cy="215444"/>
            </a:xfrm>
            <a:prstGeom prst="rect">
              <a:avLst/>
            </a:prstGeom>
            <a:noFill/>
          </p:spPr>
          <p:txBody>
            <a:bodyPr wrap="none" rtlCol="0">
              <a:spAutoFit/>
            </a:bodyPr>
            <a:lstStyle/>
            <a:p>
              <a:r>
                <a:rPr lang="en-US" sz="800" dirty="0"/>
                <a:t>SLOW</a:t>
              </a:r>
            </a:p>
          </p:txBody>
        </p:sp>
      </p:grpSp>
    </p:spTree>
    <p:extLst>
      <p:ext uri="{BB962C8B-B14F-4D97-AF65-F5344CB8AC3E}">
        <p14:creationId xmlns:p14="http://schemas.microsoft.com/office/powerpoint/2010/main" val="751598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pic>
        <p:nvPicPr>
          <p:cNvPr id="124" name="Picture 123">
            <a:extLst>
              <a:ext uri="{FF2B5EF4-FFF2-40B4-BE49-F238E27FC236}">
                <a16:creationId xmlns:a16="http://schemas.microsoft.com/office/drawing/2014/main" id="{EECFB1B9-EA91-A147-B5E9-3B2D54373196}"/>
              </a:ext>
            </a:extLst>
          </p:cNvPr>
          <p:cNvPicPr>
            <a:picLocks noChangeAspect="1"/>
          </p:cNvPicPr>
          <p:nvPr/>
        </p:nvPicPr>
        <p:blipFill>
          <a:blip r:embed="rId2"/>
          <a:stretch>
            <a:fillRect/>
          </a:stretch>
        </p:blipFill>
        <p:spPr>
          <a:xfrm>
            <a:off x="1727438" y="1972235"/>
            <a:ext cx="776533" cy="859363"/>
          </a:xfrm>
          <a:prstGeom prst="rect">
            <a:avLst/>
          </a:prstGeom>
        </p:spPr>
      </p:pic>
      <p:sp>
        <p:nvSpPr>
          <p:cNvPr id="141" name="Oval 140">
            <a:extLst>
              <a:ext uri="{FF2B5EF4-FFF2-40B4-BE49-F238E27FC236}">
                <a16:creationId xmlns:a16="http://schemas.microsoft.com/office/drawing/2014/main" id="{03B07273-9E71-7B4A-AEF3-41F6166BF7E1}"/>
              </a:ext>
            </a:extLst>
          </p:cNvPr>
          <p:cNvSpPr/>
          <p:nvPr/>
        </p:nvSpPr>
        <p:spPr>
          <a:xfrm>
            <a:off x="748552"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BBB4F7E-BCEF-8C44-96B2-A1D27F6E6A38}"/>
              </a:ext>
            </a:extLst>
          </p:cNvPr>
          <p:cNvSpPr/>
          <p:nvPr/>
        </p:nvSpPr>
        <p:spPr>
          <a:xfrm>
            <a:off x="1788458"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C160819-0BBD-AD48-BEC0-FECDAD0C13AF}"/>
              </a:ext>
            </a:extLst>
          </p:cNvPr>
          <p:cNvSpPr/>
          <p:nvPr/>
        </p:nvSpPr>
        <p:spPr>
          <a:xfrm>
            <a:off x="2828364"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68F4BDE3-402B-F545-8811-18B8881D3D48}"/>
              </a:ext>
            </a:extLst>
          </p:cNvPr>
          <p:cNvCxnSpPr>
            <a:stCxn id="141" idx="6"/>
            <a:endCxn id="142" idx="2"/>
          </p:cNvCxnSpPr>
          <p:nvPr/>
        </p:nvCxnSpPr>
        <p:spPr>
          <a:xfrm>
            <a:off x="1268505"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BED4E1-1307-FE4E-B2A1-AB834C138D75}"/>
              </a:ext>
            </a:extLst>
          </p:cNvPr>
          <p:cNvCxnSpPr>
            <a:cxnSpLocks/>
            <a:stCxn id="142" idx="6"/>
            <a:endCxn id="143" idx="2"/>
          </p:cNvCxnSpPr>
          <p:nvPr/>
        </p:nvCxnSpPr>
        <p:spPr>
          <a:xfrm>
            <a:off x="2308411"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EF34FC1-68B6-E04D-950D-92AACEC8B78C}"/>
              </a:ext>
            </a:extLst>
          </p:cNvPr>
          <p:cNvCxnSpPr>
            <a:cxnSpLocks/>
            <a:stCxn id="143" idx="6"/>
            <a:endCxn id="147" idx="2"/>
          </p:cNvCxnSpPr>
          <p:nvPr/>
        </p:nvCxnSpPr>
        <p:spPr>
          <a:xfrm>
            <a:off x="3348317"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6C37B30-89B4-BF44-BAA9-CF3D34AE7BBC}"/>
              </a:ext>
            </a:extLst>
          </p:cNvPr>
          <p:cNvSpPr/>
          <p:nvPr/>
        </p:nvSpPr>
        <p:spPr>
          <a:xfrm>
            <a:off x="3868270"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2B4FD53-CE87-BD41-9B24-ADD017DF14F7}"/>
              </a:ext>
            </a:extLst>
          </p:cNvPr>
          <p:cNvSpPr/>
          <p:nvPr/>
        </p:nvSpPr>
        <p:spPr>
          <a:xfrm>
            <a:off x="4908176"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230CBC30-8744-6246-8C60-A0BC189FD069}"/>
              </a:ext>
            </a:extLst>
          </p:cNvPr>
          <p:cNvCxnSpPr>
            <a:stCxn id="147" idx="6"/>
            <a:endCxn id="148" idx="2"/>
          </p:cNvCxnSpPr>
          <p:nvPr/>
        </p:nvCxnSpPr>
        <p:spPr>
          <a:xfrm>
            <a:off x="4388223"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A1B8E1-AE68-5340-8ACA-8B03745789B7}"/>
              </a:ext>
            </a:extLst>
          </p:cNvPr>
          <p:cNvCxnSpPr>
            <a:cxnSpLocks/>
            <a:stCxn id="148" idx="6"/>
          </p:cNvCxnSpPr>
          <p:nvPr/>
        </p:nvCxnSpPr>
        <p:spPr>
          <a:xfrm>
            <a:off x="5428129"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BD42BFEA-502B-8045-9B20-45EAC9582222}"/>
              </a:ext>
            </a:extLst>
          </p:cNvPr>
          <p:cNvSpPr/>
          <p:nvPr/>
        </p:nvSpPr>
        <p:spPr>
          <a:xfrm>
            <a:off x="5881487"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A88C70-34C1-064E-8DC6-2468FBC48969}"/>
              </a:ext>
            </a:extLst>
          </p:cNvPr>
          <p:cNvSpPr/>
          <p:nvPr/>
        </p:nvSpPr>
        <p:spPr>
          <a:xfrm>
            <a:off x="6921393"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0FF72CC-45D9-3941-83A8-7C5C1F40E70E}"/>
              </a:ext>
            </a:extLst>
          </p:cNvPr>
          <p:cNvSpPr/>
          <p:nvPr/>
        </p:nvSpPr>
        <p:spPr>
          <a:xfrm>
            <a:off x="7961299"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A36E7EDA-9636-2E41-9C41-A67C06306A15}"/>
              </a:ext>
            </a:extLst>
          </p:cNvPr>
          <p:cNvCxnSpPr>
            <a:stCxn id="131" idx="6"/>
            <a:endCxn id="132" idx="2"/>
          </p:cNvCxnSpPr>
          <p:nvPr/>
        </p:nvCxnSpPr>
        <p:spPr>
          <a:xfrm>
            <a:off x="6401440"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BB59D4-30C8-634E-9391-5C63EBEEB6BC}"/>
              </a:ext>
            </a:extLst>
          </p:cNvPr>
          <p:cNvCxnSpPr>
            <a:cxnSpLocks/>
            <a:stCxn id="132" idx="6"/>
            <a:endCxn id="133" idx="2"/>
          </p:cNvCxnSpPr>
          <p:nvPr/>
        </p:nvCxnSpPr>
        <p:spPr>
          <a:xfrm>
            <a:off x="7441346"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145133-B640-3B41-BEEC-94C36D4786BF}"/>
              </a:ext>
            </a:extLst>
          </p:cNvPr>
          <p:cNvCxnSpPr>
            <a:cxnSpLocks/>
            <a:stCxn id="133" idx="6"/>
            <a:endCxn id="137" idx="2"/>
          </p:cNvCxnSpPr>
          <p:nvPr/>
        </p:nvCxnSpPr>
        <p:spPr>
          <a:xfrm>
            <a:off x="8481252"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0EF62B4-08EC-0847-BA94-7077EE732385}"/>
              </a:ext>
            </a:extLst>
          </p:cNvPr>
          <p:cNvSpPr/>
          <p:nvPr/>
        </p:nvSpPr>
        <p:spPr>
          <a:xfrm>
            <a:off x="9001205"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70C5A732-AA22-0741-AC9E-86FFD7815767}"/>
              </a:ext>
            </a:extLst>
          </p:cNvPr>
          <p:cNvSpPr/>
          <p:nvPr/>
        </p:nvSpPr>
        <p:spPr>
          <a:xfrm>
            <a:off x="10041111"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D7EA684-49F2-E440-892B-666CAD2EA8D6}"/>
              </a:ext>
            </a:extLst>
          </p:cNvPr>
          <p:cNvCxnSpPr>
            <a:stCxn id="137" idx="6"/>
            <a:endCxn id="138" idx="2"/>
          </p:cNvCxnSpPr>
          <p:nvPr/>
        </p:nvCxnSpPr>
        <p:spPr>
          <a:xfrm>
            <a:off x="9521158" y="4845627"/>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68A65-8E9F-FE45-A897-5C1A57BEAE79}"/>
              </a:ext>
            </a:extLst>
          </p:cNvPr>
          <p:cNvCxnSpPr>
            <a:cxnSpLocks/>
            <a:stCxn id="138" idx="6"/>
          </p:cNvCxnSpPr>
          <p:nvPr/>
        </p:nvCxnSpPr>
        <p:spPr>
          <a:xfrm>
            <a:off x="10561064" y="4845627"/>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DD664DAA-FE55-5948-B2F4-EE8ED55FC99A}"/>
              </a:ext>
            </a:extLst>
          </p:cNvPr>
          <p:cNvSpPr/>
          <p:nvPr/>
        </p:nvSpPr>
        <p:spPr>
          <a:xfrm>
            <a:off x="11081017"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pic>
        <p:nvPicPr>
          <p:cNvPr id="153" name="Picture 152">
            <a:extLst>
              <a:ext uri="{FF2B5EF4-FFF2-40B4-BE49-F238E27FC236}">
                <a16:creationId xmlns:a16="http://schemas.microsoft.com/office/drawing/2014/main" id="{EE217A11-2B1C-5D4A-AFB8-25BA3A0D844C}"/>
              </a:ext>
            </a:extLst>
          </p:cNvPr>
          <p:cNvPicPr>
            <a:picLocks noChangeAspect="1"/>
          </p:cNvPicPr>
          <p:nvPr/>
        </p:nvPicPr>
        <p:blipFill>
          <a:blip r:embed="rId2"/>
          <a:stretch>
            <a:fillRect/>
          </a:stretch>
        </p:blipFill>
        <p:spPr>
          <a:xfrm flipH="1">
            <a:off x="9838961" y="4388426"/>
            <a:ext cx="776533" cy="859363"/>
          </a:xfrm>
          <a:prstGeom prst="rect">
            <a:avLst/>
          </a:prstGeom>
        </p:spPr>
      </p:pic>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A2EC878-CEB8-0241-A6E5-630BF2AFBCEF}"/>
                  </a:ext>
                </a:extLst>
              </p:cNvPr>
              <p:cNvSpPr txBox="1"/>
              <p:nvPr/>
            </p:nvSpPr>
            <p:spPr>
              <a:xfrm>
                <a:off x="4829629" y="2652722"/>
                <a:ext cx="6770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i="1" dirty="0">
                              <a:latin typeface="Cambria Math" panose="02040503050406030204" pitchFamily="18" charset="0"/>
                            </a:rPr>
                            <m:t>𝐿</m:t>
                          </m:r>
                        </m:sub>
                      </m:sSub>
                    </m:oMath>
                  </m:oMathPara>
                </a14:m>
                <a:endParaRPr lang="en-US" sz="3200" dirty="0"/>
              </a:p>
            </p:txBody>
          </p:sp>
        </mc:Choice>
        <mc:Fallback xmlns="">
          <p:sp>
            <p:nvSpPr>
              <p:cNvPr id="155" name="TextBox 154">
                <a:extLst>
                  <a:ext uri="{FF2B5EF4-FFF2-40B4-BE49-F238E27FC236}">
                    <a16:creationId xmlns:a16="http://schemas.microsoft.com/office/drawing/2014/main" id="{DA2EC878-CEB8-0241-A6E5-630BF2AFBCEF}"/>
                  </a:ext>
                </a:extLst>
              </p:cNvPr>
              <p:cNvSpPr txBox="1">
                <a:spLocks noRot="1" noChangeAspect="1" noMove="1" noResize="1" noEditPoints="1" noAdjustHandles="1" noChangeArrowheads="1" noChangeShapeType="1" noTextEdit="1"/>
              </p:cNvSpPr>
              <p:nvPr/>
            </p:nvSpPr>
            <p:spPr>
              <a:xfrm>
                <a:off x="4829629" y="2652722"/>
                <a:ext cx="677045"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E6934936-5DE7-0C41-A9B0-8AA8AD30F4C8}"/>
                  </a:ext>
                </a:extLst>
              </p:cNvPr>
              <p:cNvSpPr txBox="1"/>
              <p:nvPr/>
            </p:nvSpPr>
            <p:spPr>
              <a:xfrm>
                <a:off x="6866354" y="2635930"/>
                <a:ext cx="7117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𝑅</m:t>
                          </m:r>
                        </m:sub>
                      </m:sSub>
                    </m:oMath>
                  </m:oMathPara>
                </a14:m>
                <a:endParaRPr lang="en-US" sz="3200" dirty="0"/>
              </a:p>
            </p:txBody>
          </p:sp>
        </mc:Choice>
        <mc:Fallback xmlns="">
          <p:sp>
            <p:nvSpPr>
              <p:cNvPr id="156" name="TextBox 155">
                <a:extLst>
                  <a:ext uri="{FF2B5EF4-FFF2-40B4-BE49-F238E27FC236}">
                    <a16:creationId xmlns:a16="http://schemas.microsoft.com/office/drawing/2014/main" id="{E6934936-5DE7-0C41-A9B0-8AA8AD30F4C8}"/>
                  </a:ext>
                </a:extLst>
              </p:cNvPr>
              <p:cNvSpPr txBox="1">
                <a:spLocks noRot="1" noChangeAspect="1" noMove="1" noResize="1" noEditPoints="1" noAdjustHandles="1" noChangeArrowheads="1" noChangeShapeType="1" noTextEdit="1"/>
              </p:cNvSpPr>
              <p:nvPr/>
            </p:nvSpPr>
            <p:spPr>
              <a:xfrm>
                <a:off x="6866354" y="2635930"/>
                <a:ext cx="71173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E994C01-9FE2-FD41-914E-505808E6CD5F}"/>
                  </a:ext>
                </a:extLst>
              </p:cNvPr>
              <p:cNvSpPr txBox="1"/>
              <p:nvPr/>
            </p:nvSpPr>
            <p:spPr>
              <a:xfrm>
                <a:off x="1727438" y="2720760"/>
                <a:ext cx="7276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𝐷</m:t>
                          </m:r>
                        </m:sub>
                      </m:sSub>
                    </m:oMath>
                  </m:oMathPara>
                </a14:m>
                <a:endParaRPr lang="en-US" sz="3200" dirty="0"/>
              </a:p>
            </p:txBody>
          </p:sp>
        </mc:Choice>
        <mc:Fallback xmlns="">
          <p:sp>
            <p:nvSpPr>
              <p:cNvPr id="158" name="TextBox 157">
                <a:extLst>
                  <a:ext uri="{FF2B5EF4-FFF2-40B4-BE49-F238E27FC236}">
                    <a16:creationId xmlns:a16="http://schemas.microsoft.com/office/drawing/2014/main" id="{AE994C01-9FE2-FD41-914E-505808E6CD5F}"/>
                  </a:ext>
                </a:extLst>
              </p:cNvPr>
              <p:cNvSpPr txBox="1">
                <a:spLocks noRot="1" noChangeAspect="1" noMove="1" noResize="1" noEditPoints="1" noAdjustHandles="1" noChangeArrowheads="1" noChangeShapeType="1" noTextEdit="1"/>
              </p:cNvSpPr>
              <p:nvPr/>
            </p:nvSpPr>
            <p:spPr>
              <a:xfrm>
                <a:off x="1727438" y="2720760"/>
                <a:ext cx="727635"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00C7A5BF-6B82-BB4D-BEAB-31DC5CC0A5AE}"/>
                  </a:ext>
                </a:extLst>
              </p:cNvPr>
              <p:cNvSpPr txBox="1"/>
              <p:nvPr/>
            </p:nvSpPr>
            <p:spPr>
              <a:xfrm>
                <a:off x="4357232" y="3906043"/>
                <a:ext cx="3084114" cy="584775"/>
              </a:xfrm>
              <a:prstGeom prst="rect">
                <a:avLst/>
              </a:prstGeom>
              <a:noFill/>
            </p:spPr>
            <p:txBody>
              <a:bodyPr wrap="none" rtlCol="0">
                <a:spAutoFit/>
              </a:bodyPr>
              <a:lstStyle/>
              <a:p>
                <a:r>
                  <a:rPr lang="en-US" sz="3200" dirty="0"/>
                  <a:t>Delay </a:t>
                </a:r>
                <a14:m>
                  <m:oMath xmlns:m="http://schemas.openxmlformats.org/officeDocument/2006/math">
                    <m:r>
                      <a:rPr lang="en-US" sz="3200" i="1" dirty="0" smtClean="0">
                        <a:latin typeface="Cambria Math" panose="02040503050406030204" pitchFamily="18" charset="0"/>
                      </a:rPr>
                      <m:t>𝑇</m:t>
                    </m:r>
                  </m:oMath>
                </a14:m>
                <a:r>
                  <a:rPr lang="en-US" sz="3200" dirty="0"/>
                  <a:t> seconds?</a:t>
                </a:r>
              </a:p>
            </p:txBody>
          </p:sp>
        </mc:Choice>
        <mc:Fallback>
          <p:sp>
            <p:nvSpPr>
              <p:cNvPr id="55" name="TextBox 54">
                <a:extLst>
                  <a:ext uri="{FF2B5EF4-FFF2-40B4-BE49-F238E27FC236}">
                    <a16:creationId xmlns:a16="http://schemas.microsoft.com/office/drawing/2014/main" id="{00C7A5BF-6B82-BB4D-BEAB-31DC5CC0A5AE}"/>
                  </a:ext>
                </a:extLst>
              </p:cNvPr>
              <p:cNvSpPr txBox="1">
                <a:spLocks noRot="1" noChangeAspect="1" noMove="1" noResize="1" noEditPoints="1" noAdjustHandles="1" noChangeArrowheads="1" noChangeShapeType="1" noTextEdit="1"/>
              </p:cNvSpPr>
              <p:nvPr/>
            </p:nvSpPr>
            <p:spPr>
              <a:xfrm>
                <a:off x="4357232" y="3906043"/>
                <a:ext cx="3084114" cy="584775"/>
              </a:xfrm>
              <a:prstGeom prst="rect">
                <a:avLst/>
              </a:prstGeom>
              <a:blipFill>
                <a:blip r:embed="rId7"/>
                <a:stretch>
                  <a:fillRect l="-4508" t="-12766" r="-3689"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1EE697-3C33-9249-9025-A68AF118538B}"/>
                  </a:ext>
                </a:extLst>
              </p:cNvPr>
              <p:cNvSpPr txBox="1"/>
              <p:nvPr/>
            </p:nvSpPr>
            <p:spPr>
              <a:xfrm>
                <a:off x="748552" y="5464124"/>
                <a:ext cx="4441409" cy="1077218"/>
              </a:xfrm>
              <a:prstGeom prst="rect">
                <a:avLst/>
              </a:prstGeom>
              <a:noFill/>
            </p:spPr>
            <p:txBody>
              <a:bodyPr wrap="none" rtlCol="0">
                <a:spAutoFit/>
              </a:bodyPr>
              <a:lstStyle/>
              <a:p>
                <a:r>
                  <a:rPr lang="en-US" sz="3200" dirty="0"/>
                  <a:t>Delay at beginning =&gt;</a:t>
                </a:r>
              </a:p>
              <a:p>
                <a:r>
                  <a:rPr lang="en-US" sz="3200" dirty="0"/>
                  <a:t>Protocol ends later for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𝑃</m:t>
                        </m:r>
                      </m:e>
                      <m:sub>
                        <m:r>
                          <a:rPr lang="en-US" sz="3200" i="1" dirty="0">
                            <a:latin typeface="Cambria Math" panose="02040503050406030204" pitchFamily="18" charset="0"/>
                          </a:rPr>
                          <m:t>𝐷</m:t>
                        </m:r>
                      </m:sub>
                    </m:sSub>
                  </m:oMath>
                </a14:m>
                <a:endParaRPr lang="en-US" sz="3200" dirty="0"/>
              </a:p>
            </p:txBody>
          </p:sp>
        </mc:Choice>
        <mc:Fallback xmlns="">
          <p:sp>
            <p:nvSpPr>
              <p:cNvPr id="56" name="TextBox 55">
                <a:extLst>
                  <a:ext uri="{FF2B5EF4-FFF2-40B4-BE49-F238E27FC236}">
                    <a16:creationId xmlns:a16="http://schemas.microsoft.com/office/drawing/2014/main" id="{2D1EE697-3C33-9249-9025-A68AF118538B}"/>
                  </a:ext>
                </a:extLst>
              </p:cNvPr>
              <p:cNvSpPr txBox="1">
                <a:spLocks noRot="1" noChangeAspect="1" noMove="1" noResize="1" noEditPoints="1" noAdjustHandles="1" noChangeArrowheads="1" noChangeShapeType="1" noTextEdit="1"/>
              </p:cNvSpPr>
              <p:nvPr/>
            </p:nvSpPr>
            <p:spPr>
              <a:xfrm>
                <a:off x="748552" y="5464124"/>
                <a:ext cx="4441409" cy="1077218"/>
              </a:xfrm>
              <a:prstGeom prst="rect">
                <a:avLst/>
              </a:prstGeom>
              <a:blipFill>
                <a:blip r:embed="rId8"/>
                <a:stretch>
                  <a:fillRect l="-3134" t="-5814" b="-15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EDA4B4B-6F15-8340-984F-814EC0B9C98B}"/>
                  </a:ext>
                </a:extLst>
              </p:cNvPr>
              <p:cNvSpPr txBox="1"/>
              <p:nvPr/>
            </p:nvSpPr>
            <p:spPr>
              <a:xfrm>
                <a:off x="7578087" y="5507766"/>
                <a:ext cx="4350678" cy="1077218"/>
              </a:xfrm>
              <a:prstGeom prst="rect">
                <a:avLst/>
              </a:prstGeom>
              <a:noFill/>
            </p:spPr>
            <p:txBody>
              <a:bodyPr wrap="none" rtlCol="0">
                <a:spAutoFit/>
              </a:bodyPr>
              <a:lstStyle/>
              <a:p>
                <a:r>
                  <a:rPr lang="en-US" sz="3200" dirty="0"/>
                  <a:t>Delay at end =&gt;</a:t>
                </a:r>
              </a:p>
              <a:p>
                <a:r>
                  <a:rPr lang="en-US" sz="3200" dirty="0"/>
                  <a:t>Protocol ends at </a:t>
                </a:r>
                <a14:m>
                  <m:oMath xmlns:m="http://schemas.openxmlformats.org/officeDocument/2006/math">
                    <m:r>
                      <a:rPr lang="en-US" sz="3200" i="1" dirty="0" smtClean="0">
                        <a:latin typeface="Cambria Math" panose="02040503050406030204" pitchFamily="18" charset="0"/>
                      </a:rPr>
                      <m:t>𝑇</m:t>
                    </m:r>
                  </m:oMath>
                </a14:m>
                <a:r>
                  <a:rPr lang="en-US" sz="3200" dirty="0"/>
                  <a:t> for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𝑃</m:t>
                        </m:r>
                      </m:e>
                      <m:sub>
                        <m:r>
                          <a:rPr lang="en-US" sz="3200" i="1" dirty="0">
                            <a:latin typeface="Cambria Math" panose="02040503050406030204" pitchFamily="18" charset="0"/>
                          </a:rPr>
                          <m:t>𝐷</m:t>
                        </m:r>
                      </m:sub>
                    </m:sSub>
                  </m:oMath>
                </a14:m>
                <a:endParaRPr lang="en-US" sz="3200" dirty="0"/>
              </a:p>
            </p:txBody>
          </p:sp>
        </mc:Choice>
        <mc:Fallback xmlns="">
          <p:sp>
            <p:nvSpPr>
              <p:cNvPr id="57" name="TextBox 56">
                <a:extLst>
                  <a:ext uri="{FF2B5EF4-FFF2-40B4-BE49-F238E27FC236}">
                    <a16:creationId xmlns:a16="http://schemas.microsoft.com/office/drawing/2014/main" id="{4EDA4B4B-6F15-8340-984F-814EC0B9C98B}"/>
                  </a:ext>
                </a:extLst>
              </p:cNvPr>
              <p:cNvSpPr txBox="1">
                <a:spLocks noRot="1" noChangeAspect="1" noMove="1" noResize="1" noEditPoints="1" noAdjustHandles="1" noChangeArrowheads="1" noChangeShapeType="1" noTextEdit="1"/>
              </p:cNvSpPr>
              <p:nvPr/>
            </p:nvSpPr>
            <p:spPr>
              <a:xfrm>
                <a:off x="7578087" y="5507766"/>
                <a:ext cx="4350678" cy="1077218"/>
              </a:xfrm>
              <a:prstGeom prst="rect">
                <a:avLst/>
              </a:prstGeom>
              <a:blipFill>
                <a:blip r:embed="rId9"/>
                <a:stretch>
                  <a:fillRect l="-3499" t="-6977" b="-15116"/>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F959F402-03FA-E04C-B4A0-8673B3AB945F}"/>
              </a:ext>
            </a:extLst>
          </p:cNvPr>
          <p:cNvGrpSpPr/>
          <p:nvPr/>
        </p:nvGrpSpPr>
        <p:grpSpPr>
          <a:xfrm>
            <a:off x="4546267" y="2053019"/>
            <a:ext cx="989624" cy="775651"/>
            <a:chOff x="4546267" y="2053019"/>
            <a:chExt cx="989624" cy="775651"/>
          </a:xfrm>
        </p:grpSpPr>
        <p:pic>
          <p:nvPicPr>
            <p:cNvPr id="59" name="Picture 58">
              <a:extLst>
                <a:ext uri="{FF2B5EF4-FFF2-40B4-BE49-F238E27FC236}">
                  <a16:creationId xmlns:a16="http://schemas.microsoft.com/office/drawing/2014/main" id="{C9B9EC9D-D8FC-414C-AF62-43D0FB0A1918}"/>
                </a:ext>
              </a:extLst>
            </p:cNvPr>
            <p:cNvPicPr>
              <a:picLocks noChangeAspect="1"/>
            </p:cNvPicPr>
            <p:nvPr/>
          </p:nvPicPr>
          <p:blipFill>
            <a:blip r:embed="rId10"/>
            <a:stretch>
              <a:fillRect/>
            </a:stretch>
          </p:blipFill>
          <p:spPr>
            <a:xfrm flipH="1">
              <a:off x="4546267" y="2053019"/>
              <a:ext cx="989624" cy="775651"/>
            </a:xfrm>
            <a:prstGeom prst="rect">
              <a:avLst/>
            </a:prstGeom>
          </p:spPr>
        </p:pic>
        <p:sp>
          <p:nvSpPr>
            <p:cNvPr id="60" name="TextBox 59">
              <a:extLst>
                <a:ext uri="{FF2B5EF4-FFF2-40B4-BE49-F238E27FC236}">
                  <a16:creationId xmlns:a16="http://schemas.microsoft.com/office/drawing/2014/main" id="{AA53B668-E0BA-844B-80A3-835BEF55CB94}"/>
                </a:ext>
              </a:extLst>
            </p:cNvPr>
            <p:cNvSpPr txBox="1"/>
            <p:nvPr/>
          </p:nvSpPr>
          <p:spPr>
            <a:xfrm rot="20847569">
              <a:off x="4589098" y="2440844"/>
              <a:ext cx="433132" cy="215444"/>
            </a:xfrm>
            <a:prstGeom prst="rect">
              <a:avLst/>
            </a:prstGeom>
            <a:noFill/>
          </p:spPr>
          <p:txBody>
            <a:bodyPr wrap="none" rtlCol="0">
              <a:spAutoFit/>
            </a:bodyPr>
            <a:lstStyle/>
            <a:p>
              <a:r>
                <a:rPr lang="en-US" sz="800" dirty="0"/>
                <a:t>SLOW</a:t>
              </a:r>
            </a:p>
          </p:txBody>
        </p:sp>
      </p:grpSp>
      <p:grpSp>
        <p:nvGrpSpPr>
          <p:cNvPr id="61" name="Group 60">
            <a:extLst>
              <a:ext uri="{FF2B5EF4-FFF2-40B4-BE49-F238E27FC236}">
                <a16:creationId xmlns:a16="http://schemas.microsoft.com/office/drawing/2014/main" id="{5AC99150-A499-CB43-99AB-D1593E2B7F23}"/>
              </a:ext>
            </a:extLst>
          </p:cNvPr>
          <p:cNvGrpSpPr/>
          <p:nvPr/>
        </p:nvGrpSpPr>
        <p:grpSpPr>
          <a:xfrm>
            <a:off x="4546267" y="4469210"/>
            <a:ext cx="989624" cy="775651"/>
            <a:chOff x="4546267" y="4469210"/>
            <a:chExt cx="989624" cy="775651"/>
          </a:xfrm>
        </p:grpSpPr>
        <p:pic>
          <p:nvPicPr>
            <p:cNvPr id="62" name="Picture 61">
              <a:extLst>
                <a:ext uri="{FF2B5EF4-FFF2-40B4-BE49-F238E27FC236}">
                  <a16:creationId xmlns:a16="http://schemas.microsoft.com/office/drawing/2014/main" id="{063437F3-3AF2-2146-87E8-C880F23701A5}"/>
                </a:ext>
              </a:extLst>
            </p:cNvPr>
            <p:cNvPicPr>
              <a:picLocks noChangeAspect="1"/>
            </p:cNvPicPr>
            <p:nvPr/>
          </p:nvPicPr>
          <p:blipFill>
            <a:blip r:embed="rId10"/>
            <a:stretch>
              <a:fillRect/>
            </a:stretch>
          </p:blipFill>
          <p:spPr>
            <a:xfrm flipH="1">
              <a:off x="4546267" y="4469210"/>
              <a:ext cx="989624" cy="775651"/>
            </a:xfrm>
            <a:prstGeom prst="rect">
              <a:avLst/>
            </a:prstGeom>
          </p:spPr>
        </p:pic>
        <p:sp>
          <p:nvSpPr>
            <p:cNvPr id="63" name="TextBox 62">
              <a:extLst>
                <a:ext uri="{FF2B5EF4-FFF2-40B4-BE49-F238E27FC236}">
                  <a16:creationId xmlns:a16="http://schemas.microsoft.com/office/drawing/2014/main" id="{AAD4091E-50C1-9A4C-8827-41BD3569DE83}"/>
                </a:ext>
              </a:extLst>
            </p:cNvPr>
            <p:cNvSpPr txBox="1"/>
            <p:nvPr/>
          </p:nvSpPr>
          <p:spPr>
            <a:xfrm rot="20726337">
              <a:off x="4581782" y="4856486"/>
              <a:ext cx="433132" cy="215444"/>
            </a:xfrm>
            <a:prstGeom prst="rect">
              <a:avLst/>
            </a:prstGeom>
            <a:noFill/>
          </p:spPr>
          <p:txBody>
            <a:bodyPr wrap="none" rtlCol="0">
              <a:spAutoFit/>
            </a:bodyPr>
            <a:lstStyle/>
            <a:p>
              <a:r>
                <a:rPr lang="en-US" sz="800" dirty="0"/>
                <a:t>SLOW</a:t>
              </a:r>
            </a:p>
          </p:txBody>
        </p:sp>
      </p:grpSp>
      <p:grpSp>
        <p:nvGrpSpPr>
          <p:cNvPr id="64" name="Group 63">
            <a:extLst>
              <a:ext uri="{FF2B5EF4-FFF2-40B4-BE49-F238E27FC236}">
                <a16:creationId xmlns:a16="http://schemas.microsoft.com/office/drawing/2014/main" id="{C605564B-47CE-6D45-88A7-80357AFCCE3B}"/>
              </a:ext>
            </a:extLst>
          </p:cNvPr>
          <p:cNvGrpSpPr/>
          <p:nvPr/>
        </p:nvGrpSpPr>
        <p:grpSpPr>
          <a:xfrm>
            <a:off x="6794509" y="4469211"/>
            <a:ext cx="993358" cy="778578"/>
            <a:chOff x="6794509" y="4469211"/>
            <a:chExt cx="993358" cy="778578"/>
          </a:xfrm>
        </p:grpSpPr>
        <p:pic>
          <p:nvPicPr>
            <p:cNvPr id="65" name="Picture 64">
              <a:extLst>
                <a:ext uri="{FF2B5EF4-FFF2-40B4-BE49-F238E27FC236}">
                  <a16:creationId xmlns:a16="http://schemas.microsoft.com/office/drawing/2014/main" id="{15CB86DB-A2E7-D146-A811-B319D0806CA0}"/>
                </a:ext>
              </a:extLst>
            </p:cNvPr>
            <p:cNvPicPr>
              <a:picLocks noChangeAspect="1"/>
            </p:cNvPicPr>
            <p:nvPr/>
          </p:nvPicPr>
          <p:blipFill>
            <a:blip r:embed="rId10"/>
            <a:stretch>
              <a:fillRect/>
            </a:stretch>
          </p:blipFill>
          <p:spPr>
            <a:xfrm>
              <a:off x="6794509" y="4469211"/>
              <a:ext cx="993358" cy="778578"/>
            </a:xfrm>
            <a:prstGeom prst="rect">
              <a:avLst/>
            </a:prstGeom>
          </p:spPr>
        </p:pic>
        <p:sp>
          <p:nvSpPr>
            <p:cNvPr id="66" name="TextBox 65">
              <a:extLst>
                <a:ext uri="{FF2B5EF4-FFF2-40B4-BE49-F238E27FC236}">
                  <a16:creationId xmlns:a16="http://schemas.microsoft.com/office/drawing/2014/main" id="{40670759-A1FC-9E4C-A0AF-8865C3616DF0}"/>
                </a:ext>
              </a:extLst>
            </p:cNvPr>
            <p:cNvSpPr txBox="1"/>
            <p:nvPr/>
          </p:nvSpPr>
          <p:spPr>
            <a:xfrm rot="561865">
              <a:off x="7320581" y="4856487"/>
              <a:ext cx="433132" cy="215444"/>
            </a:xfrm>
            <a:prstGeom prst="rect">
              <a:avLst/>
            </a:prstGeom>
            <a:noFill/>
          </p:spPr>
          <p:txBody>
            <a:bodyPr wrap="none" rtlCol="0">
              <a:spAutoFit/>
            </a:bodyPr>
            <a:lstStyle/>
            <a:p>
              <a:r>
                <a:rPr lang="en-US" sz="800" dirty="0"/>
                <a:t>SLOW</a:t>
              </a:r>
            </a:p>
          </p:txBody>
        </p:sp>
      </p:grpSp>
      <p:grpSp>
        <p:nvGrpSpPr>
          <p:cNvPr id="67" name="Group 66">
            <a:extLst>
              <a:ext uri="{FF2B5EF4-FFF2-40B4-BE49-F238E27FC236}">
                <a16:creationId xmlns:a16="http://schemas.microsoft.com/office/drawing/2014/main" id="{1EDA72F1-A3D3-A34A-87A9-96507182D98B}"/>
              </a:ext>
            </a:extLst>
          </p:cNvPr>
          <p:cNvGrpSpPr/>
          <p:nvPr/>
        </p:nvGrpSpPr>
        <p:grpSpPr>
          <a:xfrm>
            <a:off x="6794509" y="2053020"/>
            <a:ext cx="993358" cy="778578"/>
            <a:chOff x="6794509" y="2053020"/>
            <a:chExt cx="993358" cy="778578"/>
          </a:xfrm>
        </p:grpSpPr>
        <p:pic>
          <p:nvPicPr>
            <p:cNvPr id="68" name="Picture 67">
              <a:extLst>
                <a:ext uri="{FF2B5EF4-FFF2-40B4-BE49-F238E27FC236}">
                  <a16:creationId xmlns:a16="http://schemas.microsoft.com/office/drawing/2014/main" id="{E09622A2-F7B4-6644-982E-E980A602E268}"/>
                </a:ext>
              </a:extLst>
            </p:cNvPr>
            <p:cNvPicPr>
              <a:picLocks noChangeAspect="1"/>
            </p:cNvPicPr>
            <p:nvPr/>
          </p:nvPicPr>
          <p:blipFill>
            <a:blip r:embed="rId10"/>
            <a:stretch>
              <a:fillRect/>
            </a:stretch>
          </p:blipFill>
          <p:spPr>
            <a:xfrm>
              <a:off x="6794509" y="2053020"/>
              <a:ext cx="993358" cy="778578"/>
            </a:xfrm>
            <a:prstGeom prst="rect">
              <a:avLst/>
            </a:prstGeom>
          </p:spPr>
        </p:pic>
        <p:sp>
          <p:nvSpPr>
            <p:cNvPr id="69" name="TextBox 68">
              <a:extLst>
                <a:ext uri="{FF2B5EF4-FFF2-40B4-BE49-F238E27FC236}">
                  <a16:creationId xmlns:a16="http://schemas.microsoft.com/office/drawing/2014/main" id="{856E4F47-8DD9-9C4E-9878-164EFED13208}"/>
                </a:ext>
              </a:extLst>
            </p:cNvPr>
            <p:cNvSpPr txBox="1"/>
            <p:nvPr/>
          </p:nvSpPr>
          <p:spPr>
            <a:xfrm rot="655215">
              <a:off x="7311430" y="2451702"/>
              <a:ext cx="433132" cy="215444"/>
            </a:xfrm>
            <a:prstGeom prst="rect">
              <a:avLst/>
            </a:prstGeom>
            <a:noFill/>
          </p:spPr>
          <p:txBody>
            <a:bodyPr wrap="none" rtlCol="0">
              <a:spAutoFit/>
            </a:bodyPr>
            <a:lstStyle/>
            <a:p>
              <a:r>
                <a:rPr lang="en-US" sz="800" dirty="0"/>
                <a:t>SLOW</a:t>
              </a:r>
            </a:p>
          </p:txBody>
        </p:sp>
      </p:grpSp>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3948F4B3-7C91-CA48-BAB6-DE3A3385687E}"/>
                  </a:ext>
                </a:extLst>
              </p:cNvPr>
              <p:cNvSpPr/>
              <p:nvPr/>
            </p:nvSpPr>
            <p:spPr>
              <a:xfrm>
                <a:off x="1974903" y="3193748"/>
                <a:ext cx="8066208" cy="77340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Without Delays protocol is </a:t>
                </a:r>
                <a14:m>
                  <m:oMath xmlns:m="http://schemas.openxmlformats.org/officeDocument/2006/math">
                    <m:r>
                      <a:rPr lang="en-US" sz="3200" i="1" dirty="0">
                        <a:solidFill>
                          <a:schemeClr val="tx1"/>
                        </a:solidFill>
                        <a:latin typeface="Cambria Math" panose="02040503050406030204" pitchFamily="18" charset="0"/>
                      </a:rPr>
                      <m:t>𝑇</m:t>
                    </m:r>
                  </m:oMath>
                </a14:m>
                <a:r>
                  <a:rPr lang="en-US" sz="3200" dirty="0">
                    <a:solidFill>
                      <a:schemeClr val="tx1"/>
                    </a:solidFill>
                  </a:rPr>
                  <a:t> seconds…</a:t>
                </a:r>
              </a:p>
            </p:txBody>
          </p:sp>
        </mc:Choice>
        <mc:Fallback>
          <p:sp>
            <p:nvSpPr>
              <p:cNvPr id="3" name="Rounded Rectangle 2">
                <a:extLst>
                  <a:ext uri="{FF2B5EF4-FFF2-40B4-BE49-F238E27FC236}">
                    <a16:creationId xmlns:a16="http://schemas.microsoft.com/office/drawing/2014/main" id="{3948F4B3-7C91-CA48-BAB6-DE3A3385687E}"/>
                  </a:ext>
                </a:extLst>
              </p:cNvPr>
              <p:cNvSpPr>
                <a:spLocks noRot="1" noChangeAspect="1" noMove="1" noResize="1" noEditPoints="1" noAdjustHandles="1" noChangeArrowheads="1" noChangeShapeType="1" noTextEdit="1"/>
              </p:cNvSpPr>
              <p:nvPr/>
            </p:nvSpPr>
            <p:spPr>
              <a:xfrm>
                <a:off x="1974903" y="3193748"/>
                <a:ext cx="8066208" cy="773406"/>
              </a:xfrm>
              <a:prstGeom prst="roundRect">
                <a:avLst/>
              </a:prstGeom>
              <a:blipFill>
                <a:blip r:embed="rId11"/>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3879025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pic>
        <p:nvPicPr>
          <p:cNvPr id="124" name="Picture 123">
            <a:extLst>
              <a:ext uri="{FF2B5EF4-FFF2-40B4-BE49-F238E27FC236}">
                <a16:creationId xmlns:a16="http://schemas.microsoft.com/office/drawing/2014/main" id="{EECFB1B9-EA91-A147-B5E9-3B2D54373196}"/>
              </a:ext>
            </a:extLst>
          </p:cNvPr>
          <p:cNvPicPr>
            <a:picLocks noChangeAspect="1"/>
          </p:cNvPicPr>
          <p:nvPr/>
        </p:nvPicPr>
        <p:blipFill>
          <a:blip r:embed="rId2"/>
          <a:stretch>
            <a:fillRect/>
          </a:stretch>
        </p:blipFill>
        <p:spPr>
          <a:xfrm>
            <a:off x="1727438" y="1972235"/>
            <a:ext cx="776533" cy="859363"/>
          </a:xfrm>
          <a:prstGeom prst="rect">
            <a:avLst/>
          </a:prstGeom>
        </p:spPr>
      </p:pic>
      <p:sp>
        <p:nvSpPr>
          <p:cNvPr id="141" name="Oval 140">
            <a:extLst>
              <a:ext uri="{FF2B5EF4-FFF2-40B4-BE49-F238E27FC236}">
                <a16:creationId xmlns:a16="http://schemas.microsoft.com/office/drawing/2014/main" id="{03B07273-9E71-7B4A-AEF3-41F6166BF7E1}"/>
              </a:ext>
            </a:extLst>
          </p:cNvPr>
          <p:cNvSpPr/>
          <p:nvPr/>
        </p:nvSpPr>
        <p:spPr>
          <a:xfrm>
            <a:off x="748552"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BBB4F7E-BCEF-8C44-96B2-A1D27F6E6A38}"/>
              </a:ext>
            </a:extLst>
          </p:cNvPr>
          <p:cNvSpPr/>
          <p:nvPr/>
        </p:nvSpPr>
        <p:spPr>
          <a:xfrm>
            <a:off x="1788458"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C160819-0BBD-AD48-BEC0-FECDAD0C13AF}"/>
              </a:ext>
            </a:extLst>
          </p:cNvPr>
          <p:cNvSpPr/>
          <p:nvPr/>
        </p:nvSpPr>
        <p:spPr>
          <a:xfrm>
            <a:off x="2828364"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68F4BDE3-402B-F545-8811-18B8881D3D48}"/>
              </a:ext>
            </a:extLst>
          </p:cNvPr>
          <p:cNvCxnSpPr>
            <a:stCxn id="141" idx="6"/>
            <a:endCxn id="142" idx="2"/>
          </p:cNvCxnSpPr>
          <p:nvPr/>
        </p:nvCxnSpPr>
        <p:spPr>
          <a:xfrm>
            <a:off x="1268505"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BED4E1-1307-FE4E-B2A1-AB834C138D75}"/>
              </a:ext>
            </a:extLst>
          </p:cNvPr>
          <p:cNvCxnSpPr>
            <a:cxnSpLocks/>
            <a:stCxn id="142" idx="6"/>
            <a:endCxn id="143" idx="2"/>
          </p:cNvCxnSpPr>
          <p:nvPr/>
        </p:nvCxnSpPr>
        <p:spPr>
          <a:xfrm>
            <a:off x="2308411"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EF34FC1-68B6-E04D-950D-92AACEC8B78C}"/>
              </a:ext>
            </a:extLst>
          </p:cNvPr>
          <p:cNvCxnSpPr>
            <a:cxnSpLocks/>
            <a:stCxn id="143" idx="6"/>
            <a:endCxn id="147" idx="2"/>
          </p:cNvCxnSpPr>
          <p:nvPr/>
        </p:nvCxnSpPr>
        <p:spPr>
          <a:xfrm>
            <a:off x="3348317"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6C37B30-89B4-BF44-BAA9-CF3D34AE7BBC}"/>
              </a:ext>
            </a:extLst>
          </p:cNvPr>
          <p:cNvSpPr/>
          <p:nvPr/>
        </p:nvSpPr>
        <p:spPr>
          <a:xfrm>
            <a:off x="3868270"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2B4FD53-CE87-BD41-9B24-ADD017DF14F7}"/>
              </a:ext>
            </a:extLst>
          </p:cNvPr>
          <p:cNvSpPr/>
          <p:nvPr/>
        </p:nvSpPr>
        <p:spPr>
          <a:xfrm>
            <a:off x="4908176"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230CBC30-8744-6246-8C60-A0BC189FD069}"/>
              </a:ext>
            </a:extLst>
          </p:cNvPr>
          <p:cNvCxnSpPr>
            <a:stCxn id="147" idx="6"/>
            <a:endCxn id="148" idx="2"/>
          </p:cNvCxnSpPr>
          <p:nvPr/>
        </p:nvCxnSpPr>
        <p:spPr>
          <a:xfrm>
            <a:off x="4388223"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A1B8E1-AE68-5340-8ACA-8B03745789B7}"/>
              </a:ext>
            </a:extLst>
          </p:cNvPr>
          <p:cNvCxnSpPr>
            <a:cxnSpLocks/>
            <a:stCxn id="148" idx="6"/>
          </p:cNvCxnSpPr>
          <p:nvPr/>
        </p:nvCxnSpPr>
        <p:spPr>
          <a:xfrm>
            <a:off x="5428129"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BD42BFEA-502B-8045-9B20-45EAC9582222}"/>
              </a:ext>
            </a:extLst>
          </p:cNvPr>
          <p:cNvSpPr/>
          <p:nvPr/>
        </p:nvSpPr>
        <p:spPr>
          <a:xfrm>
            <a:off x="5881487"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A88C70-34C1-064E-8DC6-2468FBC48969}"/>
              </a:ext>
            </a:extLst>
          </p:cNvPr>
          <p:cNvSpPr/>
          <p:nvPr/>
        </p:nvSpPr>
        <p:spPr>
          <a:xfrm>
            <a:off x="6921393"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0FF72CC-45D9-3941-83A8-7C5C1F40E70E}"/>
              </a:ext>
            </a:extLst>
          </p:cNvPr>
          <p:cNvSpPr/>
          <p:nvPr/>
        </p:nvSpPr>
        <p:spPr>
          <a:xfrm>
            <a:off x="7961299"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A36E7EDA-9636-2E41-9C41-A67C06306A15}"/>
              </a:ext>
            </a:extLst>
          </p:cNvPr>
          <p:cNvCxnSpPr>
            <a:stCxn id="131" idx="6"/>
            <a:endCxn id="132" idx="2"/>
          </p:cNvCxnSpPr>
          <p:nvPr/>
        </p:nvCxnSpPr>
        <p:spPr>
          <a:xfrm>
            <a:off x="6401440"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BB59D4-30C8-634E-9391-5C63EBEEB6BC}"/>
              </a:ext>
            </a:extLst>
          </p:cNvPr>
          <p:cNvCxnSpPr>
            <a:cxnSpLocks/>
            <a:stCxn id="132" idx="6"/>
            <a:endCxn id="133" idx="2"/>
          </p:cNvCxnSpPr>
          <p:nvPr/>
        </p:nvCxnSpPr>
        <p:spPr>
          <a:xfrm>
            <a:off x="7441346"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145133-B640-3B41-BEEC-94C36D4786BF}"/>
              </a:ext>
            </a:extLst>
          </p:cNvPr>
          <p:cNvCxnSpPr>
            <a:cxnSpLocks/>
            <a:stCxn id="133" idx="6"/>
            <a:endCxn id="137" idx="2"/>
          </p:cNvCxnSpPr>
          <p:nvPr/>
        </p:nvCxnSpPr>
        <p:spPr>
          <a:xfrm>
            <a:off x="8481252"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0EF62B4-08EC-0847-BA94-7077EE732385}"/>
              </a:ext>
            </a:extLst>
          </p:cNvPr>
          <p:cNvSpPr/>
          <p:nvPr/>
        </p:nvSpPr>
        <p:spPr>
          <a:xfrm>
            <a:off x="9001205"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70C5A732-AA22-0741-AC9E-86FFD7815767}"/>
              </a:ext>
            </a:extLst>
          </p:cNvPr>
          <p:cNvSpPr/>
          <p:nvPr/>
        </p:nvSpPr>
        <p:spPr>
          <a:xfrm>
            <a:off x="10041111"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D7EA684-49F2-E440-892B-666CAD2EA8D6}"/>
              </a:ext>
            </a:extLst>
          </p:cNvPr>
          <p:cNvCxnSpPr>
            <a:stCxn id="137" idx="6"/>
            <a:endCxn id="138" idx="2"/>
          </p:cNvCxnSpPr>
          <p:nvPr/>
        </p:nvCxnSpPr>
        <p:spPr>
          <a:xfrm>
            <a:off x="9521158" y="4845627"/>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68A65-8E9F-FE45-A897-5C1A57BEAE79}"/>
              </a:ext>
            </a:extLst>
          </p:cNvPr>
          <p:cNvCxnSpPr>
            <a:cxnSpLocks/>
            <a:stCxn id="138" idx="6"/>
          </p:cNvCxnSpPr>
          <p:nvPr/>
        </p:nvCxnSpPr>
        <p:spPr>
          <a:xfrm>
            <a:off x="10561064" y="4845627"/>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DD664DAA-FE55-5948-B2F4-EE8ED55FC99A}"/>
              </a:ext>
            </a:extLst>
          </p:cNvPr>
          <p:cNvSpPr/>
          <p:nvPr/>
        </p:nvSpPr>
        <p:spPr>
          <a:xfrm>
            <a:off x="11081017"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pic>
        <p:nvPicPr>
          <p:cNvPr id="153" name="Picture 152">
            <a:extLst>
              <a:ext uri="{FF2B5EF4-FFF2-40B4-BE49-F238E27FC236}">
                <a16:creationId xmlns:a16="http://schemas.microsoft.com/office/drawing/2014/main" id="{EE217A11-2B1C-5D4A-AFB8-25BA3A0D844C}"/>
              </a:ext>
            </a:extLst>
          </p:cNvPr>
          <p:cNvPicPr>
            <a:picLocks noChangeAspect="1"/>
          </p:cNvPicPr>
          <p:nvPr/>
        </p:nvPicPr>
        <p:blipFill>
          <a:blip r:embed="rId2"/>
          <a:stretch>
            <a:fillRect/>
          </a:stretch>
        </p:blipFill>
        <p:spPr>
          <a:xfrm flipH="1">
            <a:off x="9838961" y="4388426"/>
            <a:ext cx="776533" cy="859363"/>
          </a:xfrm>
          <a:prstGeom prst="rect">
            <a:avLst/>
          </a:prstGeom>
        </p:spPr>
      </p:pic>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A2EC878-CEB8-0241-A6E5-630BF2AFBCEF}"/>
                  </a:ext>
                </a:extLst>
              </p:cNvPr>
              <p:cNvSpPr txBox="1"/>
              <p:nvPr/>
            </p:nvSpPr>
            <p:spPr>
              <a:xfrm>
                <a:off x="4829629" y="2652722"/>
                <a:ext cx="6770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i="1" dirty="0">
                              <a:latin typeface="Cambria Math" panose="02040503050406030204" pitchFamily="18" charset="0"/>
                            </a:rPr>
                            <m:t>𝐿</m:t>
                          </m:r>
                        </m:sub>
                      </m:sSub>
                    </m:oMath>
                  </m:oMathPara>
                </a14:m>
                <a:endParaRPr lang="en-US" sz="3200" dirty="0"/>
              </a:p>
            </p:txBody>
          </p:sp>
        </mc:Choice>
        <mc:Fallback xmlns="">
          <p:sp>
            <p:nvSpPr>
              <p:cNvPr id="155" name="TextBox 154">
                <a:extLst>
                  <a:ext uri="{FF2B5EF4-FFF2-40B4-BE49-F238E27FC236}">
                    <a16:creationId xmlns:a16="http://schemas.microsoft.com/office/drawing/2014/main" id="{DA2EC878-CEB8-0241-A6E5-630BF2AFBCEF}"/>
                  </a:ext>
                </a:extLst>
              </p:cNvPr>
              <p:cNvSpPr txBox="1">
                <a:spLocks noRot="1" noChangeAspect="1" noMove="1" noResize="1" noEditPoints="1" noAdjustHandles="1" noChangeArrowheads="1" noChangeShapeType="1" noTextEdit="1"/>
              </p:cNvSpPr>
              <p:nvPr/>
            </p:nvSpPr>
            <p:spPr>
              <a:xfrm>
                <a:off x="4829629" y="2652722"/>
                <a:ext cx="677045"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E6934936-5DE7-0C41-A9B0-8AA8AD30F4C8}"/>
                  </a:ext>
                </a:extLst>
              </p:cNvPr>
              <p:cNvSpPr txBox="1"/>
              <p:nvPr/>
            </p:nvSpPr>
            <p:spPr>
              <a:xfrm>
                <a:off x="6866354" y="2635930"/>
                <a:ext cx="7117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𝑅</m:t>
                          </m:r>
                        </m:sub>
                      </m:sSub>
                    </m:oMath>
                  </m:oMathPara>
                </a14:m>
                <a:endParaRPr lang="en-US" sz="3200" dirty="0"/>
              </a:p>
            </p:txBody>
          </p:sp>
        </mc:Choice>
        <mc:Fallback xmlns="">
          <p:sp>
            <p:nvSpPr>
              <p:cNvPr id="156" name="TextBox 155">
                <a:extLst>
                  <a:ext uri="{FF2B5EF4-FFF2-40B4-BE49-F238E27FC236}">
                    <a16:creationId xmlns:a16="http://schemas.microsoft.com/office/drawing/2014/main" id="{E6934936-5DE7-0C41-A9B0-8AA8AD30F4C8}"/>
                  </a:ext>
                </a:extLst>
              </p:cNvPr>
              <p:cNvSpPr txBox="1">
                <a:spLocks noRot="1" noChangeAspect="1" noMove="1" noResize="1" noEditPoints="1" noAdjustHandles="1" noChangeArrowheads="1" noChangeShapeType="1" noTextEdit="1"/>
              </p:cNvSpPr>
              <p:nvPr/>
            </p:nvSpPr>
            <p:spPr>
              <a:xfrm>
                <a:off x="6866354" y="2635930"/>
                <a:ext cx="71173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E994C01-9FE2-FD41-914E-505808E6CD5F}"/>
                  </a:ext>
                </a:extLst>
              </p:cNvPr>
              <p:cNvSpPr txBox="1"/>
              <p:nvPr/>
            </p:nvSpPr>
            <p:spPr>
              <a:xfrm>
                <a:off x="1727438" y="2720760"/>
                <a:ext cx="7276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𝐷</m:t>
                          </m:r>
                        </m:sub>
                      </m:sSub>
                    </m:oMath>
                  </m:oMathPara>
                </a14:m>
                <a:endParaRPr lang="en-US" sz="3200" dirty="0"/>
              </a:p>
            </p:txBody>
          </p:sp>
        </mc:Choice>
        <mc:Fallback xmlns="">
          <p:sp>
            <p:nvSpPr>
              <p:cNvPr id="158" name="TextBox 157">
                <a:extLst>
                  <a:ext uri="{FF2B5EF4-FFF2-40B4-BE49-F238E27FC236}">
                    <a16:creationId xmlns:a16="http://schemas.microsoft.com/office/drawing/2014/main" id="{AE994C01-9FE2-FD41-914E-505808E6CD5F}"/>
                  </a:ext>
                </a:extLst>
              </p:cNvPr>
              <p:cNvSpPr txBox="1">
                <a:spLocks noRot="1" noChangeAspect="1" noMove="1" noResize="1" noEditPoints="1" noAdjustHandles="1" noChangeArrowheads="1" noChangeShapeType="1" noTextEdit="1"/>
              </p:cNvSpPr>
              <p:nvPr/>
            </p:nvSpPr>
            <p:spPr>
              <a:xfrm>
                <a:off x="1727438" y="2720760"/>
                <a:ext cx="727635" cy="584775"/>
              </a:xfrm>
              <a:prstGeom prst="rect">
                <a:avLst/>
              </a:prstGeom>
              <a:blipFill>
                <a:blip r:embed="rId5"/>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D1EE697-3C33-9249-9025-A68AF118538B}"/>
                  </a:ext>
                </a:extLst>
              </p:cNvPr>
              <p:cNvSpPr txBox="1"/>
              <p:nvPr/>
            </p:nvSpPr>
            <p:spPr>
              <a:xfrm>
                <a:off x="748552" y="5464124"/>
                <a:ext cx="4441409" cy="1077218"/>
              </a:xfrm>
              <a:prstGeom prst="rect">
                <a:avLst/>
              </a:prstGeom>
              <a:noFill/>
            </p:spPr>
            <p:txBody>
              <a:bodyPr wrap="none" rtlCol="0">
                <a:spAutoFit/>
              </a:bodyPr>
              <a:lstStyle/>
              <a:p>
                <a:r>
                  <a:rPr lang="en-US" sz="3200" dirty="0"/>
                  <a:t>Delay at beginning =&gt;</a:t>
                </a:r>
              </a:p>
              <a:p>
                <a:r>
                  <a:rPr lang="en-US" sz="3200" dirty="0"/>
                  <a:t>Protocol ends later for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𝑃</m:t>
                        </m:r>
                      </m:e>
                      <m:sub>
                        <m:r>
                          <a:rPr lang="en-US" sz="3200" i="1" dirty="0">
                            <a:latin typeface="Cambria Math" panose="02040503050406030204" pitchFamily="18" charset="0"/>
                          </a:rPr>
                          <m:t>𝐷</m:t>
                        </m:r>
                      </m:sub>
                    </m:sSub>
                  </m:oMath>
                </a14:m>
                <a:endParaRPr lang="en-US" sz="3200" dirty="0"/>
              </a:p>
            </p:txBody>
          </p:sp>
        </mc:Choice>
        <mc:Fallback xmlns="">
          <p:sp>
            <p:nvSpPr>
              <p:cNvPr id="56" name="TextBox 55">
                <a:extLst>
                  <a:ext uri="{FF2B5EF4-FFF2-40B4-BE49-F238E27FC236}">
                    <a16:creationId xmlns:a16="http://schemas.microsoft.com/office/drawing/2014/main" id="{2D1EE697-3C33-9249-9025-A68AF118538B}"/>
                  </a:ext>
                </a:extLst>
              </p:cNvPr>
              <p:cNvSpPr txBox="1">
                <a:spLocks noRot="1" noChangeAspect="1" noMove="1" noResize="1" noEditPoints="1" noAdjustHandles="1" noChangeArrowheads="1" noChangeShapeType="1" noTextEdit="1"/>
              </p:cNvSpPr>
              <p:nvPr/>
            </p:nvSpPr>
            <p:spPr>
              <a:xfrm>
                <a:off x="748552" y="5464124"/>
                <a:ext cx="4441409" cy="1077218"/>
              </a:xfrm>
              <a:prstGeom prst="rect">
                <a:avLst/>
              </a:prstGeom>
              <a:blipFill>
                <a:blip r:embed="rId6"/>
                <a:stretch>
                  <a:fillRect l="-3134" t="-5814" b="-15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EDA4B4B-6F15-8340-984F-814EC0B9C98B}"/>
                  </a:ext>
                </a:extLst>
              </p:cNvPr>
              <p:cNvSpPr txBox="1"/>
              <p:nvPr/>
            </p:nvSpPr>
            <p:spPr>
              <a:xfrm>
                <a:off x="7578087" y="5507766"/>
                <a:ext cx="4350678" cy="1077218"/>
              </a:xfrm>
              <a:prstGeom prst="rect">
                <a:avLst/>
              </a:prstGeom>
              <a:noFill/>
            </p:spPr>
            <p:txBody>
              <a:bodyPr wrap="none" rtlCol="0">
                <a:spAutoFit/>
              </a:bodyPr>
              <a:lstStyle/>
              <a:p>
                <a:r>
                  <a:rPr lang="en-US" sz="3200" dirty="0"/>
                  <a:t>Delay at end =&gt;</a:t>
                </a:r>
              </a:p>
              <a:p>
                <a:r>
                  <a:rPr lang="en-US" sz="3200" dirty="0"/>
                  <a:t>Protocol ends at </a:t>
                </a:r>
                <a14:m>
                  <m:oMath xmlns:m="http://schemas.openxmlformats.org/officeDocument/2006/math">
                    <m:r>
                      <a:rPr lang="en-US" sz="3200" i="1" dirty="0" smtClean="0">
                        <a:latin typeface="Cambria Math" panose="02040503050406030204" pitchFamily="18" charset="0"/>
                      </a:rPr>
                      <m:t>𝑇</m:t>
                    </m:r>
                  </m:oMath>
                </a14:m>
                <a:r>
                  <a:rPr lang="en-US" sz="3200" dirty="0"/>
                  <a:t> for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𝑃</m:t>
                        </m:r>
                      </m:e>
                      <m:sub>
                        <m:r>
                          <a:rPr lang="en-US" sz="3200" i="1" dirty="0">
                            <a:latin typeface="Cambria Math" panose="02040503050406030204" pitchFamily="18" charset="0"/>
                          </a:rPr>
                          <m:t>𝐷</m:t>
                        </m:r>
                      </m:sub>
                    </m:sSub>
                  </m:oMath>
                </a14:m>
                <a:endParaRPr lang="en-US" sz="3200" dirty="0"/>
              </a:p>
            </p:txBody>
          </p:sp>
        </mc:Choice>
        <mc:Fallback xmlns="">
          <p:sp>
            <p:nvSpPr>
              <p:cNvPr id="57" name="TextBox 56">
                <a:extLst>
                  <a:ext uri="{FF2B5EF4-FFF2-40B4-BE49-F238E27FC236}">
                    <a16:creationId xmlns:a16="http://schemas.microsoft.com/office/drawing/2014/main" id="{4EDA4B4B-6F15-8340-984F-814EC0B9C98B}"/>
                  </a:ext>
                </a:extLst>
              </p:cNvPr>
              <p:cNvSpPr txBox="1">
                <a:spLocks noRot="1" noChangeAspect="1" noMove="1" noResize="1" noEditPoints="1" noAdjustHandles="1" noChangeArrowheads="1" noChangeShapeType="1" noTextEdit="1"/>
              </p:cNvSpPr>
              <p:nvPr/>
            </p:nvSpPr>
            <p:spPr>
              <a:xfrm>
                <a:off x="7578087" y="5507766"/>
                <a:ext cx="4350678" cy="1077218"/>
              </a:xfrm>
              <a:prstGeom prst="rect">
                <a:avLst/>
              </a:prstGeom>
              <a:blipFill>
                <a:blip r:embed="rId7"/>
                <a:stretch>
                  <a:fillRect l="-3499" t="-6977" b="-151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19FEBEA0-A408-FB43-AE86-D460BA988988}"/>
                  </a:ext>
                </a:extLst>
              </p:cNvPr>
              <p:cNvSpPr/>
              <p:nvPr/>
            </p:nvSpPr>
            <p:spPr>
              <a:xfrm>
                <a:off x="3985204" y="3215815"/>
                <a:ext cx="4312518" cy="12012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Exists time </a:t>
                </a:r>
                <a14:m>
                  <m:oMath xmlns:m="http://schemas.openxmlformats.org/officeDocument/2006/math">
                    <m:r>
                      <a:rPr lang="en-US" sz="2400" i="1" dirty="0" smtClean="0">
                        <a:solidFill>
                          <a:schemeClr val="tx1"/>
                        </a:solidFill>
                        <a:latin typeface="Cambria Math" panose="02040503050406030204" pitchFamily="18" charset="0"/>
                      </a:rPr>
                      <m:t>𝜏</m:t>
                    </m:r>
                  </m:oMath>
                </a14:m>
                <a:r>
                  <a:rPr lang="en-US" sz="2400" dirty="0">
                    <a:solidFill>
                      <a:schemeClr val="tx1"/>
                    </a:solidFill>
                  </a:rPr>
                  <a:t> </a:t>
                </a:r>
                <a:r>
                  <a:rPr lang="en-US" sz="2400" dirty="0" err="1">
                    <a:solidFill>
                      <a:schemeClr val="tx1"/>
                    </a:solidFill>
                  </a:rPr>
                  <a:t>s.t.</a:t>
                </a:r>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Delaying at </a:t>
                </a:r>
                <a14:m>
                  <m:oMath xmlns:m="http://schemas.openxmlformats.org/officeDocument/2006/math">
                    <m:r>
                      <a:rPr lang="en-US" sz="2400" i="1" dirty="0">
                        <a:solidFill>
                          <a:schemeClr val="tx1"/>
                        </a:solidFill>
                        <a:latin typeface="Cambria Math" panose="02040503050406030204" pitchFamily="18" charset="0"/>
                      </a:rPr>
                      <m:t>𝜏</m:t>
                    </m:r>
                    <m:r>
                      <a:rPr lang="en-US" sz="2400" i="1" dirty="0">
                        <a:solidFill>
                          <a:schemeClr val="tx1"/>
                        </a:solidFill>
                        <a:latin typeface="Cambria Math" panose="02040503050406030204" pitchFamily="18" charset="0"/>
                      </a:rPr>
                      <m:t> </m:t>
                    </m:r>
                  </m:oMath>
                </a14:m>
                <a:r>
                  <a:rPr lang="en-US" sz="2400" dirty="0">
                    <a:solidFill>
                      <a:schemeClr val="tx1"/>
                    </a:solidFill>
                  </a:rPr>
                  <a:t>=&gt; end later</a:t>
                </a:r>
              </a:p>
              <a:p>
                <a:pPr marL="285750" indent="-285750">
                  <a:buFont typeface="Arial" panose="020B0604020202020204" pitchFamily="34" charset="0"/>
                  <a:buChar char="•"/>
                </a:pPr>
                <a:r>
                  <a:rPr lang="en-US" sz="2400" dirty="0">
                    <a:solidFill>
                      <a:schemeClr val="tx1"/>
                    </a:solidFill>
                  </a:rPr>
                  <a:t>Delaying at </a:t>
                </a:r>
                <a14:m>
                  <m:oMath xmlns:m="http://schemas.openxmlformats.org/officeDocument/2006/math">
                    <m:r>
                      <a:rPr lang="en-US" sz="2400" i="1" dirty="0">
                        <a:solidFill>
                          <a:schemeClr val="tx1"/>
                        </a:solidFill>
                        <a:latin typeface="Cambria Math" panose="02040503050406030204" pitchFamily="18" charset="0"/>
                      </a:rPr>
                      <m:t>𝜏</m:t>
                    </m:r>
                    <m:r>
                      <a:rPr lang="en-US" sz="2400" b="0" i="1" dirty="0" smtClean="0">
                        <a:solidFill>
                          <a:schemeClr val="tx1"/>
                        </a:solidFill>
                        <a:latin typeface="Cambria Math" panose="02040503050406030204" pitchFamily="18" charset="0"/>
                      </a:rPr>
                      <m:t>+1</m:t>
                    </m:r>
                  </m:oMath>
                </a14:m>
                <a:r>
                  <a:rPr lang="en-US" sz="2400" dirty="0">
                    <a:solidFill>
                      <a:schemeClr val="tx1"/>
                    </a:solidFill>
                  </a:rPr>
                  <a:t> =&gt; end at T</a:t>
                </a:r>
              </a:p>
            </p:txBody>
          </p:sp>
        </mc:Choice>
        <mc:Fallback xmlns="">
          <p:sp>
            <p:nvSpPr>
              <p:cNvPr id="3" name="Rounded Rectangle 2">
                <a:extLst>
                  <a:ext uri="{FF2B5EF4-FFF2-40B4-BE49-F238E27FC236}">
                    <a16:creationId xmlns:a16="http://schemas.microsoft.com/office/drawing/2014/main" id="{19FEBEA0-A408-FB43-AE86-D460BA988988}"/>
                  </a:ext>
                </a:extLst>
              </p:cNvPr>
              <p:cNvSpPr>
                <a:spLocks noRot="1" noChangeAspect="1" noMove="1" noResize="1" noEditPoints="1" noAdjustHandles="1" noChangeArrowheads="1" noChangeShapeType="1" noTextEdit="1"/>
              </p:cNvSpPr>
              <p:nvPr/>
            </p:nvSpPr>
            <p:spPr>
              <a:xfrm>
                <a:off x="3985204" y="3215815"/>
                <a:ext cx="4312518" cy="1201270"/>
              </a:xfrm>
              <a:prstGeom prst="roundRect">
                <a:avLst/>
              </a:prstGeom>
              <a:blipFill>
                <a:blip r:embed="rId8"/>
                <a:stretch>
                  <a:fillRect l="-587" t="-1031" b="-9278"/>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5E773D33-5342-F548-BBBB-C93F574DB303}"/>
              </a:ext>
            </a:extLst>
          </p:cNvPr>
          <p:cNvGrpSpPr/>
          <p:nvPr/>
        </p:nvGrpSpPr>
        <p:grpSpPr>
          <a:xfrm>
            <a:off x="4546267" y="2053019"/>
            <a:ext cx="989624" cy="775651"/>
            <a:chOff x="4546267" y="2053019"/>
            <a:chExt cx="989624" cy="775651"/>
          </a:xfrm>
        </p:grpSpPr>
        <p:pic>
          <p:nvPicPr>
            <p:cNvPr id="60" name="Picture 59">
              <a:extLst>
                <a:ext uri="{FF2B5EF4-FFF2-40B4-BE49-F238E27FC236}">
                  <a16:creationId xmlns:a16="http://schemas.microsoft.com/office/drawing/2014/main" id="{F0B8106A-987D-F84E-B9AA-E50C64FCA7C5}"/>
                </a:ext>
              </a:extLst>
            </p:cNvPr>
            <p:cNvPicPr>
              <a:picLocks noChangeAspect="1"/>
            </p:cNvPicPr>
            <p:nvPr/>
          </p:nvPicPr>
          <p:blipFill>
            <a:blip r:embed="rId9"/>
            <a:stretch>
              <a:fillRect/>
            </a:stretch>
          </p:blipFill>
          <p:spPr>
            <a:xfrm flipH="1">
              <a:off x="4546267" y="2053019"/>
              <a:ext cx="989624" cy="775651"/>
            </a:xfrm>
            <a:prstGeom prst="rect">
              <a:avLst/>
            </a:prstGeom>
          </p:spPr>
        </p:pic>
        <p:sp>
          <p:nvSpPr>
            <p:cNvPr id="61" name="TextBox 60">
              <a:extLst>
                <a:ext uri="{FF2B5EF4-FFF2-40B4-BE49-F238E27FC236}">
                  <a16:creationId xmlns:a16="http://schemas.microsoft.com/office/drawing/2014/main" id="{D6FE1F2B-29E0-424B-843B-CE669C1003A3}"/>
                </a:ext>
              </a:extLst>
            </p:cNvPr>
            <p:cNvSpPr txBox="1"/>
            <p:nvPr/>
          </p:nvSpPr>
          <p:spPr>
            <a:xfrm rot="20847569">
              <a:off x="4589098" y="2440844"/>
              <a:ext cx="433132" cy="215444"/>
            </a:xfrm>
            <a:prstGeom prst="rect">
              <a:avLst/>
            </a:prstGeom>
            <a:noFill/>
          </p:spPr>
          <p:txBody>
            <a:bodyPr wrap="none" rtlCol="0">
              <a:spAutoFit/>
            </a:bodyPr>
            <a:lstStyle/>
            <a:p>
              <a:r>
                <a:rPr lang="en-US" sz="800" dirty="0"/>
                <a:t>SLOW</a:t>
              </a:r>
            </a:p>
          </p:txBody>
        </p:sp>
      </p:grpSp>
      <p:grpSp>
        <p:nvGrpSpPr>
          <p:cNvPr id="62" name="Group 61">
            <a:extLst>
              <a:ext uri="{FF2B5EF4-FFF2-40B4-BE49-F238E27FC236}">
                <a16:creationId xmlns:a16="http://schemas.microsoft.com/office/drawing/2014/main" id="{8D18EE06-225A-A542-B773-AF21888C187D}"/>
              </a:ext>
            </a:extLst>
          </p:cNvPr>
          <p:cNvGrpSpPr/>
          <p:nvPr/>
        </p:nvGrpSpPr>
        <p:grpSpPr>
          <a:xfrm>
            <a:off x="4546267" y="4469210"/>
            <a:ext cx="989624" cy="775651"/>
            <a:chOff x="4546267" y="4469210"/>
            <a:chExt cx="989624" cy="775651"/>
          </a:xfrm>
        </p:grpSpPr>
        <p:pic>
          <p:nvPicPr>
            <p:cNvPr id="63" name="Picture 62">
              <a:extLst>
                <a:ext uri="{FF2B5EF4-FFF2-40B4-BE49-F238E27FC236}">
                  <a16:creationId xmlns:a16="http://schemas.microsoft.com/office/drawing/2014/main" id="{D8A19606-02D5-424A-A575-AEDE9FD4F269}"/>
                </a:ext>
              </a:extLst>
            </p:cNvPr>
            <p:cNvPicPr>
              <a:picLocks noChangeAspect="1"/>
            </p:cNvPicPr>
            <p:nvPr/>
          </p:nvPicPr>
          <p:blipFill>
            <a:blip r:embed="rId9"/>
            <a:stretch>
              <a:fillRect/>
            </a:stretch>
          </p:blipFill>
          <p:spPr>
            <a:xfrm flipH="1">
              <a:off x="4546267" y="4469210"/>
              <a:ext cx="989624" cy="775651"/>
            </a:xfrm>
            <a:prstGeom prst="rect">
              <a:avLst/>
            </a:prstGeom>
          </p:spPr>
        </p:pic>
        <p:sp>
          <p:nvSpPr>
            <p:cNvPr id="64" name="TextBox 63">
              <a:extLst>
                <a:ext uri="{FF2B5EF4-FFF2-40B4-BE49-F238E27FC236}">
                  <a16:creationId xmlns:a16="http://schemas.microsoft.com/office/drawing/2014/main" id="{905CA8E8-9CC0-5F46-933E-858F62AB7BBF}"/>
                </a:ext>
              </a:extLst>
            </p:cNvPr>
            <p:cNvSpPr txBox="1"/>
            <p:nvPr/>
          </p:nvSpPr>
          <p:spPr>
            <a:xfrm rot="20726337">
              <a:off x="4581782" y="4856486"/>
              <a:ext cx="433132" cy="215444"/>
            </a:xfrm>
            <a:prstGeom prst="rect">
              <a:avLst/>
            </a:prstGeom>
            <a:noFill/>
          </p:spPr>
          <p:txBody>
            <a:bodyPr wrap="none" rtlCol="0">
              <a:spAutoFit/>
            </a:bodyPr>
            <a:lstStyle/>
            <a:p>
              <a:r>
                <a:rPr lang="en-US" sz="800" dirty="0"/>
                <a:t>SLOW</a:t>
              </a:r>
            </a:p>
          </p:txBody>
        </p:sp>
      </p:grpSp>
      <p:grpSp>
        <p:nvGrpSpPr>
          <p:cNvPr id="65" name="Group 64">
            <a:extLst>
              <a:ext uri="{FF2B5EF4-FFF2-40B4-BE49-F238E27FC236}">
                <a16:creationId xmlns:a16="http://schemas.microsoft.com/office/drawing/2014/main" id="{4B670E01-C4DC-1842-9FE2-49AF79FA2995}"/>
              </a:ext>
            </a:extLst>
          </p:cNvPr>
          <p:cNvGrpSpPr/>
          <p:nvPr/>
        </p:nvGrpSpPr>
        <p:grpSpPr>
          <a:xfrm>
            <a:off x="6794509" y="4469211"/>
            <a:ext cx="993358" cy="778578"/>
            <a:chOff x="6794509" y="4469211"/>
            <a:chExt cx="993358" cy="778578"/>
          </a:xfrm>
        </p:grpSpPr>
        <p:pic>
          <p:nvPicPr>
            <p:cNvPr id="66" name="Picture 65">
              <a:extLst>
                <a:ext uri="{FF2B5EF4-FFF2-40B4-BE49-F238E27FC236}">
                  <a16:creationId xmlns:a16="http://schemas.microsoft.com/office/drawing/2014/main" id="{9656B1F5-88AC-B34B-A8E9-9F38382A6018}"/>
                </a:ext>
              </a:extLst>
            </p:cNvPr>
            <p:cNvPicPr>
              <a:picLocks noChangeAspect="1"/>
            </p:cNvPicPr>
            <p:nvPr/>
          </p:nvPicPr>
          <p:blipFill>
            <a:blip r:embed="rId9"/>
            <a:stretch>
              <a:fillRect/>
            </a:stretch>
          </p:blipFill>
          <p:spPr>
            <a:xfrm>
              <a:off x="6794509" y="4469211"/>
              <a:ext cx="993358" cy="778578"/>
            </a:xfrm>
            <a:prstGeom prst="rect">
              <a:avLst/>
            </a:prstGeom>
          </p:spPr>
        </p:pic>
        <p:sp>
          <p:nvSpPr>
            <p:cNvPr id="67" name="TextBox 66">
              <a:extLst>
                <a:ext uri="{FF2B5EF4-FFF2-40B4-BE49-F238E27FC236}">
                  <a16:creationId xmlns:a16="http://schemas.microsoft.com/office/drawing/2014/main" id="{A614FE70-28C5-E049-9A7A-77F1D04875C4}"/>
                </a:ext>
              </a:extLst>
            </p:cNvPr>
            <p:cNvSpPr txBox="1"/>
            <p:nvPr/>
          </p:nvSpPr>
          <p:spPr>
            <a:xfrm rot="561865">
              <a:off x="7320581" y="4856487"/>
              <a:ext cx="433132" cy="215444"/>
            </a:xfrm>
            <a:prstGeom prst="rect">
              <a:avLst/>
            </a:prstGeom>
            <a:noFill/>
          </p:spPr>
          <p:txBody>
            <a:bodyPr wrap="none" rtlCol="0">
              <a:spAutoFit/>
            </a:bodyPr>
            <a:lstStyle/>
            <a:p>
              <a:r>
                <a:rPr lang="en-US" sz="800" dirty="0"/>
                <a:t>SLOW</a:t>
              </a:r>
            </a:p>
          </p:txBody>
        </p:sp>
      </p:grpSp>
      <p:grpSp>
        <p:nvGrpSpPr>
          <p:cNvPr id="68" name="Group 67">
            <a:extLst>
              <a:ext uri="{FF2B5EF4-FFF2-40B4-BE49-F238E27FC236}">
                <a16:creationId xmlns:a16="http://schemas.microsoft.com/office/drawing/2014/main" id="{2B3E66D2-49D7-774D-9C0C-5C76E3E80913}"/>
              </a:ext>
            </a:extLst>
          </p:cNvPr>
          <p:cNvGrpSpPr/>
          <p:nvPr/>
        </p:nvGrpSpPr>
        <p:grpSpPr>
          <a:xfrm>
            <a:off x="6794509" y="2053020"/>
            <a:ext cx="993358" cy="778578"/>
            <a:chOff x="6794509" y="2053020"/>
            <a:chExt cx="993358" cy="778578"/>
          </a:xfrm>
        </p:grpSpPr>
        <p:pic>
          <p:nvPicPr>
            <p:cNvPr id="69" name="Picture 68">
              <a:extLst>
                <a:ext uri="{FF2B5EF4-FFF2-40B4-BE49-F238E27FC236}">
                  <a16:creationId xmlns:a16="http://schemas.microsoft.com/office/drawing/2014/main" id="{564D7407-7A50-7140-AB0D-46B454EBDDAD}"/>
                </a:ext>
              </a:extLst>
            </p:cNvPr>
            <p:cNvPicPr>
              <a:picLocks noChangeAspect="1"/>
            </p:cNvPicPr>
            <p:nvPr/>
          </p:nvPicPr>
          <p:blipFill>
            <a:blip r:embed="rId9"/>
            <a:stretch>
              <a:fillRect/>
            </a:stretch>
          </p:blipFill>
          <p:spPr>
            <a:xfrm>
              <a:off x="6794509" y="2053020"/>
              <a:ext cx="993358" cy="778578"/>
            </a:xfrm>
            <a:prstGeom prst="rect">
              <a:avLst/>
            </a:prstGeom>
          </p:spPr>
        </p:pic>
        <p:sp>
          <p:nvSpPr>
            <p:cNvPr id="70" name="TextBox 69">
              <a:extLst>
                <a:ext uri="{FF2B5EF4-FFF2-40B4-BE49-F238E27FC236}">
                  <a16:creationId xmlns:a16="http://schemas.microsoft.com/office/drawing/2014/main" id="{F3CE7FFF-D6FE-6246-BA3F-062141148505}"/>
                </a:ext>
              </a:extLst>
            </p:cNvPr>
            <p:cNvSpPr txBox="1"/>
            <p:nvPr/>
          </p:nvSpPr>
          <p:spPr>
            <a:xfrm rot="655215">
              <a:off x="7311430" y="2451702"/>
              <a:ext cx="433132" cy="215444"/>
            </a:xfrm>
            <a:prstGeom prst="rect">
              <a:avLst/>
            </a:prstGeom>
            <a:noFill/>
          </p:spPr>
          <p:txBody>
            <a:bodyPr wrap="none" rtlCol="0">
              <a:spAutoFit/>
            </a:bodyPr>
            <a:lstStyle/>
            <a:p>
              <a:r>
                <a:rPr lang="en-US" sz="800" dirty="0"/>
                <a:t>SLOW</a:t>
              </a:r>
            </a:p>
          </p:txBody>
        </p:sp>
      </p:grpSp>
    </p:spTree>
    <p:extLst>
      <p:ext uri="{BB962C8B-B14F-4D97-AF65-F5344CB8AC3E}">
        <p14:creationId xmlns:p14="http://schemas.microsoft.com/office/powerpoint/2010/main" val="1467465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Rounded Rectangle 63">
                <a:extLst>
                  <a:ext uri="{FF2B5EF4-FFF2-40B4-BE49-F238E27FC236}">
                    <a16:creationId xmlns:a16="http://schemas.microsoft.com/office/drawing/2014/main" id="{538CB7D8-5331-524A-A8A7-EA74EA21515D}"/>
                  </a:ext>
                </a:extLst>
              </p:cNvPr>
              <p:cNvSpPr/>
              <p:nvPr/>
            </p:nvSpPr>
            <p:spPr>
              <a:xfrm>
                <a:off x="8901381" y="1927157"/>
                <a:ext cx="2868706" cy="3469240"/>
              </a:xfrm>
              <a:prstGeom prst="roundRect">
                <a:avLst/>
              </a:prstGeom>
              <a:solidFill>
                <a:schemeClr val="accent5">
                  <a:lumMod val="60000"/>
                  <a:lumOff val="40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Ends at </a:t>
                </a:r>
                <a14:m>
                  <m:oMath xmlns:m="http://schemas.openxmlformats.org/officeDocument/2006/math">
                    <m:r>
                      <a:rPr lang="en-US" sz="2400" i="1" dirty="0" smtClean="0">
                        <a:solidFill>
                          <a:schemeClr val="tx1"/>
                        </a:solidFill>
                        <a:latin typeface="Cambria Math" panose="02040503050406030204" pitchFamily="18" charset="0"/>
                      </a:rPr>
                      <m:t>𝑇</m:t>
                    </m:r>
                  </m:oMath>
                </a14:m>
                <a:endParaRPr lang="en-US" sz="2400" dirty="0">
                  <a:solidFill>
                    <a:schemeClr val="tx1"/>
                  </a:solidFill>
                </a:endParaRPr>
              </a:p>
            </p:txBody>
          </p:sp>
        </mc:Choice>
        <mc:Fallback xmlns="">
          <p:sp>
            <p:nvSpPr>
              <p:cNvPr id="64" name="Rounded Rectangle 63">
                <a:extLst>
                  <a:ext uri="{FF2B5EF4-FFF2-40B4-BE49-F238E27FC236}">
                    <a16:creationId xmlns:a16="http://schemas.microsoft.com/office/drawing/2014/main" id="{538CB7D8-5331-524A-A8A7-EA74EA21515D}"/>
                  </a:ext>
                </a:extLst>
              </p:cNvPr>
              <p:cNvSpPr>
                <a:spLocks noRot="1" noChangeAspect="1" noMove="1" noResize="1" noEditPoints="1" noAdjustHandles="1" noChangeArrowheads="1" noChangeShapeType="1" noTextEdit="1"/>
              </p:cNvSpPr>
              <p:nvPr/>
            </p:nvSpPr>
            <p:spPr>
              <a:xfrm>
                <a:off x="8901381" y="1927157"/>
                <a:ext cx="2868706" cy="3469240"/>
              </a:xfrm>
              <a:prstGeom prst="roundRect">
                <a:avLst/>
              </a:prstGeom>
              <a:blipFill>
                <a:blip r:embed="rId2"/>
                <a:stretch>
                  <a:fillRect/>
                </a:stretch>
              </a:blipFill>
              <a:ln w="76200">
                <a:solidFill>
                  <a:schemeClr val="accent5">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6EBC3400-DD98-C04A-AAD6-E355FC0C984A}"/>
                  </a:ext>
                </a:extLst>
              </p:cNvPr>
              <p:cNvSpPr/>
              <p:nvPr/>
            </p:nvSpPr>
            <p:spPr>
              <a:xfrm>
                <a:off x="606495" y="1918091"/>
                <a:ext cx="2868706" cy="3469240"/>
              </a:xfrm>
              <a:prstGeom prst="roundRect">
                <a:avLst/>
              </a:prstGeom>
              <a:solidFill>
                <a:srgbClr val="FFC000">
                  <a:alpha val="51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Ends later than </a:t>
                </a:r>
                <a14:m>
                  <m:oMath xmlns:m="http://schemas.openxmlformats.org/officeDocument/2006/math">
                    <m:r>
                      <a:rPr lang="en-US" sz="2400" i="1" dirty="0" smtClean="0">
                        <a:solidFill>
                          <a:schemeClr val="tx1"/>
                        </a:solidFill>
                        <a:latin typeface="Cambria Math" panose="02040503050406030204" pitchFamily="18" charset="0"/>
                      </a:rPr>
                      <m:t>𝑇</m:t>
                    </m:r>
                  </m:oMath>
                </a14:m>
                <a:endParaRPr lang="en-US" sz="2400" dirty="0">
                  <a:solidFill>
                    <a:schemeClr val="tx1"/>
                  </a:solidFill>
                </a:endParaRPr>
              </a:p>
            </p:txBody>
          </p:sp>
        </mc:Choice>
        <mc:Fallback xmlns="">
          <p:sp>
            <p:nvSpPr>
              <p:cNvPr id="5" name="Rounded Rectangle 4">
                <a:extLst>
                  <a:ext uri="{FF2B5EF4-FFF2-40B4-BE49-F238E27FC236}">
                    <a16:creationId xmlns:a16="http://schemas.microsoft.com/office/drawing/2014/main" id="{6EBC3400-DD98-C04A-AAD6-E355FC0C984A}"/>
                  </a:ext>
                </a:extLst>
              </p:cNvPr>
              <p:cNvSpPr>
                <a:spLocks noRot="1" noChangeAspect="1" noMove="1" noResize="1" noEditPoints="1" noAdjustHandles="1" noChangeArrowheads="1" noChangeShapeType="1" noTextEdit="1"/>
              </p:cNvSpPr>
              <p:nvPr/>
            </p:nvSpPr>
            <p:spPr>
              <a:xfrm>
                <a:off x="606495" y="1918091"/>
                <a:ext cx="2868706" cy="3469240"/>
              </a:xfrm>
              <a:prstGeom prst="roundRect">
                <a:avLst/>
              </a:prstGeom>
              <a:blipFill>
                <a:blip r:embed="rId3"/>
                <a:stretch>
                  <a:fillRect/>
                </a:stretch>
              </a:blipFill>
              <a:ln w="76200">
                <a:solidFill>
                  <a:srgbClr val="FFC000"/>
                </a:solidFill>
              </a:ln>
            </p:spPr>
            <p:txBody>
              <a:bodyPr/>
              <a:lstStyle/>
              <a:p>
                <a:r>
                  <a:rPr lang="en-US">
                    <a:noFill/>
                  </a:rPr>
                  <a:t> </a:t>
                </a:r>
              </a:p>
            </p:txBody>
          </p:sp>
        </mc:Fallback>
      </mc:AlternateContent>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pic>
        <p:nvPicPr>
          <p:cNvPr id="124" name="Picture 123">
            <a:extLst>
              <a:ext uri="{FF2B5EF4-FFF2-40B4-BE49-F238E27FC236}">
                <a16:creationId xmlns:a16="http://schemas.microsoft.com/office/drawing/2014/main" id="{EECFB1B9-EA91-A147-B5E9-3B2D54373196}"/>
              </a:ext>
            </a:extLst>
          </p:cNvPr>
          <p:cNvPicPr>
            <a:picLocks noChangeAspect="1"/>
          </p:cNvPicPr>
          <p:nvPr/>
        </p:nvPicPr>
        <p:blipFill>
          <a:blip r:embed="rId4"/>
          <a:stretch>
            <a:fillRect/>
          </a:stretch>
        </p:blipFill>
        <p:spPr>
          <a:xfrm>
            <a:off x="1727438" y="1972235"/>
            <a:ext cx="776533" cy="859363"/>
          </a:xfrm>
          <a:prstGeom prst="rect">
            <a:avLst/>
          </a:prstGeom>
        </p:spPr>
      </p:pic>
      <p:sp>
        <p:nvSpPr>
          <p:cNvPr id="141" name="Oval 140">
            <a:extLst>
              <a:ext uri="{FF2B5EF4-FFF2-40B4-BE49-F238E27FC236}">
                <a16:creationId xmlns:a16="http://schemas.microsoft.com/office/drawing/2014/main" id="{03B07273-9E71-7B4A-AEF3-41F6166BF7E1}"/>
              </a:ext>
            </a:extLst>
          </p:cNvPr>
          <p:cNvSpPr/>
          <p:nvPr/>
        </p:nvSpPr>
        <p:spPr>
          <a:xfrm>
            <a:off x="748552"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BBB4F7E-BCEF-8C44-96B2-A1D27F6E6A38}"/>
              </a:ext>
            </a:extLst>
          </p:cNvPr>
          <p:cNvSpPr/>
          <p:nvPr/>
        </p:nvSpPr>
        <p:spPr>
          <a:xfrm>
            <a:off x="1788458"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FC160819-0BBD-AD48-BEC0-FECDAD0C13AF}"/>
              </a:ext>
            </a:extLst>
          </p:cNvPr>
          <p:cNvSpPr/>
          <p:nvPr/>
        </p:nvSpPr>
        <p:spPr>
          <a:xfrm>
            <a:off x="2828364"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a:extLst>
              <a:ext uri="{FF2B5EF4-FFF2-40B4-BE49-F238E27FC236}">
                <a16:creationId xmlns:a16="http://schemas.microsoft.com/office/drawing/2014/main" id="{68F4BDE3-402B-F545-8811-18B8881D3D48}"/>
              </a:ext>
            </a:extLst>
          </p:cNvPr>
          <p:cNvCxnSpPr>
            <a:stCxn id="141" idx="6"/>
            <a:endCxn id="142" idx="2"/>
          </p:cNvCxnSpPr>
          <p:nvPr/>
        </p:nvCxnSpPr>
        <p:spPr>
          <a:xfrm>
            <a:off x="1268505"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8BED4E1-1307-FE4E-B2A1-AB834C138D75}"/>
              </a:ext>
            </a:extLst>
          </p:cNvPr>
          <p:cNvCxnSpPr>
            <a:cxnSpLocks/>
            <a:stCxn id="142" idx="6"/>
            <a:endCxn id="143" idx="2"/>
          </p:cNvCxnSpPr>
          <p:nvPr/>
        </p:nvCxnSpPr>
        <p:spPr>
          <a:xfrm>
            <a:off x="2308411"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EF34FC1-68B6-E04D-950D-92AACEC8B78C}"/>
              </a:ext>
            </a:extLst>
          </p:cNvPr>
          <p:cNvCxnSpPr>
            <a:cxnSpLocks/>
            <a:stCxn id="143" idx="6"/>
            <a:endCxn id="147" idx="2"/>
          </p:cNvCxnSpPr>
          <p:nvPr/>
        </p:nvCxnSpPr>
        <p:spPr>
          <a:xfrm>
            <a:off x="3348317"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46C37B30-89B4-BF44-BAA9-CF3D34AE7BBC}"/>
              </a:ext>
            </a:extLst>
          </p:cNvPr>
          <p:cNvSpPr/>
          <p:nvPr/>
        </p:nvSpPr>
        <p:spPr>
          <a:xfrm>
            <a:off x="3868270"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42B4FD53-CE87-BD41-9B24-ADD017DF14F7}"/>
              </a:ext>
            </a:extLst>
          </p:cNvPr>
          <p:cNvSpPr/>
          <p:nvPr/>
        </p:nvSpPr>
        <p:spPr>
          <a:xfrm>
            <a:off x="4908176"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230CBC30-8744-6246-8C60-A0BC189FD069}"/>
              </a:ext>
            </a:extLst>
          </p:cNvPr>
          <p:cNvCxnSpPr>
            <a:stCxn id="147" idx="6"/>
            <a:endCxn id="148" idx="2"/>
          </p:cNvCxnSpPr>
          <p:nvPr/>
        </p:nvCxnSpPr>
        <p:spPr>
          <a:xfrm>
            <a:off x="4388223"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0A1B8E1-AE68-5340-8ACA-8B03745789B7}"/>
              </a:ext>
            </a:extLst>
          </p:cNvPr>
          <p:cNvCxnSpPr>
            <a:cxnSpLocks/>
            <a:stCxn id="148" idx="6"/>
          </p:cNvCxnSpPr>
          <p:nvPr/>
        </p:nvCxnSpPr>
        <p:spPr>
          <a:xfrm>
            <a:off x="5428129"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BD42BFEA-502B-8045-9B20-45EAC9582222}"/>
              </a:ext>
            </a:extLst>
          </p:cNvPr>
          <p:cNvSpPr/>
          <p:nvPr/>
        </p:nvSpPr>
        <p:spPr>
          <a:xfrm>
            <a:off x="5881487"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CFA88C70-34C1-064E-8DC6-2468FBC48969}"/>
              </a:ext>
            </a:extLst>
          </p:cNvPr>
          <p:cNvSpPr/>
          <p:nvPr/>
        </p:nvSpPr>
        <p:spPr>
          <a:xfrm>
            <a:off x="6921393"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0FF72CC-45D9-3941-83A8-7C5C1F40E70E}"/>
              </a:ext>
            </a:extLst>
          </p:cNvPr>
          <p:cNvSpPr/>
          <p:nvPr/>
        </p:nvSpPr>
        <p:spPr>
          <a:xfrm>
            <a:off x="7961299"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a:extLst>
              <a:ext uri="{FF2B5EF4-FFF2-40B4-BE49-F238E27FC236}">
                <a16:creationId xmlns:a16="http://schemas.microsoft.com/office/drawing/2014/main" id="{A36E7EDA-9636-2E41-9C41-A67C06306A15}"/>
              </a:ext>
            </a:extLst>
          </p:cNvPr>
          <p:cNvCxnSpPr>
            <a:stCxn id="131" idx="6"/>
            <a:endCxn id="132" idx="2"/>
          </p:cNvCxnSpPr>
          <p:nvPr/>
        </p:nvCxnSpPr>
        <p:spPr>
          <a:xfrm>
            <a:off x="6401440"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3BB59D4-30C8-634E-9391-5C63EBEEB6BC}"/>
              </a:ext>
            </a:extLst>
          </p:cNvPr>
          <p:cNvCxnSpPr>
            <a:cxnSpLocks/>
            <a:stCxn id="132" idx="6"/>
            <a:endCxn id="133" idx="2"/>
          </p:cNvCxnSpPr>
          <p:nvPr/>
        </p:nvCxnSpPr>
        <p:spPr>
          <a:xfrm>
            <a:off x="7441346" y="4845627"/>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8145133-B640-3B41-BEEC-94C36D4786BF}"/>
              </a:ext>
            </a:extLst>
          </p:cNvPr>
          <p:cNvCxnSpPr>
            <a:cxnSpLocks/>
            <a:stCxn id="133" idx="6"/>
            <a:endCxn id="137" idx="2"/>
          </p:cNvCxnSpPr>
          <p:nvPr/>
        </p:nvCxnSpPr>
        <p:spPr>
          <a:xfrm>
            <a:off x="8481252" y="4845627"/>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0EF62B4-08EC-0847-BA94-7077EE732385}"/>
              </a:ext>
            </a:extLst>
          </p:cNvPr>
          <p:cNvSpPr/>
          <p:nvPr/>
        </p:nvSpPr>
        <p:spPr>
          <a:xfrm>
            <a:off x="9001205"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70C5A732-AA22-0741-AC9E-86FFD7815767}"/>
              </a:ext>
            </a:extLst>
          </p:cNvPr>
          <p:cNvSpPr/>
          <p:nvPr/>
        </p:nvSpPr>
        <p:spPr>
          <a:xfrm>
            <a:off x="10041111" y="4585650"/>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8D7EA684-49F2-E440-892B-666CAD2EA8D6}"/>
              </a:ext>
            </a:extLst>
          </p:cNvPr>
          <p:cNvCxnSpPr>
            <a:stCxn id="137" idx="6"/>
            <a:endCxn id="138" idx="2"/>
          </p:cNvCxnSpPr>
          <p:nvPr/>
        </p:nvCxnSpPr>
        <p:spPr>
          <a:xfrm>
            <a:off x="9521158" y="4845627"/>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7F68A65-8E9F-FE45-A897-5C1A57BEAE79}"/>
              </a:ext>
            </a:extLst>
          </p:cNvPr>
          <p:cNvCxnSpPr>
            <a:cxnSpLocks/>
            <a:stCxn id="138" idx="6"/>
          </p:cNvCxnSpPr>
          <p:nvPr/>
        </p:nvCxnSpPr>
        <p:spPr>
          <a:xfrm>
            <a:off x="10561064" y="4845627"/>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DD664DAA-FE55-5948-B2F4-EE8ED55FC99A}"/>
              </a:ext>
            </a:extLst>
          </p:cNvPr>
          <p:cNvSpPr/>
          <p:nvPr/>
        </p:nvSpPr>
        <p:spPr>
          <a:xfrm>
            <a:off x="11081017" y="4585650"/>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pic>
        <p:nvPicPr>
          <p:cNvPr id="153" name="Picture 152">
            <a:extLst>
              <a:ext uri="{FF2B5EF4-FFF2-40B4-BE49-F238E27FC236}">
                <a16:creationId xmlns:a16="http://schemas.microsoft.com/office/drawing/2014/main" id="{EE217A11-2B1C-5D4A-AFB8-25BA3A0D844C}"/>
              </a:ext>
            </a:extLst>
          </p:cNvPr>
          <p:cNvPicPr>
            <a:picLocks noChangeAspect="1"/>
          </p:cNvPicPr>
          <p:nvPr/>
        </p:nvPicPr>
        <p:blipFill>
          <a:blip r:embed="rId4"/>
          <a:stretch>
            <a:fillRect/>
          </a:stretch>
        </p:blipFill>
        <p:spPr>
          <a:xfrm flipH="1">
            <a:off x="9838961" y="4388426"/>
            <a:ext cx="776533" cy="859363"/>
          </a:xfrm>
          <a:prstGeom prst="rect">
            <a:avLst/>
          </a:prstGeom>
        </p:spPr>
      </p:pic>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A2EC878-CEB8-0241-A6E5-630BF2AFBCEF}"/>
                  </a:ext>
                </a:extLst>
              </p:cNvPr>
              <p:cNvSpPr txBox="1"/>
              <p:nvPr/>
            </p:nvSpPr>
            <p:spPr>
              <a:xfrm>
                <a:off x="4829629" y="2652722"/>
                <a:ext cx="6770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i="1" dirty="0">
                              <a:latin typeface="Cambria Math" panose="02040503050406030204" pitchFamily="18" charset="0"/>
                            </a:rPr>
                            <m:t>𝐿</m:t>
                          </m:r>
                        </m:sub>
                      </m:sSub>
                    </m:oMath>
                  </m:oMathPara>
                </a14:m>
                <a:endParaRPr lang="en-US" sz="3200" dirty="0"/>
              </a:p>
            </p:txBody>
          </p:sp>
        </mc:Choice>
        <mc:Fallback xmlns="">
          <p:sp>
            <p:nvSpPr>
              <p:cNvPr id="155" name="TextBox 154">
                <a:extLst>
                  <a:ext uri="{FF2B5EF4-FFF2-40B4-BE49-F238E27FC236}">
                    <a16:creationId xmlns:a16="http://schemas.microsoft.com/office/drawing/2014/main" id="{DA2EC878-CEB8-0241-A6E5-630BF2AFBCEF}"/>
                  </a:ext>
                </a:extLst>
              </p:cNvPr>
              <p:cNvSpPr txBox="1">
                <a:spLocks noRot="1" noChangeAspect="1" noMove="1" noResize="1" noEditPoints="1" noAdjustHandles="1" noChangeArrowheads="1" noChangeShapeType="1" noTextEdit="1"/>
              </p:cNvSpPr>
              <p:nvPr/>
            </p:nvSpPr>
            <p:spPr>
              <a:xfrm>
                <a:off x="4829629" y="2652722"/>
                <a:ext cx="677045" cy="584775"/>
              </a:xfrm>
              <a:prstGeom prst="rect">
                <a:avLst/>
              </a:prstGeom>
              <a:blipFill>
                <a:blip r:embed="rId5"/>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E6934936-5DE7-0C41-A9B0-8AA8AD30F4C8}"/>
                  </a:ext>
                </a:extLst>
              </p:cNvPr>
              <p:cNvSpPr txBox="1"/>
              <p:nvPr/>
            </p:nvSpPr>
            <p:spPr>
              <a:xfrm>
                <a:off x="6866354" y="2635930"/>
                <a:ext cx="7117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𝑅</m:t>
                          </m:r>
                        </m:sub>
                      </m:sSub>
                    </m:oMath>
                  </m:oMathPara>
                </a14:m>
                <a:endParaRPr lang="en-US" sz="3200" dirty="0"/>
              </a:p>
            </p:txBody>
          </p:sp>
        </mc:Choice>
        <mc:Fallback xmlns="">
          <p:sp>
            <p:nvSpPr>
              <p:cNvPr id="156" name="TextBox 155">
                <a:extLst>
                  <a:ext uri="{FF2B5EF4-FFF2-40B4-BE49-F238E27FC236}">
                    <a16:creationId xmlns:a16="http://schemas.microsoft.com/office/drawing/2014/main" id="{E6934936-5DE7-0C41-A9B0-8AA8AD30F4C8}"/>
                  </a:ext>
                </a:extLst>
              </p:cNvPr>
              <p:cNvSpPr txBox="1">
                <a:spLocks noRot="1" noChangeAspect="1" noMove="1" noResize="1" noEditPoints="1" noAdjustHandles="1" noChangeArrowheads="1" noChangeShapeType="1" noTextEdit="1"/>
              </p:cNvSpPr>
              <p:nvPr/>
            </p:nvSpPr>
            <p:spPr>
              <a:xfrm>
                <a:off x="6866354" y="2635930"/>
                <a:ext cx="711733"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E994C01-9FE2-FD41-914E-505808E6CD5F}"/>
                  </a:ext>
                </a:extLst>
              </p:cNvPr>
              <p:cNvSpPr txBox="1"/>
              <p:nvPr/>
            </p:nvSpPr>
            <p:spPr>
              <a:xfrm>
                <a:off x="1727438" y="2720760"/>
                <a:ext cx="7276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𝐷</m:t>
                          </m:r>
                        </m:sub>
                      </m:sSub>
                    </m:oMath>
                  </m:oMathPara>
                </a14:m>
                <a:endParaRPr lang="en-US" sz="3200" dirty="0"/>
              </a:p>
            </p:txBody>
          </p:sp>
        </mc:Choice>
        <mc:Fallback xmlns="">
          <p:sp>
            <p:nvSpPr>
              <p:cNvPr id="158" name="TextBox 157">
                <a:extLst>
                  <a:ext uri="{FF2B5EF4-FFF2-40B4-BE49-F238E27FC236}">
                    <a16:creationId xmlns:a16="http://schemas.microsoft.com/office/drawing/2014/main" id="{AE994C01-9FE2-FD41-914E-505808E6CD5F}"/>
                  </a:ext>
                </a:extLst>
              </p:cNvPr>
              <p:cNvSpPr txBox="1">
                <a:spLocks noRot="1" noChangeAspect="1" noMove="1" noResize="1" noEditPoints="1" noAdjustHandles="1" noChangeArrowheads="1" noChangeShapeType="1" noTextEdit="1"/>
              </p:cNvSpPr>
              <p:nvPr/>
            </p:nvSpPr>
            <p:spPr>
              <a:xfrm>
                <a:off x="1727438" y="2720760"/>
                <a:ext cx="727635" cy="584775"/>
              </a:xfrm>
              <a:prstGeom prst="rect">
                <a:avLst/>
              </a:prstGeom>
              <a:blipFill>
                <a:blip r:embed="rId7"/>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3C7824C6-AE27-A740-A493-B46A0C825C7E}"/>
                  </a:ext>
                </a:extLst>
              </p:cNvPr>
              <p:cNvSpPr/>
              <p:nvPr/>
            </p:nvSpPr>
            <p:spPr>
              <a:xfrm>
                <a:off x="3031510" y="5687191"/>
                <a:ext cx="2193472" cy="860612"/>
              </a:xfrm>
              <a:prstGeom prst="wedgeRoundRectCallout">
                <a:avLst>
                  <a:gd name="adj1" fmla="val 43263"/>
                  <a:gd name="adj2" fmla="val -105208"/>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Delay at </a:t>
                </a:r>
                <a14:m>
                  <m:oMath xmlns:m="http://schemas.openxmlformats.org/officeDocument/2006/math">
                    <m:r>
                      <a:rPr lang="en-US" sz="2400" i="1" dirty="0">
                        <a:solidFill>
                          <a:schemeClr val="tx1"/>
                        </a:solidFill>
                        <a:latin typeface="Cambria Math" panose="02040503050406030204" pitchFamily="18" charset="0"/>
                      </a:rPr>
                      <m:t>𝜏</m:t>
                    </m:r>
                  </m:oMath>
                </a14:m>
                <a:endParaRPr lang="en-US" sz="2400" dirty="0">
                  <a:solidFill>
                    <a:schemeClr val="tx1"/>
                  </a:solidFill>
                </a:endParaRPr>
              </a:p>
            </p:txBody>
          </p:sp>
        </mc:Choice>
        <mc:Fallback xmlns="">
          <p:sp>
            <p:nvSpPr>
              <p:cNvPr id="4" name="Rounded Rectangular Callout 3">
                <a:extLst>
                  <a:ext uri="{FF2B5EF4-FFF2-40B4-BE49-F238E27FC236}">
                    <a16:creationId xmlns:a16="http://schemas.microsoft.com/office/drawing/2014/main" id="{3C7824C6-AE27-A740-A493-B46A0C825C7E}"/>
                  </a:ext>
                </a:extLst>
              </p:cNvPr>
              <p:cNvSpPr>
                <a:spLocks noRot="1" noChangeAspect="1" noMove="1" noResize="1" noEditPoints="1" noAdjustHandles="1" noChangeArrowheads="1" noChangeShapeType="1" noTextEdit="1"/>
              </p:cNvSpPr>
              <p:nvPr/>
            </p:nvSpPr>
            <p:spPr>
              <a:xfrm>
                <a:off x="3031510" y="5687191"/>
                <a:ext cx="2193472" cy="860612"/>
              </a:xfrm>
              <a:prstGeom prst="wedgeRoundRectCallout">
                <a:avLst>
                  <a:gd name="adj1" fmla="val 43263"/>
                  <a:gd name="adj2" fmla="val -105208"/>
                  <a:gd name="adj3" fmla="val 16667"/>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ounded Rectangular Callout 59">
                <a:extLst>
                  <a:ext uri="{FF2B5EF4-FFF2-40B4-BE49-F238E27FC236}">
                    <a16:creationId xmlns:a16="http://schemas.microsoft.com/office/drawing/2014/main" id="{3792F6D8-8EAC-854B-B4A5-E1E4C61B832B}"/>
                  </a:ext>
                </a:extLst>
              </p:cNvPr>
              <p:cNvSpPr/>
              <p:nvPr/>
            </p:nvSpPr>
            <p:spPr>
              <a:xfrm>
                <a:off x="6963562" y="5687191"/>
                <a:ext cx="2193472" cy="860612"/>
              </a:xfrm>
              <a:prstGeom prst="wedgeRoundRectCallout">
                <a:avLst>
                  <a:gd name="adj1" fmla="val -36737"/>
                  <a:gd name="adj2" fmla="val -106250"/>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Delay at </a:t>
                </a:r>
                <a14:m>
                  <m:oMath xmlns:m="http://schemas.openxmlformats.org/officeDocument/2006/math">
                    <m:r>
                      <a:rPr lang="en-US" sz="2400" i="1" dirty="0">
                        <a:solidFill>
                          <a:schemeClr val="tx1"/>
                        </a:solidFill>
                        <a:latin typeface="Cambria Math" panose="02040503050406030204" pitchFamily="18" charset="0"/>
                      </a:rPr>
                      <m:t>𝜏</m:t>
                    </m:r>
                    <m:r>
                      <a:rPr lang="en-US" sz="2400" b="0" i="1" dirty="0" smtClean="0">
                        <a:solidFill>
                          <a:schemeClr val="tx1"/>
                        </a:solidFill>
                        <a:latin typeface="Cambria Math" panose="02040503050406030204" pitchFamily="18" charset="0"/>
                      </a:rPr>
                      <m:t>+1</m:t>
                    </m:r>
                  </m:oMath>
                </a14:m>
                <a:endParaRPr lang="en-US" sz="2400" dirty="0">
                  <a:solidFill>
                    <a:schemeClr val="tx1"/>
                  </a:solidFill>
                </a:endParaRPr>
              </a:p>
            </p:txBody>
          </p:sp>
        </mc:Choice>
        <mc:Fallback xmlns="">
          <p:sp>
            <p:nvSpPr>
              <p:cNvPr id="60" name="Rounded Rectangular Callout 59">
                <a:extLst>
                  <a:ext uri="{FF2B5EF4-FFF2-40B4-BE49-F238E27FC236}">
                    <a16:creationId xmlns:a16="http://schemas.microsoft.com/office/drawing/2014/main" id="{3792F6D8-8EAC-854B-B4A5-E1E4C61B832B}"/>
                  </a:ext>
                </a:extLst>
              </p:cNvPr>
              <p:cNvSpPr>
                <a:spLocks noRot="1" noChangeAspect="1" noMove="1" noResize="1" noEditPoints="1" noAdjustHandles="1" noChangeArrowheads="1" noChangeShapeType="1" noTextEdit="1"/>
              </p:cNvSpPr>
              <p:nvPr/>
            </p:nvSpPr>
            <p:spPr>
              <a:xfrm>
                <a:off x="6963562" y="5687191"/>
                <a:ext cx="2193472" cy="860612"/>
              </a:xfrm>
              <a:prstGeom prst="wedgeRoundRectCallout">
                <a:avLst>
                  <a:gd name="adj1" fmla="val -36737"/>
                  <a:gd name="adj2" fmla="val -106250"/>
                  <a:gd name="adj3" fmla="val 16667"/>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4557331C-FD01-2948-9CA4-F98E1496A15B}"/>
                  </a:ext>
                </a:extLst>
              </p:cNvPr>
              <p:cNvSpPr/>
              <p:nvPr/>
            </p:nvSpPr>
            <p:spPr>
              <a:xfrm>
                <a:off x="3985204" y="3215815"/>
                <a:ext cx="4312518" cy="12012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Exists time </a:t>
                </a:r>
                <a14:m>
                  <m:oMath xmlns:m="http://schemas.openxmlformats.org/officeDocument/2006/math">
                    <m:r>
                      <a:rPr lang="en-US" sz="2400" i="1" dirty="0" smtClean="0">
                        <a:solidFill>
                          <a:schemeClr val="tx1"/>
                        </a:solidFill>
                        <a:latin typeface="Cambria Math" panose="02040503050406030204" pitchFamily="18" charset="0"/>
                      </a:rPr>
                      <m:t>𝜏</m:t>
                    </m:r>
                  </m:oMath>
                </a14:m>
                <a:r>
                  <a:rPr lang="en-US" sz="2400" dirty="0">
                    <a:solidFill>
                      <a:schemeClr val="tx1"/>
                    </a:solidFill>
                  </a:rPr>
                  <a:t> </a:t>
                </a:r>
                <a:r>
                  <a:rPr lang="en-US" sz="2400" dirty="0" err="1">
                    <a:solidFill>
                      <a:schemeClr val="tx1"/>
                    </a:solidFill>
                  </a:rPr>
                  <a:t>s.t.</a:t>
                </a:r>
                <a:endParaRPr lang="en-US" sz="2400" dirty="0">
                  <a:solidFill>
                    <a:schemeClr val="tx1"/>
                  </a:solidFill>
                </a:endParaRPr>
              </a:p>
              <a:p>
                <a:pPr marL="285750" indent="-285750" algn="ctr">
                  <a:buFont typeface="Arial" panose="020B0604020202020204" pitchFamily="34" charset="0"/>
                  <a:buChar char="•"/>
                </a:pPr>
                <a:r>
                  <a:rPr lang="en-US" sz="2400" dirty="0">
                    <a:solidFill>
                      <a:schemeClr val="tx1"/>
                    </a:solidFill>
                  </a:rPr>
                  <a:t>Delaying at </a:t>
                </a:r>
                <a14:m>
                  <m:oMath xmlns:m="http://schemas.openxmlformats.org/officeDocument/2006/math">
                    <m:r>
                      <a:rPr lang="en-US" sz="2400" i="1" dirty="0">
                        <a:solidFill>
                          <a:schemeClr val="tx1"/>
                        </a:solidFill>
                        <a:latin typeface="Cambria Math" panose="02040503050406030204" pitchFamily="18" charset="0"/>
                      </a:rPr>
                      <m:t>𝜏</m:t>
                    </m:r>
                    <m:r>
                      <a:rPr lang="en-US" sz="2400" i="1" dirty="0">
                        <a:solidFill>
                          <a:schemeClr val="tx1"/>
                        </a:solidFill>
                        <a:latin typeface="Cambria Math" panose="02040503050406030204" pitchFamily="18" charset="0"/>
                      </a:rPr>
                      <m:t> </m:t>
                    </m:r>
                  </m:oMath>
                </a14:m>
                <a:r>
                  <a:rPr lang="en-US" sz="2400" dirty="0">
                    <a:solidFill>
                      <a:schemeClr val="tx1"/>
                    </a:solidFill>
                  </a:rPr>
                  <a:t>=&gt; end later</a:t>
                </a:r>
              </a:p>
              <a:p>
                <a:pPr marL="285750" indent="-285750" algn="ctr">
                  <a:buFont typeface="Arial" panose="020B0604020202020204" pitchFamily="34" charset="0"/>
                  <a:buChar char="•"/>
                </a:pPr>
                <a:r>
                  <a:rPr lang="en-US" sz="2400" dirty="0">
                    <a:solidFill>
                      <a:schemeClr val="tx1"/>
                    </a:solidFill>
                  </a:rPr>
                  <a:t>Delaying at </a:t>
                </a:r>
                <a14:m>
                  <m:oMath xmlns:m="http://schemas.openxmlformats.org/officeDocument/2006/math">
                    <m:r>
                      <a:rPr lang="en-US" sz="2400" i="1" dirty="0">
                        <a:solidFill>
                          <a:schemeClr val="tx1"/>
                        </a:solidFill>
                        <a:latin typeface="Cambria Math" panose="02040503050406030204" pitchFamily="18" charset="0"/>
                      </a:rPr>
                      <m:t>𝜏</m:t>
                    </m:r>
                    <m:r>
                      <a:rPr lang="en-US" sz="2400" b="0" i="1" dirty="0" smtClean="0">
                        <a:solidFill>
                          <a:schemeClr val="tx1"/>
                        </a:solidFill>
                        <a:latin typeface="Cambria Math" panose="02040503050406030204" pitchFamily="18" charset="0"/>
                      </a:rPr>
                      <m:t>+1</m:t>
                    </m:r>
                  </m:oMath>
                </a14:m>
                <a:r>
                  <a:rPr lang="en-US" sz="2400" dirty="0">
                    <a:solidFill>
                      <a:schemeClr val="tx1"/>
                    </a:solidFill>
                  </a:rPr>
                  <a:t> =&gt; end at T</a:t>
                </a:r>
              </a:p>
            </p:txBody>
          </p:sp>
        </mc:Choice>
        <mc:Fallback xmlns="">
          <p:sp>
            <p:nvSpPr>
              <p:cNvPr id="62" name="Rounded Rectangle 61">
                <a:extLst>
                  <a:ext uri="{FF2B5EF4-FFF2-40B4-BE49-F238E27FC236}">
                    <a16:creationId xmlns:a16="http://schemas.microsoft.com/office/drawing/2014/main" id="{4557331C-FD01-2948-9CA4-F98E1496A15B}"/>
                  </a:ext>
                </a:extLst>
              </p:cNvPr>
              <p:cNvSpPr>
                <a:spLocks noRot="1" noChangeAspect="1" noMove="1" noResize="1" noEditPoints="1" noAdjustHandles="1" noChangeArrowheads="1" noChangeShapeType="1" noTextEdit="1"/>
              </p:cNvSpPr>
              <p:nvPr/>
            </p:nvSpPr>
            <p:spPr>
              <a:xfrm>
                <a:off x="3985204" y="3215815"/>
                <a:ext cx="4312518" cy="1201270"/>
              </a:xfrm>
              <a:prstGeom prst="roundRect">
                <a:avLst/>
              </a:prstGeom>
              <a:blipFill>
                <a:blip r:embed="rId10"/>
                <a:stretch>
                  <a:fillRect t="-1031" b="-9278"/>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6700D6C2-6B09-D747-9D65-7CB5D59DA265}"/>
              </a:ext>
            </a:extLst>
          </p:cNvPr>
          <p:cNvGrpSpPr/>
          <p:nvPr/>
        </p:nvGrpSpPr>
        <p:grpSpPr>
          <a:xfrm>
            <a:off x="4546267" y="2053019"/>
            <a:ext cx="989624" cy="775651"/>
            <a:chOff x="4546267" y="2053019"/>
            <a:chExt cx="989624" cy="775651"/>
          </a:xfrm>
        </p:grpSpPr>
        <p:pic>
          <p:nvPicPr>
            <p:cNvPr id="83" name="Picture 82">
              <a:extLst>
                <a:ext uri="{FF2B5EF4-FFF2-40B4-BE49-F238E27FC236}">
                  <a16:creationId xmlns:a16="http://schemas.microsoft.com/office/drawing/2014/main" id="{0925583F-DD95-7A42-8D80-CE8321DDB1F2}"/>
                </a:ext>
              </a:extLst>
            </p:cNvPr>
            <p:cNvPicPr>
              <a:picLocks noChangeAspect="1"/>
            </p:cNvPicPr>
            <p:nvPr/>
          </p:nvPicPr>
          <p:blipFill>
            <a:blip r:embed="rId11"/>
            <a:stretch>
              <a:fillRect/>
            </a:stretch>
          </p:blipFill>
          <p:spPr>
            <a:xfrm flipH="1">
              <a:off x="4546267" y="2053019"/>
              <a:ext cx="989624" cy="775651"/>
            </a:xfrm>
            <a:prstGeom prst="rect">
              <a:avLst/>
            </a:prstGeom>
          </p:spPr>
        </p:pic>
        <p:sp>
          <p:nvSpPr>
            <p:cNvPr id="6" name="TextBox 5">
              <a:extLst>
                <a:ext uri="{FF2B5EF4-FFF2-40B4-BE49-F238E27FC236}">
                  <a16:creationId xmlns:a16="http://schemas.microsoft.com/office/drawing/2014/main" id="{937A3031-9347-7E46-A959-0CDEF8766649}"/>
                </a:ext>
              </a:extLst>
            </p:cNvPr>
            <p:cNvSpPr txBox="1"/>
            <p:nvPr/>
          </p:nvSpPr>
          <p:spPr>
            <a:xfrm rot="20847569">
              <a:off x="4589098" y="2440844"/>
              <a:ext cx="433132" cy="215444"/>
            </a:xfrm>
            <a:prstGeom prst="rect">
              <a:avLst/>
            </a:prstGeom>
            <a:noFill/>
          </p:spPr>
          <p:txBody>
            <a:bodyPr wrap="none" rtlCol="0">
              <a:spAutoFit/>
            </a:bodyPr>
            <a:lstStyle/>
            <a:p>
              <a:r>
                <a:rPr lang="en-US" sz="800" dirty="0"/>
                <a:t>SLOW</a:t>
              </a:r>
            </a:p>
          </p:txBody>
        </p:sp>
      </p:grpSp>
      <p:grpSp>
        <p:nvGrpSpPr>
          <p:cNvPr id="9" name="Group 8">
            <a:extLst>
              <a:ext uri="{FF2B5EF4-FFF2-40B4-BE49-F238E27FC236}">
                <a16:creationId xmlns:a16="http://schemas.microsoft.com/office/drawing/2014/main" id="{0F6C569E-86B1-BD4A-B2C1-9190DCB65ED4}"/>
              </a:ext>
            </a:extLst>
          </p:cNvPr>
          <p:cNvGrpSpPr/>
          <p:nvPr/>
        </p:nvGrpSpPr>
        <p:grpSpPr>
          <a:xfrm>
            <a:off x="4546267" y="4469210"/>
            <a:ext cx="989624" cy="775651"/>
            <a:chOff x="4546267" y="4469210"/>
            <a:chExt cx="989624" cy="775651"/>
          </a:xfrm>
        </p:grpSpPr>
        <p:pic>
          <p:nvPicPr>
            <p:cNvPr id="151" name="Picture 150">
              <a:extLst>
                <a:ext uri="{FF2B5EF4-FFF2-40B4-BE49-F238E27FC236}">
                  <a16:creationId xmlns:a16="http://schemas.microsoft.com/office/drawing/2014/main" id="{A6370A16-8D69-3046-8DEF-042087577180}"/>
                </a:ext>
              </a:extLst>
            </p:cNvPr>
            <p:cNvPicPr>
              <a:picLocks noChangeAspect="1"/>
            </p:cNvPicPr>
            <p:nvPr/>
          </p:nvPicPr>
          <p:blipFill>
            <a:blip r:embed="rId11"/>
            <a:stretch>
              <a:fillRect/>
            </a:stretch>
          </p:blipFill>
          <p:spPr>
            <a:xfrm flipH="1">
              <a:off x="4546267" y="4469210"/>
              <a:ext cx="989624" cy="775651"/>
            </a:xfrm>
            <a:prstGeom prst="rect">
              <a:avLst/>
            </a:prstGeom>
          </p:spPr>
        </p:pic>
        <p:sp>
          <p:nvSpPr>
            <p:cNvPr id="66" name="TextBox 65">
              <a:extLst>
                <a:ext uri="{FF2B5EF4-FFF2-40B4-BE49-F238E27FC236}">
                  <a16:creationId xmlns:a16="http://schemas.microsoft.com/office/drawing/2014/main" id="{7881FEE4-8406-644B-B376-4A0233A1C2E1}"/>
                </a:ext>
              </a:extLst>
            </p:cNvPr>
            <p:cNvSpPr txBox="1"/>
            <p:nvPr/>
          </p:nvSpPr>
          <p:spPr>
            <a:xfrm rot="20726337">
              <a:off x="4581782" y="4856486"/>
              <a:ext cx="433132" cy="215444"/>
            </a:xfrm>
            <a:prstGeom prst="rect">
              <a:avLst/>
            </a:prstGeom>
            <a:noFill/>
          </p:spPr>
          <p:txBody>
            <a:bodyPr wrap="none" rtlCol="0">
              <a:spAutoFit/>
            </a:bodyPr>
            <a:lstStyle/>
            <a:p>
              <a:r>
                <a:rPr lang="en-US" sz="800" dirty="0"/>
                <a:t>SLOW</a:t>
              </a:r>
            </a:p>
          </p:txBody>
        </p:sp>
      </p:grpSp>
      <p:grpSp>
        <p:nvGrpSpPr>
          <p:cNvPr id="10" name="Group 9">
            <a:extLst>
              <a:ext uri="{FF2B5EF4-FFF2-40B4-BE49-F238E27FC236}">
                <a16:creationId xmlns:a16="http://schemas.microsoft.com/office/drawing/2014/main" id="{F7A32F14-C4DA-074D-B74E-EEB062157CAD}"/>
              </a:ext>
            </a:extLst>
          </p:cNvPr>
          <p:cNvGrpSpPr/>
          <p:nvPr/>
        </p:nvGrpSpPr>
        <p:grpSpPr>
          <a:xfrm>
            <a:off x="6794509" y="4469211"/>
            <a:ext cx="993358" cy="778578"/>
            <a:chOff x="6794509" y="4469211"/>
            <a:chExt cx="993358" cy="778578"/>
          </a:xfrm>
        </p:grpSpPr>
        <p:pic>
          <p:nvPicPr>
            <p:cNvPr id="152" name="Picture 151">
              <a:extLst>
                <a:ext uri="{FF2B5EF4-FFF2-40B4-BE49-F238E27FC236}">
                  <a16:creationId xmlns:a16="http://schemas.microsoft.com/office/drawing/2014/main" id="{56ADAAE9-CE6D-A24B-9114-5E35CC8A6BDE}"/>
                </a:ext>
              </a:extLst>
            </p:cNvPr>
            <p:cNvPicPr>
              <a:picLocks noChangeAspect="1"/>
            </p:cNvPicPr>
            <p:nvPr/>
          </p:nvPicPr>
          <p:blipFill>
            <a:blip r:embed="rId11"/>
            <a:stretch>
              <a:fillRect/>
            </a:stretch>
          </p:blipFill>
          <p:spPr>
            <a:xfrm>
              <a:off x="6794509" y="4469211"/>
              <a:ext cx="993358" cy="778578"/>
            </a:xfrm>
            <a:prstGeom prst="rect">
              <a:avLst/>
            </a:prstGeom>
          </p:spPr>
        </p:pic>
        <p:sp>
          <p:nvSpPr>
            <p:cNvPr id="68" name="TextBox 67">
              <a:extLst>
                <a:ext uri="{FF2B5EF4-FFF2-40B4-BE49-F238E27FC236}">
                  <a16:creationId xmlns:a16="http://schemas.microsoft.com/office/drawing/2014/main" id="{9FD56693-504C-674B-947F-69A2F85228E6}"/>
                </a:ext>
              </a:extLst>
            </p:cNvPr>
            <p:cNvSpPr txBox="1"/>
            <p:nvPr/>
          </p:nvSpPr>
          <p:spPr>
            <a:xfrm rot="561865">
              <a:off x="7320581" y="4856487"/>
              <a:ext cx="433132" cy="215444"/>
            </a:xfrm>
            <a:prstGeom prst="rect">
              <a:avLst/>
            </a:prstGeom>
            <a:noFill/>
          </p:spPr>
          <p:txBody>
            <a:bodyPr wrap="none" rtlCol="0">
              <a:spAutoFit/>
            </a:bodyPr>
            <a:lstStyle/>
            <a:p>
              <a:r>
                <a:rPr lang="en-US" sz="800" dirty="0"/>
                <a:t>SLOW</a:t>
              </a:r>
            </a:p>
          </p:txBody>
        </p:sp>
      </p:grpSp>
      <p:grpSp>
        <p:nvGrpSpPr>
          <p:cNvPr id="8" name="Group 7">
            <a:extLst>
              <a:ext uri="{FF2B5EF4-FFF2-40B4-BE49-F238E27FC236}">
                <a16:creationId xmlns:a16="http://schemas.microsoft.com/office/drawing/2014/main" id="{22E4F388-DBBA-FB41-A619-C95211A03805}"/>
              </a:ext>
            </a:extLst>
          </p:cNvPr>
          <p:cNvGrpSpPr/>
          <p:nvPr/>
        </p:nvGrpSpPr>
        <p:grpSpPr>
          <a:xfrm>
            <a:off x="6794509" y="2053020"/>
            <a:ext cx="993358" cy="778578"/>
            <a:chOff x="6794509" y="2053020"/>
            <a:chExt cx="993358" cy="778578"/>
          </a:xfrm>
        </p:grpSpPr>
        <p:pic>
          <p:nvPicPr>
            <p:cNvPr id="112" name="Picture 111">
              <a:extLst>
                <a:ext uri="{FF2B5EF4-FFF2-40B4-BE49-F238E27FC236}">
                  <a16:creationId xmlns:a16="http://schemas.microsoft.com/office/drawing/2014/main" id="{9797F35D-B271-2542-96DF-30B0AA77E107}"/>
                </a:ext>
              </a:extLst>
            </p:cNvPr>
            <p:cNvPicPr>
              <a:picLocks noChangeAspect="1"/>
            </p:cNvPicPr>
            <p:nvPr/>
          </p:nvPicPr>
          <p:blipFill>
            <a:blip r:embed="rId11"/>
            <a:stretch>
              <a:fillRect/>
            </a:stretch>
          </p:blipFill>
          <p:spPr>
            <a:xfrm>
              <a:off x="6794509" y="2053020"/>
              <a:ext cx="993358" cy="778578"/>
            </a:xfrm>
            <a:prstGeom prst="rect">
              <a:avLst/>
            </a:prstGeom>
          </p:spPr>
        </p:pic>
        <p:sp>
          <p:nvSpPr>
            <p:cNvPr id="69" name="TextBox 68">
              <a:extLst>
                <a:ext uri="{FF2B5EF4-FFF2-40B4-BE49-F238E27FC236}">
                  <a16:creationId xmlns:a16="http://schemas.microsoft.com/office/drawing/2014/main" id="{B60CA7EA-D07C-AB46-963D-3FDA21E8D3E2}"/>
                </a:ext>
              </a:extLst>
            </p:cNvPr>
            <p:cNvSpPr txBox="1"/>
            <p:nvPr/>
          </p:nvSpPr>
          <p:spPr>
            <a:xfrm rot="655215">
              <a:off x="7311430" y="2451702"/>
              <a:ext cx="433132" cy="215444"/>
            </a:xfrm>
            <a:prstGeom prst="rect">
              <a:avLst/>
            </a:prstGeom>
            <a:noFill/>
          </p:spPr>
          <p:txBody>
            <a:bodyPr wrap="none" rtlCol="0">
              <a:spAutoFit/>
            </a:bodyPr>
            <a:lstStyle/>
            <a:p>
              <a:r>
                <a:rPr lang="en-US" sz="800" dirty="0"/>
                <a:t>SLOW</a:t>
              </a:r>
            </a:p>
          </p:txBody>
        </p:sp>
      </p:grpSp>
    </p:spTree>
    <p:extLst>
      <p:ext uri="{BB962C8B-B14F-4D97-AF65-F5344CB8AC3E}">
        <p14:creationId xmlns:p14="http://schemas.microsoft.com/office/powerpoint/2010/main" val="2470924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a:extLst>
              <a:ext uri="{FF2B5EF4-FFF2-40B4-BE49-F238E27FC236}">
                <a16:creationId xmlns:a16="http://schemas.microsoft.com/office/drawing/2014/main" id="{538CB7D8-5331-524A-A8A7-EA74EA21515D}"/>
              </a:ext>
            </a:extLst>
          </p:cNvPr>
          <p:cNvSpPr/>
          <p:nvPr/>
        </p:nvSpPr>
        <p:spPr>
          <a:xfrm>
            <a:off x="8901381" y="1927157"/>
            <a:ext cx="2868706" cy="1443572"/>
          </a:xfrm>
          <a:prstGeom prst="roundRect">
            <a:avLst/>
          </a:prstGeom>
          <a:solidFill>
            <a:schemeClr val="accent5">
              <a:lumMod val="60000"/>
              <a:lumOff val="40000"/>
            </a:schemeClr>
          </a:solidFill>
          <a:ln w="762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5" name="Rounded Rectangle 4">
            <a:extLst>
              <a:ext uri="{FF2B5EF4-FFF2-40B4-BE49-F238E27FC236}">
                <a16:creationId xmlns:a16="http://schemas.microsoft.com/office/drawing/2014/main" id="{6EBC3400-DD98-C04A-AAD6-E355FC0C984A}"/>
              </a:ext>
            </a:extLst>
          </p:cNvPr>
          <p:cNvSpPr/>
          <p:nvPr/>
        </p:nvSpPr>
        <p:spPr>
          <a:xfrm>
            <a:off x="606495" y="1918091"/>
            <a:ext cx="2868706" cy="1452638"/>
          </a:xfrm>
          <a:prstGeom prst="roundRect">
            <a:avLst/>
          </a:prstGeom>
          <a:solidFill>
            <a:srgbClr val="FFC000">
              <a:alpha val="51000"/>
            </a:srgbClr>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84" name="Oval 83">
            <a:extLst>
              <a:ext uri="{FF2B5EF4-FFF2-40B4-BE49-F238E27FC236}">
                <a16:creationId xmlns:a16="http://schemas.microsoft.com/office/drawing/2014/main" id="{FFB6D4FE-A63A-164B-996B-0AD8A21BF724}"/>
              </a:ext>
            </a:extLst>
          </p:cNvPr>
          <p:cNvSpPr/>
          <p:nvPr/>
        </p:nvSpPr>
        <p:spPr>
          <a:xfrm>
            <a:off x="748552"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p>
        </p:txBody>
      </p:sp>
      <p:sp>
        <p:nvSpPr>
          <p:cNvPr id="85" name="Oval 84">
            <a:extLst>
              <a:ext uri="{FF2B5EF4-FFF2-40B4-BE49-F238E27FC236}">
                <a16:creationId xmlns:a16="http://schemas.microsoft.com/office/drawing/2014/main" id="{C5124AD8-6D25-1E44-9A2C-4C65E6C27B33}"/>
              </a:ext>
            </a:extLst>
          </p:cNvPr>
          <p:cNvSpPr/>
          <p:nvPr/>
        </p:nvSpPr>
        <p:spPr>
          <a:xfrm>
            <a:off x="1788458"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EB74B8C-2A73-2D48-8B39-9F49F0587077}"/>
              </a:ext>
            </a:extLst>
          </p:cNvPr>
          <p:cNvSpPr/>
          <p:nvPr/>
        </p:nvSpPr>
        <p:spPr>
          <a:xfrm>
            <a:off x="2828364" y="2169459"/>
            <a:ext cx="519953" cy="519953"/>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1B8858C3-F170-9D4B-B3D6-5D3B891FF770}"/>
              </a:ext>
            </a:extLst>
          </p:cNvPr>
          <p:cNvCxnSpPr>
            <a:stCxn id="84" idx="6"/>
            <a:endCxn id="85" idx="2"/>
          </p:cNvCxnSpPr>
          <p:nvPr/>
        </p:nvCxnSpPr>
        <p:spPr>
          <a:xfrm>
            <a:off x="1268505"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E0DE54A-4D74-D946-83A6-B55DB99B2004}"/>
              </a:ext>
            </a:extLst>
          </p:cNvPr>
          <p:cNvCxnSpPr>
            <a:cxnSpLocks/>
            <a:stCxn id="85" idx="6"/>
            <a:endCxn id="86" idx="2"/>
          </p:cNvCxnSpPr>
          <p:nvPr/>
        </p:nvCxnSpPr>
        <p:spPr>
          <a:xfrm>
            <a:off x="2308411" y="2429436"/>
            <a:ext cx="519953" cy="0"/>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7011A0-9524-7E4A-A080-464030F3641A}"/>
              </a:ext>
            </a:extLst>
          </p:cNvPr>
          <p:cNvCxnSpPr>
            <a:cxnSpLocks/>
            <a:stCxn id="86" idx="6"/>
            <a:endCxn id="91" idx="2"/>
          </p:cNvCxnSpPr>
          <p:nvPr/>
        </p:nvCxnSpPr>
        <p:spPr>
          <a:xfrm>
            <a:off x="3348317"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5C02219B-0079-8F41-9C01-A266526B9F3B}"/>
              </a:ext>
            </a:extLst>
          </p:cNvPr>
          <p:cNvSpPr/>
          <p:nvPr/>
        </p:nvSpPr>
        <p:spPr>
          <a:xfrm>
            <a:off x="3868270"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FCF6C71-B135-444D-8E35-9DE6EB95CEE3}"/>
              </a:ext>
            </a:extLst>
          </p:cNvPr>
          <p:cNvSpPr/>
          <p:nvPr/>
        </p:nvSpPr>
        <p:spPr>
          <a:xfrm>
            <a:off x="4908176"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B4B3B158-02C7-7F48-8DEB-92999141E8B7}"/>
              </a:ext>
            </a:extLst>
          </p:cNvPr>
          <p:cNvCxnSpPr>
            <a:stCxn id="91" idx="6"/>
            <a:endCxn id="92" idx="2"/>
          </p:cNvCxnSpPr>
          <p:nvPr/>
        </p:nvCxnSpPr>
        <p:spPr>
          <a:xfrm>
            <a:off x="4388223"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0C95BD7-8726-2741-BBAF-00B63672D9C6}"/>
              </a:ext>
            </a:extLst>
          </p:cNvPr>
          <p:cNvCxnSpPr>
            <a:cxnSpLocks/>
            <a:stCxn id="92" idx="6"/>
          </p:cNvCxnSpPr>
          <p:nvPr/>
        </p:nvCxnSpPr>
        <p:spPr>
          <a:xfrm>
            <a:off x="5428129"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D5B13272-F76E-5148-AE5D-319DDA9FC34F}"/>
              </a:ext>
            </a:extLst>
          </p:cNvPr>
          <p:cNvSpPr/>
          <p:nvPr/>
        </p:nvSpPr>
        <p:spPr>
          <a:xfrm>
            <a:off x="588148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FC81D0B-5A49-C041-A8A9-26C394F9FC6E}"/>
              </a:ext>
            </a:extLst>
          </p:cNvPr>
          <p:cNvSpPr/>
          <p:nvPr/>
        </p:nvSpPr>
        <p:spPr>
          <a:xfrm>
            <a:off x="6921393"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6DCD576-4144-C842-8143-16AC87E61991}"/>
              </a:ext>
            </a:extLst>
          </p:cNvPr>
          <p:cNvSpPr/>
          <p:nvPr/>
        </p:nvSpPr>
        <p:spPr>
          <a:xfrm>
            <a:off x="7961299"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133EF0D1-951A-D048-9690-16B5A5BB1C6F}"/>
              </a:ext>
            </a:extLst>
          </p:cNvPr>
          <p:cNvCxnSpPr>
            <a:stCxn id="101" idx="6"/>
            <a:endCxn id="102" idx="2"/>
          </p:cNvCxnSpPr>
          <p:nvPr/>
        </p:nvCxnSpPr>
        <p:spPr>
          <a:xfrm>
            <a:off x="6401440"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1D9FA3E-E656-4840-BEB2-98B68CB8AC86}"/>
              </a:ext>
            </a:extLst>
          </p:cNvPr>
          <p:cNvCxnSpPr>
            <a:cxnSpLocks/>
            <a:stCxn id="102" idx="6"/>
            <a:endCxn id="103" idx="2"/>
          </p:cNvCxnSpPr>
          <p:nvPr/>
        </p:nvCxnSpPr>
        <p:spPr>
          <a:xfrm>
            <a:off x="7441346"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EB269A2-2DB6-D743-9303-0114E2B028A7}"/>
              </a:ext>
            </a:extLst>
          </p:cNvPr>
          <p:cNvCxnSpPr>
            <a:cxnSpLocks/>
            <a:stCxn id="103" idx="6"/>
            <a:endCxn id="107" idx="2"/>
          </p:cNvCxnSpPr>
          <p:nvPr/>
        </p:nvCxnSpPr>
        <p:spPr>
          <a:xfrm>
            <a:off x="8481252"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75E4EFBE-8C0B-9345-BB0F-B6AED97DF912}"/>
              </a:ext>
            </a:extLst>
          </p:cNvPr>
          <p:cNvSpPr/>
          <p:nvPr/>
        </p:nvSpPr>
        <p:spPr>
          <a:xfrm>
            <a:off x="9001205"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39CA40CC-ADE5-8046-A7F9-EBB86293693D}"/>
              </a:ext>
            </a:extLst>
          </p:cNvPr>
          <p:cNvSpPr/>
          <p:nvPr/>
        </p:nvSpPr>
        <p:spPr>
          <a:xfrm>
            <a:off x="10041111"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6A6FA5B2-9F4F-B54C-8DC8-4D89810AC586}"/>
              </a:ext>
            </a:extLst>
          </p:cNvPr>
          <p:cNvCxnSpPr>
            <a:stCxn id="107" idx="6"/>
            <a:endCxn id="108" idx="2"/>
          </p:cNvCxnSpPr>
          <p:nvPr/>
        </p:nvCxnSpPr>
        <p:spPr>
          <a:xfrm>
            <a:off x="9521158" y="2429436"/>
            <a:ext cx="5199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51FFA54-2E48-B147-9535-8C2C809237A7}"/>
              </a:ext>
            </a:extLst>
          </p:cNvPr>
          <p:cNvCxnSpPr>
            <a:cxnSpLocks/>
            <a:stCxn id="108" idx="6"/>
          </p:cNvCxnSpPr>
          <p:nvPr/>
        </p:nvCxnSpPr>
        <p:spPr>
          <a:xfrm>
            <a:off x="10561064" y="2429436"/>
            <a:ext cx="519953" cy="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79A0D109-FFE7-3548-AAAB-1D07F26B0568}"/>
              </a:ext>
            </a:extLst>
          </p:cNvPr>
          <p:cNvSpPr/>
          <p:nvPr/>
        </p:nvSpPr>
        <p:spPr>
          <a:xfrm>
            <a:off x="11081017" y="2169459"/>
            <a:ext cx="519953" cy="5199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69D34C-F8DA-1449-8196-0F293C569BF8}"/>
              </a:ext>
            </a:extLst>
          </p:cNvPr>
          <p:cNvSpPr>
            <a:spLocks noGrp="1"/>
          </p:cNvSpPr>
          <p:nvPr>
            <p:ph type="title"/>
          </p:nvPr>
        </p:nvSpPr>
        <p:spPr/>
        <p:txBody>
          <a:bodyPr/>
          <a:lstStyle/>
          <a:p>
            <a:r>
              <a:rPr lang="en-US" dirty="0"/>
              <a:t>Impossibility of THC with Adversarial Delays</a:t>
            </a:r>
          </a:p>
        </p:txBody>
      </p:sp>
      <p:pic>
        <p:nvPicPr>
          <p:cNvPr id="124" name="Picture 123">
            <a:extLst>
              <a:ext uri="{FF2B5EF4-FFF2-40B4-BE49-F238E27FC236}">
                <a16:creationId xmlns:a16="http://schemas.microsoft.com/office/drawing/2014/main" id="{EECFB1B9-EA91-A147-B5E9-3B2D54373196}"/>
              </a:ext>
            </a:extLst>
          </p:cNvPr>
          <p:cNvPicPr>
            <a:picLocks noChangeAspect="1"/>
          </p:cNvPicPr>
          <p:nvPr/>
        </p:nvPicPr>
        <p:blipFill>
          <a:blip r:embed="rId2"/>
          <a:stretch>
            <a:fillRect/>
          </a:stretch>
        </p:blipFill>
        <p:spPr>
          <a:xfrm>
            <a:off x="1727438" y="1972235"/>
            <a:ext cx="776533" cy="859363"/>
          </a:xfrm>
          <a:prstGeom prst="rect">
            <a:avLst/>
          </a:prstGeom>
        </p:spPr>
      </p:pic>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DA2EC878-CEB8-0241-A6E5-630BF2AFBCEF}"/>
                  </a:ext>
                </a:extLst>
              </p:cNvPr>
              <p:cNvSpPr txBox="1"/>
              <p:nvPr/>
            </p:nvSpPr>
            <p:spPr>
              <a:xfrm>
                <a:off x="4829629" y="2652722"/>
                <a:ext cx="6770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i="1" dirty="0">
                              <a:latin typeface="Cambria Math" panose="02040503050406030204" pitchFamily="18" charset="0"/>
                            </a:rPr>
                            <m:t>𝐿</m:t>
                          </m:r>
                        </m:sub>
                      </m:sSub>
                    </m:oMath>
                  </m:oMathPara>
                </a14:m>
                <a:endParaRPr lang="en-US" sz="3200" dirty="0"/>
              </a:p>
            </p:txBody>
          </p:sp>
        </mc:Choice>
        <mc:Fallback xmlns="">
          <p:sp>
            <p:nvSpPr>
              <p:cNvPr id="155" name="TextBox 154">
                <a:extLst>
                  <a:ext uri="{FF2B5EF4-FFF2-40B4-BE49-F238E27FC236}">
                    <a16:creationId xmlns:a16="http://schemas.microsoft.com/office/drawing/2014/main" id="{DA2EC878-CEB8-0241-A6E5-630BF2AFBCEF}"/>
                  </a:ext>
                </a:extLst>
              </p:cNvPr>
              <p:cNvSpPr txBox="1">
                <a:spLocks noRot="1" noChangeAspect="1" noMove="1" noResize="1" noEditPoints="1" noAdjustHandles="1" noChangeArrowheads="1" noChangeShapeType="1" noTextEdit="1"/>
              </p:cNvSpPr>
              <p:nvPr/>
            </p:nvSpPr>
            <p:spPr>
              <a:xfrm>
                <a:off x="4829629" y="2652722"/>
                <a:ext cx="677045"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E6934936-5DE7-0C41-A9B0-8AA8AD30F4C8}"/>
                  </a:ext>
                </a:extLst>
              </p:cNvPr>
              <p:cNvSpPr txBox="1"/>
              <p:nvPr/>
            </p:nvSpPr>
            <p:spPr>
              <a:xfrm>
                <a:off x="6866354" y="2635930"/>
                <a:ext cx="7117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𝑅</m:t>
                          </m:r>
                        </m:sub>
                      </m:sSub>
                    </m:oMath>
                  </m:oMathPara>
                </a14:m>
                <a:endParaRPr lang="en-US" sz="3200" dirty="0"/>
              </a:p>
            </p:txBody>
          </p:sp>
        </mc:Choice>
        <mc:Fallback xmlns="">
          <p:sp>
            <p:nvSpPr>
              <p:cNvPr id="156" name="TextBox 155">
                <a:extLst>
                  <a:ext uri="{FF2B5EF4-FFF2-40B4-BE49-F238E27FC236}">
                    <a16:creationId xmlns:a16="http://schemas.microsoft.com/office/drawing/2014/main" id="{E6934936-5DE7-0C41-A9B0-8AA8AD30F4C8}"/>
                  </a:ext>
                </a:extLst>
              </p:cNvPr>
              <p:cNvSpPr txBox="1">
                <a:spLocks noRot="1" noChangeAspect="1" noMove="1" noResize="1" noEditPoints="1" noAdjustHandles="1" noChangeArrowheads="1" noChangeShapeType="1" noTextEdit="1"/>
              </p:cNvSpPr>
              <p:nvPr/>
            </p:nvSpPr>
            <p:spPr>
              <a:xfrm>
                <a:off x="6866354" y="2635930"/>
                <a:ext cx="71173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E994C01-9FE2-FD41-914E-505808E6CD5F}"/>
                  </a:ext>
                </a:extLst>
              </p:cNvPr>
              <p:cNvSpPr txBox="1"/>
              <p:nvPr/>
            </p:nvSpPr>
            <p:spPr>
              <a:xfrm>
                <a:off x="1727438" y="2720760"/>
                <a:ext cx="7276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smtClean="0">
                              <a:latin typeface="Cambria Math" panose="02040503050406030204" pitchFamily="18" charset="0"/>
                            </a:rPr>
                            <m:t>𝑃</m:t>
                          </m:r>
                        </m:e>
                        <m:sub>
                          <m:r>
                            <a:rPr lang="en-US" sz="3200" b="0" i="1" dirty="0" smtClean="0">
                              <a:latin typeface="Cambria Math" panose="02040503050406030204" pitchFamily="18" charset="0"/>
                            </a:rPr>
                            <m:t>𝐷</m:t>
                          </m:r>
                        </m:sub>
                      </m:sSub>
                    </m:oMath>
                  </m:oMathPara>
                </a14:m>
                <a:endParaRPr lang="en-US" sz="3200" dirty="0"/>
              </a:p>
            </p:txBody>
          </p:sp>
        </mc:Choice>
        <mc:Fallback xmlns="">
          <p:sp>
            <p:nvSpPr>
              <p:cNvPr id="158" name="TextBox 157">
                <a:extLst>
                  <a:ext uri="{FF2B5EF4-FFF2-40B4-BE49-F238E27FC236}">
                    <a16:creationId xmlns:a16="http://schemas.microsoft.com/office/drawing/2014/main" id="{AE994C01-9FE2-FD41-914E-505808E6CD5F}"/>
                  </a:ext>
                </a:extLst>
              </p:cNvPr>
              <p:cNvSpPr txBox="1">
                <a:spLocks noRot="1" noChangeAspect="1" noMove="1" noResize="1" noEditPoints="1" noAdjustHandles="1" noChangeArrowheads="1" noChangeShapeType="1" noTextEdit="1"/>
              </p:cNvSpPr>
              <p:nvPr/>
            </p:nvSpPr>
            <p:spPr>
              <a:xfrm>
                <a:off x="1727438" y="2720760"/>
                <a:ext cx="727635" cy="584775"/>
              </a:xfrm>
              <a:prstGeom prst="rect">
                <a:avLst/>
              </a:prstGeom>
              <a:blipFill>
                <a:blip r:embed="rId5"/>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ounded Rectangle 61">
                <a:extLst>
                  <a:ext uri="{FF2B5EF4-FFF2-40B4-BE49-F238E27FC236}">
                    <a16:creationId xmlns:a16="http://schemas.microsoft.com/office/drawing/2014/main" id="{4557331C-FD01-2948-9CA4-F98E1496A15B}"/>
                  </a:ext>
                </a:extLst>
              </p:cNvPr>
              <p:cNvSpPr/>
              <p:nvPr/>
            </p:nvSpPr>
            <p:spPr>
              <a:xfrm>
                <a:off x="3985204" y="3215815"/>
                <a:ext cx="4312518" cy="12012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Exists time </a:t>
                </a:r>
                <a14:m>
                  <m:oMath xmlns:m="http://schemas.openxmlformats.org/officeDocument/2006/math">
                    <m:r>
                      <a:rPr lang="en-US" sz="2400" i="1" dirty="0" smtClean="0">
                        <a:solidFill>
                          <a:schemeClr val="tx1"/>
                        </a:solidFill>
                        <a:latin typeface="Cambria Math" panose="02040503050406030204" pitchFamily="18" charset="0"/>
                      </a:rPr>
                      <m:t>𝜏</m:t>
                    </m:r>
                  </m:oMath>
                </a14:m>
                <a:r>
                  <a:rPr lang="en-US" sz="2400" dirty="0">
                    <a:solidFill>
                      <a:schemeClr val="tx1"/>
                    </a:solidFill>
                  </a:rPr>
                  <a:t> </a:t>
                </a:r>
                <a:r>
                  <a:rPr lang="en-US" sz="2400" dirty="0" err="1">
                    <a:solidFill>
                      <a:schemeClr val="tx1"/>
                    </a:solidFill>
                  </a:rPr>
                  <a:t>s.t.</a:t>
                </a:r>
                <a:endParaRPr lang="en-US" sz="2400" dirty="0">
                  <a:solidFill>
                    <a:schemeClr val="tx1"/>
                  </a:solidFill>
                </a:endParaRPr>
              </a:p>
              <a:p>
                <a:pPr marL="285750" indent="-285750" algn="ctr">
                  <a:buFont typeface="Arial" panose="020B0604020202020204" pitchFamily="34" charset="0"/>
                  <a:buChar char="•"/>
                </a:pPr>
                <a:r>
                  <a:rPr lang="en-US" sz="2400" dirty="0">
                    <a:solidFill>
                      <a:schemeClr val="tx1"/>
                    </a:solidFill>
                  </a:rPr>
                  <a:t>Delaying at </a:t>
                </a:r>
                <a14:m>
                  <m:oMath xmlns:m="http://schemas.openxmlformats.org/officeDocument/2006/math">
                    <m:r>
                      <a:rPr lang="en-US" sz="2400" i="1" dirty="0">
                        <a:solidFill>
                          <a:schemeClr val="tx1"/>
                        </a:solidFill>
                        <a:latin typeface="Cambria Math" panose="02040503050406030204" pitchFamily="18" charset="0"/>
                      </a:rPr>
                      <m:t>𝜏</m:t>
                    </m:r>
                    <m:r>
                      <a:rPr lang="en-US" sz="2400" i="1" dirty="0">
                        <a:solidFill>
                          <a:schemeClr val="tx1"/>
                        </a:solidFill>
                        <a:latin typeface="Cambria Math" panose="02040503050406030204" pitchFamily="18" charset="0"/>
                      </a:rPr>
                      <m:t> </m:t>
                    </m:r>
                  </m:oMath>
                </a14:m>
                <a:r>
                  <a:rPr lang="en-US" sz="2400" dirty="0">
                    <a:solidFill>
                      <a:schemeClr val="tx1"/>
                    </a:solidFill>
                  </a:rPr>
                  <a:t>=&gt; end later</a:t>
                </a:r>
              </a:p>
              <a:p>
                <a:pPr marL="285750" indent="-285750" algn="ctr">
                  <a:buFont typeface="Arial" panose="020B0604020202020204" pitchFamily="34" charset="0"/>
                  <a:buChar char="•"/>
                </a:pPr>
                <a:r>
                  <a:rPr lang="en-US" sz="2400" dirty="0">
                    <a:solidFill>
                      <a:schemeClr val="tx1"/>
                    </a:solidFill>
                  </a:rPr>
                  <a:t>Delaying at </a:t>
                </a:r>
                <a14:m>
                  <m:oMath xmlns:m="http://schemas.openxmlformats.org/officeDocument/2006/math">
                    <m:r>
                      <a:rPr lang="en-US" sz="2400" i="1" dirty="0">
                        <a:solidFill>
                          <a:schemeClr val="tx1"/>
                        </a:solidFill>
                        <a:latin typeface="Cambria Math" panose="02040503050406030204" pitchFamily="18" charset="0"/>
                      </a:rPr>
                      <m:t>𝜏</m:t>
                    </m:r>
                    <m:r>
                      <a:rPr lang="en-US" sz="2400" b="0" i="1" dirty="0" smtClean="0">
                        <a:solidFill>
                          <a:schemeClr val="tx1"/>
                        </a:solidFill>
                        <a:latin typeface="Cambria Math" panose="02040503050406030204" pitchFamily="18" charset="0"/>
                      </a:rPr>
                      <m:t>+1</m:t>
                    </m:r>
                  </m:oMath>
                </a14:m>
                <a:r>
                  <a:rPr lang="en-US" sz="2400" dirty="0">
                    <a:solidFill>
                      <a:schemeClr val="tx1"/>
                    </a:solidFill>
                  </a:rPr>
                  <a:t> =&gt; end at T</a:t>
                </a:r>
              </a:p>
            </p:txBody>
          </p:sp>
        </mc:Choice>
        <mc:Fallback xmlns="">
          <p:sp>
            <p:nvSpPr>
              <p:cNvPr id="62" name="Rounded Rectangle 61">
                <a:extLst>
                  <a:ext uri="{FF2B5EF4-FFF2-40B4-BE49-F238E27FC236}">
                    <a16:creationId xmlns:a16="http://schemas.microsoft.com/office/drawing/2014/main" id="{4557331C-FD01-2948-9CA4-F98E1496A15B}"/>
                  </a:ext>
                </a:extLst>
              </p:cNvPr>
              <p:cNvSpPr>
                <a:spLocks noRot="1" noChangeAspect="1" noMove="1" noResize="1" noEditPoints="1" noAdjustHandles="1" noChangeArrowheads="1" noChangeShapeType="1" noTextEdit="1"/>
              </p:cNvSpPr>
              <p:nvPr/>
            </p:nvSpPr>
            <p:spPr>
              <a:xfrm>
                <a:off x="3985204" y="3215815"/>
                <a:ext cx="4312518" cy="1201270"/>
              </a:xfrm>
              <a:prstGeom prst="roundRect">
                <a:avLst/>
              </a:prstGeom>
              <a:blipFill>
                <a:blip r:embed="rId6"/>
                <a:stretch>
                  <a:fillRect t="-1031" b="-9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4628458-7359-0347-8546-417D776F207A}"/>
                  </a:ext>
                </a:extLst>
              </p:cNvPr>
              <p:cNvSpPr txBox="1"/>
              <p:nvPr/>
            </p:nvSpPr>
            <p:spPr>
              <a:xfrm>
                <a:off x="2828364" y="4943488"/>
                <a:ext cx="6395790" cy="1200329"/>
              </a:xfrm>
              <a:prstGeom prst="rect">
                <a:avLst/>
              </a:prstGeom>
              <a:noFill/>
            </p:spPr>
            <p:txBody>
              <a:bodyPr wrap="none" rtlCol="0">
                <a:spAutoFit/>
              </a:bodyPr>
              <a:lstStyle/>
              <a:p>
                <a:pPr algn="ctr"/>
                <a:r>
                  <a:rPr lang="en-US" sz="2400" dirty="0"/>
                  <a:t>Adversary guesses </a:t>
                </a:r>
                <a14:m>
                  <m:oMath xmlns:m="http://schemas.openxmlformats.org/officeDocument/2006/math">
                    <m:r>
                      <a:rPr lang="en-US" sz="2400" i="1" dirty="0">
                        <a:latin typeface="Cambria Math" panose="02040503050406030204" pitchFamily="18" charset="0"/>
                      </a:rPr>
                      <m:t>𝜏</m:t>
                    </m:r>
                  </m:oMath>
                </a14:m>
                <a:r>
                  <a:rPr lang="en-US" sz="2400" dirty="0"/>
                  <a:t> correctly with probability 1/T</a:t>
                </a:r>
              </a:p>
              <a:p>
                <a:pPr algn="ctr"/>
                <a:r>
                  <a:rPr lang="en-US" sz="2400" dirty="0"/>
                  <a:t>=&gt;</a:t>
                </a:r>
              </a:p>
              <a:p>
                <a:pPr algn="ctr"/>
                <a:r>
                  <a:rPr lang="en-US" sz="2400" dirty="0"/>
                  <a:t>Distinguish between two graphs </a:t>
                </a:r>
                <a:r>
                  <a:rPr lang="en-US" sz="2400" dirty="0" err="1"/>
                  <a:t>w.p</a:t>
                </a:r>
                <a:r>
                  <a:rPr lang="en-US" sz="2400" dirty="0"/>
                  <a:t>. ≥ ½ + 1/T</a:t>
                </a:r>
              </a:p>
            </p:txBody>
          </p:sp>
        </mc:Choice>
        <mc:Fallback xmlns="">
          <p:sp>
            <p:nvSpPr>
              <p:cNvPr id="3" name="TextBox 2">
                <a:extLst>
                  <a:ext uri="{FF2B5EF4-FFF2-40B4-BE49-F238E27FC236}">
                    <a16:creationId xmlns:a16="http://schemas.microsoft.com/office/drawing/2014/main" id="{34628458-7359-0347-8546-417D776F207A}"/>
                  </a:ext>
                </a:extLst>
              </p:cNvPr>
              <p:cNvSpPr txBox="1">
                <a:spLocks noRot="1" noChangeAspect="1" noMove="1" noResize="1" noEditPoints="1" noAdjustHandles="1" noChangeArrowheads="1" noChangeShapeType="1" noTextEdit="1"/>
              </p:cNvSpPr>
              <p:nvPr/>
            </p:nvSpPr>
            <p:spPr>
              <a:xfrm>
                <a:off x="2828364" y="4943488"/>
                <a:ext cx="6395790" cy="1200329"/>
              </a:xfrm>
              <a:prstGeom prst="rect">
                <a:avLst/>
              </a:prstGeom>
              <a:blipFill>
                <a:blip r:embed="rId7"/>
                <a:stretch>
                  <a:fillRect l="-992" t="-2083" r="-992" b="-9375"/>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BD54AB5F-48A0-8142-A062-6D7EBD0FE4A3}"/>
              </a:ext>
            </a:extLst>
          </p:cNvPr>
          <p:cNvGrpSpPr/>
          <p:nvPr/>
        </p:nvGrpSpPr>
        <p:grpSpPr>
          <a:xfrm>
            <a:off x="4546267" y="2053019"/>
            <a:ext cx="989624" cy="775651"/>
            <a:chOff x="4546267" y="2053019"/>
            <a:chExt cx="989624" cy="775651"/>
          </a:xfrm>
        </p:grpSpPr>
        <p:pic>
          <p:nvPicPr>
            <p:cNvPr id="63" name="Picture 62">
              <a:extLst>
                <a:ext uri="{FF2B5EF4-FFF2-40B4-BE49-F238E27FC236}">
                  <a16:creationId xmlns:a16="http://schemas.microsoft.com/office/drawing/2014/main" id="{D3A23442-AAF0-314C-88DC-D0C361464195}"/>
                </a:ext>
              </a:extLst>
            </p:cNvPr>
            <p:cNvPicPr>
              <a:picLocks noChangeAspect="1"/>
            </p:cNvPicPr>
            <p:nvPr/>
          </p:nvPicPr>
          <p:blipFill>
            <a:blip r:embed="rId8"/>
            <a:stretch>
              <a:fillRect/>
            </a:stretch>
          </p:blipFill>
          <p:spPr>
            <a:xfrm flipH="1">
              <a:off x="4546267" y="2053019"/>
              <a:ext cx="989624" cy="775651"/>
            </a:xfrm>
            <a:prstGeom prst="rect">
              <a:avLst/>
            </a:prstGeom>
          </p:spPr>
        </p:pic>
        <p:sp>
          <p:nvSpPr>
            <p:cNvPr id="65" name="TextBox 64">
              <a:extLst>
                <a:ext uri="{FF2B5EF4-FFF2-40B4-BE49-F238E27FC236}">
                  <a16:creationId xmlns:a16="http://schemas.microsoft.com/office/drawing/2014/main" id="{2FD9DD87-08E5-6C4C-80B0-D62E5FE8AB9B}"/>
                </a:ext>
              </a:extLst>
            </p:cNvPr>
            <p:cNvSpPr txBox="1"/>
            <p:nvPr/>
          </p:nvSpPr>
          <p:spPr>
            <a:xfrm rot="20847569">
              <a:off x="4589098" y="2440844"/>
              <a:ext cx="433132" cy="215444"/>
            </a:xfrm>
            <a:prstGeom prst="rect">
              <a:avLst/>
            </a:prstGeom>
            <a:noFill/>
          </p:spPr>
          <p:txBody>
            <a:bodyPr wrap="none" rtlCol="0">
              <a:spAutoFit/>
            </a:bodyPr>
            <a:lstStyle/>
            <a:p>
              <a:r>
                <a:rPr lang="en-US" sz="800" dirty="0"/>
                <a:t>SLOW</a:t>
              </a:r>
            </a:p>
          </p:txBody>
        </p:sp>
      </p:grpSp>
      <p:grpSp>
        <p:nvGrpSpPr>
          <p:cNvPr id="72" name="Group 71">
            <a:extLst>
              <a:ext uri="{FF2B5EF4-FFF2-40B4-BE49-F238E27FC236}">
                <a16:creationId xmlns:a16="http://schemas.microsoft.com/office/drawing/2014/main" id="{16B35F06-901F-D74A-B394-F5D3790F05C1}"/>
              </a:ext>
            </a:extLst>
          </p:cNvPr>
          <p:cNvGrpSpPr/>
          <p:nvPr/>
        </p:nvGrpSpPr>
        <p:grpSpPr>
          <a:xfrm>
            <a:off x="6794509" y="2053020"/>
            <a:ext cx="993358" cy="778578"/>
            <a:chOff x="6794509" y="2053020"/>
            <a:chExt cx="993358" cy="778578"/>
          </a:xfrm>
        </p:grpSpPr>
        <p:pic>
          <p:nvPicPr>
            <p:cNvPr id="73" name="Picture 72">
              <a:extLst>
                <a:ext uri="{FF2B5EF4-FFF2-40B4-BE49-F238E27FC236}">
                  <a16:creationId xmlns:a16="http://schemas.microsoft.com/office/drawing/2014/main" id="{D79FAEF1-712D-4143-8D2E-28E238DF04D9}"/>
                </a:ext>
              </a:extLst>
            </p:cNvPr>
            <p:cNvPicPr>
              <a:picLocks noChangeAspect="1"/>
            </p:cNvPicPr>
            <p:nvPr/>
          </p:nvPicPr>
          <p:blipFill>
            <a:blip r:embed="rId8"/>
            <a:stretch>
              <a:fillRect/>
            </a:stretch>
          </p:blipFill>
          <p:spPr>
            <a:xfrm>
              <a:off x="6794509" y="2053020"/>
              <a:ext cx="993358" cy="778578"/>
            </a:xfrm>
            <a:prstGeom prst="rect">
              <a:avLst/>
            </a:prstGeom>
          </p:spPr>
        </p:pic>
        <p:sp>
          <p:nvSpPr>
            <p:cNvPr id="74" name="TextBox 73">
              <a:extLst>
                <a:ext uri="{FF2B5EF4-FFF2-40B4-BE49-F238E27FC236}">
                  <a16:creationId xmlns:a16="http://schemas.microsoft.com/office/drawing/2014/main" id="{B0DDCEF3-7651-3C4C-817C-0DC06CA4268A}"/>
                </a:ext>
              </a:extLst>
            </p:cNvPr>
            <p:cNvSpPr txBox="1"/>
            <p:nvPr/>
          </p:nvSpPr>
          <p:spPr>
            <a:xfrm rot="655215">
              <a:off x="7311430" y="2451702"/>
              <a:ext cx="433132" cy="215444"/>
            </a:xfrm>
            <a:prstGeom prst="rect">
              <a:avLst/>
            </a:prstGeom>
            <a:noFill/>
          </p:spPr>
          <p:txBody>
            <a:bodyPr wrap="none" rtlCol="0">
              <a:spAutoFit/>
            </a:bodyPr>
            <a:lstStyle/>
            <a:p>
              <a:r>
                <a:rPr lang="en-US" sz="800" dirty="0"/>
                <a:t>SLOW</a:t>
              </a:r>
            </a:p>
          </p:txBody>
        </p:sp>
      </p:grpSp>
    </p:spTree>
    <p:extLst>
      <p:ext uri="{BB962C8B-B14F-4D97-AF65-F5344CB8AC3E}">
        <p14:creationId xmlns:p14="http://schemas.microsoft.com/office/powerpoint/2010/main" val="2011103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6F50-6E6D-1744-B6A9-FC3AA2D84FC7}"/>
              </a:ext>
            </a:extLst>
          </p:cNvPr>
          <p:cNvSpPr>
            <a:spLocks noGrp="1"/>
          </p:cNvSpPr>
          <p:nvPr>
            <p:ph type="title"/>
          </p:nvPr>
        </p:nvSpPr>
        <p:spPr/>
        <p:txBody>
          <a:bodyPr/>
          <a:lstStyle/>
          <a:p>
            <a:r>
              <a:rPr lang="en-US" dirty="0"/>
              <a:t>Summary of THC results</a:t>
            </a:r>
          </a:p>
        </p:txBody>
      </p:sp>
      <p:sp>
        <p:nvSpPr>
          <p:cNvPr id="3" name="Content Placeholder 2">
            <a:extLst>
              <a:ext uri="{FF2B5EF4-FFF2-40B4-BE49-F238E27FC236}">
                <a16:creationId xmlns:a16="http://schemas.microsoft.com/office/drawing/2014/main" id="{179B9446-EF49-1B49-8F4C-54F244862F3E}"/>
              </a:ext>
            </a:extLst>
          </p:cNvPr>
          <p:cNvSpPr>
            <a:spLocks noGrp="1"/>
          </p:cNvSpPr>
          <p:nvPr>
            <p:ph idx="1"/>
          </p:nvPr>
        </p:nvSpPr>
        <p:spPr/>
        <p:txBody>
          <a:bodyPr/>
          <a:lstStyle/>
          <a:p>
            <a:r>
              <a:rPr lang="en-US" dirty="0"/>
              <a:t>Quantum-Secure PKCR =&gt; Quantum-Secure THC</a:t>
            </a:r>
          </a:p>
          <a:p>
            <a:pPr lvl="1"/>
            <a:r>
              <a:rPr lang="en-US" dirty="0"/>
              <a:t>Via LWE</a:t>
            </a:r>
          </a:p>
          <a:p>
            <a:pPr lvl="1"/>
            <a:endParaRPr lang="en-US" dirty="0"/>
          </a:p>
          <a:p>
            <a:pPr lvl="1"/>
            <a:endParaRPr lang="en-US" dirty="0"/>
          </a:p>
          <a:p>
            <a:r>
              <a:rPr lang="en-US" dirty="0"/>
              <a:t>Adversaries that can delay messages can learn topology</a:t>
            </a:r>
          </a:p>
          <a:p>
            <a:pPr lvl="1"/>
            <a:r>
              <a:rPr lang="en-US" dirty="0"/>
              <a:t>Any THC result dealing with real-world networks must not allow adversarial control over message timings</a:t>
            </a:r>
            <a:br>
              <a:rPr lang="en-US" dirty="0"/>
            </a:br>
            <a:r>
              <a:rPr lang="en-US" dirty="0"/>
              <a:t>OR</a:t>
            </a:r>
            <a:br>
              <a:rPr lang="en-US" dirty="0"/>
            </a:br>
            <a:r>
              <a:rPr lang="en-US" dirty="0"/>
              <a:t>must leak information</a:t>
            </a:r>
          </a:p>
          <a:p>
            <a:pPr lvl="1"/>
            <a:r>
              <a:rPr lang="en-US" dirty="0"/>
              <a:t>Lead to positive result in the </a:t>
            </a:r>
            <a:r>
              <a:rPr lang="en-US" b="1" dirty="0"/>
              <a:t>Probabilistic Unknown Delay Model</a:t>
            </a:r>
            <a:r>
              <a:rPr lang="en-US" dirty="0"/>
              <a:t> [LLMMMT20]</a:t>
            </a:r>
          </a:p>
        </p:txBody>
      </p:sp>
      <p:pic>
        <p:nvPicPr>
          <p:cNvPr id="4" name="Picture 3">
            <a:extLst>
              <a:ext uri="{FF2B5EF4-FFF2-40B4-BE49-F238E27FC236}">
                <a16:creationId xmlns:a16="http://schemas.microsoft.com/office/drawing/2014/main" id="{60A5D76C-45D9-8548-A299-E7012E6BD3F9}"/>
              </a:ext>
            </a:extLst>
          </p:cNvPr>
          <p:cNvPicPr>
            <a:picLocks noChangeAspect="1"/>
          </p:cNvPicPr>
          <p:nvPr/>
        </p:nvPicPr>
        <p:blipFill>
          <a:blip r:embed="rId2"/>
          <a:stretch>
            <a:fillRect/>
          </a:stretch>
        </p:blipFill>
        <p:spPr>
          <a:xfrm>
            <a:off x="9746300" y="4820640"/>
            <a:ext cx="1347524" cy="1491260"/>
          </a:xfrm>
          <a:prstGeom prst="rect">
            <a:avLst/>
          </a:prstGeom>
        </p:spPr>
      </p:pic>
      <p:grpSp>
        <p:nvGrpSpPr>
          <p:cNvPr id="5" name="Group 4">
            <a:extLst>
              <a:ext uri="{FF2B5EF4-FFF2-40B4-BE49-F238E27FC236}">
                <a16:creationId xmlns:a16="http://schemas.microsoft.com/office/drawing/2014/main" id="{3EBE13BB-E1E3-1748-821D-56EF267F928A}"/>
              </a:ext>
            </a:extLst>
          </p:cNvPr>
          <p:cNvGrpSpPr/>
          <p:nvPr/>
        </p:nvGrpSpPr>
        <p:grpSpPr>
          <a:xfrm>
            <a:off x="9746300" y="2702037"/>
            <a:ext cx="1744644" cy="1367423"/>
            <a:chOff x="4546267" y="2053019"/>
            <a:chExt cx="989624" cy="775651"/>
          </a:xfrm>
        </p:grpSpPr>
        <p:pic>
          <p:nvPicPr>
            <p:cNvPr id="6" name="Picture 5">
              <a:extLst>
                <a:ext uri="{FF2B5EF4-FFF2-40B4-BE49-F238E27FC236}">
                  <a16:creationId xmlns:a16="http://schemas.microsoft.com/office/drawing/2014/main" id="{FA97B7CF-553A-EF48-935A-D4E789ABE9E7}"/>
                </a:ext>
              </a:extLst>
            </p:cNvPr>
            <p:cNvPicPr>
              <a:picLocks noChangeAspect="1"/>
            </p:cNvPicPr>
            <p:nvPr/>
          </p:nvPicPr>
          <p:blipFill>
            <a:blip r:embed="rId3"/>
            <a:stretch>
              <a:fillRect/>
            </a:stretch>
          </p:blipFill>
          <p:spPr>
            <a:xfrm flipH="1">
              <a:off x="4546267" y="2053019"/>
              <a:ext cx="989624" cy="775651"/>
            </a:xfrm>
            <a:prstGeom prst="rect">
              <a:avLst/>
            </a:prstGeom>
          </p:spPr>
        </p:pic>
        <p:sp>
          <p:nvSpPr>
            <p:cNvPr id="7" name="TextBox 6">
              <a:extLst>
                <a:ext uri="{FF2B5EF4-FFF2-40B4-BE49-F238E27FC236}">
                  <a16:creationId xmlns:a16="http://schemas.microsoft.com/office/drawing/2014/main" id="{0BE0B201-CF82-A341-992D-82698F4D483B}"/>
                </a:ext>
              </a:extLst>
            </p:cNvPr>
            <p:cNvSpPr txBox="1"/>
            <p:nvPr/>
          </p:nvSpPr>
          <p:spPr>
            <a:xfrm rot="20847569">
              <a:off x="4589098" y="2440844"/>
              <a:ext cx="433132" cy="215444"/>
            </a:xfrm>
            <a:prstGeom prst="rect">
              <a:avLst/>
            </a:prstGeom>
            <a:noFill/>
          </p:spPr>
          <p:txBody>
            <a:bodyPr wrap="none" rtlCol="0">
              <a:spAutoFit/>
            </a:bodyPr>
            <a:lstStyle/>
            <a:p>
              <a:r>
                <a:rPr lang="en-US" dirty="0"/>
                <a:t>SLOW</a:t>
              </a:r>
            </a:p>
          </p:txBody>
        </p:sp>
      </p:grpSp>
      <p:pic>
        <p:nvPicPr>
          <p:cNvPr id="8" name="Picture 7">
            <a:extLst>
              <a:ext uri="{FF2B5EF4-FFF2-40B4-BE49-F238E27FC236}">
                <a16:creationId xmlns:a16="http://schemas.microsoft.com/office/drawing/2014/main" id="{3B26F2CE-7F38-AA4D-9A1B-EE60C59194BA}"/>
              </a:ext>
            </a:extLst>
          </p:cNvPr>
          <p:cNvPicPr>
            <a:picLocks noChangeAspect="1"/>
          </p:cNvPicPr>
          <p:nvPr/>
        </p:nvPicPr>
        <p:blipFill rotWithShape="1">
          <a:blip r:embed="rId4"/>
          <a:srcRect l="22202" t="19636" r="27354" b="8048"/>
          <a:stretch/>
        </p:blipFill>
        <p:spPr>
          <a:xfrm rot="20470756">
            <a:off x="8039936" y="744784"/>
            <a:ext cx="1145267" cy="1641855"/>
          </a:xfrm>
          <a:prstGeom prst="rect">
            <a:avLst/>
          </a:prstGeom>
        </p:spPr>
      </p:pic>
    </p:spTree>
    <p:extLst>
      <p:ext uri="{BB962C8B-B14F-4D97-AF65-F5344CB8AC3E}">
        <p14:creationId xmlns:p14="http://schemas.microsoft.com/office/powerpoint/2010/main" val="232927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31FD9B-7CE5-B741-998B-AC0C87790E61}"/>
              </a:ext>
            </a:extLst>
          </p:cNvPr>
          <p:cNvGrpSpPr/>
          <p:nvPr/>
        </p:nvGrpSpPr>
        <p:grpSpPr>
          <a:xfrm>
            <a:off x="2957902" y="425950"/>
            <a:ext cx="6986014" cy="5990526"/>
            <a:chOff x="2071914" y="226697"/>
            <a:chExt cx="7518775" cy="6447370"/>
          </a:xfrm>
        </p:grpSpPr>
        <p:sp>
          <p:nvSpPr>
            <p:cNvPr id="32" name="Oval 31">
              <a:extLst>
                <a:ext uri="{FF2B5EF4-FFF2-40B4-BE49-F238E27FC236}">
                  <a16:creationId xmlns:a16="http://schemas.microsoft.com/office/drawing/2014/main" id="{98701D3E-1F88-AF4D-875A-0717C9E6C490}"/>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5F772962-9E5A-744E-A02F-F164D5D88A1D}"/>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984EC0DD-04AE-F842-B98D-A0A94A4059C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Connector 34">
              <a:extLst>
                <a:ext uri="{FF2B5EF4-FFF2-40B4-BE49-F238E27FC236}">
                  <a16:creationId xmlns:a16="http://schemas.microsoft.com/office/drawing/2014/main" id="{4B7B94C1-966A-3447-8E78-27368D17A259}"/>
                </a:ext>
              </a:extLst>
            </p:cNvPr>
            <p:cNvCxnSpPr>
              <a:cxnSpLocks/>
              <a:stCxn id="32"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460233-33ED-4445-AF20-2E3EF4D1C2C8}"/>
                </a:ext>
              </a:extLst>
            </p:cNvPr>
            <p:cNvCxnSpPr>
              <a:cxnSpLocks/>
              <a:endCxn id="33"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2450A3-4E6B-8248-A7F5-4A5EC0CA8F7E}"/>
                </a:ext>
              </a:extLst>
            </p:cNvPr>
            <p:cNvCxnSpPr>
              <a:cxnSpLocks/>
              <a:endCxn id="34"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6A361CB-9E99-7D42-9727-5A1732E45771}"/>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39" name="Picture 38">
              <a:extLst>
                <a:ext uri="{FF2B5EF4-FFF2-40B4-BE49-F238E27FC236}">
                  <a16:creationId xmlns:a16="http://schemas.microsoft.com/office/drawing/2014/main" id="{EF699442-5E7A-1647-9583-5CF2C973EB9E}"/>
                </a:ext>
              </a:extLst>
            </p:cNvPr>
            <p:cNvPicPr>
              <a:picLocks noChangeAspect="1"/>
            </p:cNvPicPr>
            <p:nvPr/>
          </p:nvPicPr>
          <p:blipFill rotWithShape="1">
            <a:blip r:embed="rId4"/>
            <a:srcRect l="22202" t="19636" r="27354" b="8048"/>
            <a:stretch/>
          </p:blipFill>
          <p:spPr>
            <a:xfrm>
              <a:off x="7497508" y="803838"/>
              <a:ext cx="1259231" cy="1805233"/>
            </a:xfrm>
            <a:prstGeom prst="rect">
              <a:avLst/>
            </a:prstGeom>
          </p:spPr>
        </p:pic>
        <p:pic>
          <p:nvPicPr>
            <p:cNvPr id="40" name="Picture 39">
              <a:extLst>
                <a:ext uri="{FF2B5EF4-FFF2-40B4-BE49-F238E27FC236}">
                  <a16:creationId xmlns:a16="http://schemas.microsoft.com/office/drawing/2014/main" id="{7A1D16AD-6242-D846-957F-8780BC25410B}"/>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grpSp>
        <p:nvGrpSpPr>
          <p:cNvPr id="7" name="Group 6">
            <a:extLst>
              <a:ext uri="{FF2B5EF4-FFF2-40B4-BE49-F238E27FC236}">
                <a16:creationId xmlns:a16="http://schemas.microsoft.com/office/drawing/2014/main" id="{C94D69D9-61DF-5A41-A29F-9E2640B76CF2}"/>
              </a:ext>
            </a:extLst>
          </p:cNvPr>
          <p:cNvGrpSpPr/>
          <p:nvPr/>
        </p:nvGrpSpPr>
        <p:grpSpPr>
          <a:xfrm>
            <a:off x="1447222" y="938144"/>
            <a:ext cx="10007374" cy="4580423"/>
            <a:chOff x="1447222" y="938144"/>
            <a:chExt cx="10007374" cy="4580423"/>
          </a:xfrm>
        </p:grpSpPr>
        <p:sp>
          <p:nvSpPr>
            <p:cNvPr id="3" name="Rounded Rectangle 2">
              <a:extLst>
                <a:ext uri="{FF2B5EF4-FFF2-40B4-BE49-F238E27FC236}">
                  <a16:creationId xmlns:a16="http://schemas.microsoft.com/office/drawing/2014/main" id="{C87ED3C2-07A5-E54B-B21F-D5A423ACD8CB}"/>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sp>
          <p:nvSpPr>
            <p:cNvPr id="29" name="Rounded Rectangle 28">
              <a:extLst>
                <a:ext uri="{FF2B5EF4-FFF2-40B4-BE49-F238E27FC236}">
                  <a16:creationId xmlns:a16="http://schemas.microsoft.com/office/drawing/2014/main" id="{5A71E8A6-1C70-254F-9B1C-02BB7732CB75}"/>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rPr>
                <a:t>2. Robust Property Preserving Hashing</a:t>
              </a:r>
            </a:p>
          </p:txBody>
        </p:sp>
        <p:sp>
          <p:nvSpPr>
            <p:cNvPr id="30" name="Rounded Rectangle 29">
              <a:extLst>
                <a:ext uri="{FF2B5EF4-FFF2-40B4-BE49-F238E27FC236}">
                  <a16:creationId xmlns:a16="http://schemas.microsoft.com/office/drawing/2014/main" id="{B342904E-F413-4A47-9E95-4F8795D8D122}"/>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Fine-Grained Cryptography</a:t>
              </a:r>
            </a:p>
          </p:txBody>
        </p:sp>
      </p:grpSp>
      <p:sp>
        <p:nvSpPr>
          <p:cNvPr id="16" name="Rounded Rectangle 15">
            <a:extLst>
              <a:ext uri="{FF2B5EF4-FFF2-40B4-BE49-F238E27FC236}">
                <a16:creationId xmlns:a16="http://schemas.microsoft.com/office/drawing/2014/main" id="{D17E084B-A948-E34E-A8C0-ACB7522EFA64}"/>
              </a:ext>
            </a:extLst>
          </p:cNvPr>
          <p:cNvSpPr/>
          <p:nvPr/>
        </p:nvSpPr>
        <p:spPr>
          <a:xfrm>
            <a:off x="1444987" y="938144"/>
            <a:ext cx="10007374" cy="1053463"/>
          </a:xfrm>
          <a:prstGeom prst="round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endParaRPr>
          </a:p>
        </p:txBody>
      </p:sp>
    </p:spTree>
    <p:extLst>
      <p:ext uri="{BB962C8B-B14F-4D97-AF65-F5344CB8AC3E}">
        <p14:creationId xmlns:p14="http://schemas.microsoft.com/office/powerpoint/2010/main" val="61329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8245FA-D36B-FB45-A188-7BDDBF6A1CCE}"/>
              </a:ext>
            </a:extLst>
          </p:cNvPr>
          <p:cNvGrpSpPr/>
          <p:nvPr/>
        </p:nvGrpSpPr>
        <p:grpSpPr>
          <a:xfrm>
            <a:off x="2793640" y="1251850"/>
            <a:ext cx="6286129" cy="5390373"/>
            <a:chOff x="2071914" y="226697"/>
            <a:chExt cx="7518773" cy="6447371"/>
          </a:xfrm>
        </p:grpSpPr>
        <p:sp>
          <p:nvSpPr>
            <p:cNvPr id="5" name="Oval 4">
              <a:extLst>
                <a:ext uri="{FF2B5EF4-FFF2-40B4-BE49-F238E27FC236}">
                  <a16:creationId xmlns:a16="http://schemas.microsoft.com/office/drawing/2014/main" id="{15507E1C-4FB4-5B4C-90F0-F98BC9856215}"/>
                </a:ext>
              </a:extLst>
            </p:cNvPr>
            <p:cNvSpPr/>
            <p:nvPr/>
          </p:nvSpPr>
          <p:spPr>
            <a:xfrm>
              <a:off x="2071914" y="229635"/>
              <a:ext cx="2927130"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3F314871-3689-834B-AE1D-CA5F8A12EC1D}"/>
                </a:ext>
              </a:extLst>
            </p:cNvPr>
            <p:cNvSpPr/>
            <p:nvPr/>
          </p:nvSpPr>
          <p:spPr>
            <a:xfrm>
              <a:off x="6663557" y="226697"/>
              <a:ext cx="2927130"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Oval 6">
              <a:extLst>
                <a:ext uri="{FF2B5EF4-FFF2-40B4-BE49-F238E27FC236}">
                  <a16:creationId xmlns:a16="http://schemas.microsoft.com/office/drawing/2014/main" id="{622754D7-4BEC-B645-A0D7-88AF7D1A627E}"/>
                </a:ext>
              </a:extLst>
            </p:cNvPr>
            <p:cNvSpPr/>
            <p:nvPr/>
          </p:nvSpPr>
          <p:spPr>
            <a:xfrm>
              <a:off x="4346026" y="3746937"/>
              <a:ext cx="2927130"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4B918E40-D4DB-B84F-8B56-3BA6FDE61934}"/>
                </a:ext>
              </a:extLst>
            </p:cNvPr>
            <p:cNvCxnSpPr>
              <a:cxnSpLocks/>
              <a:stCxn id="5" idx="5"/>
            </p:cNvCxnSpPr>
            <p:nvPr/>
          </p:nvCxnSpPr>
          <p:spPr>
            <a:xfrm>
              <a:off x="4570376" y="2728098"/>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704A05-D53A-3943-92DE-2E6659295F2A}"/>
                </a:ext>
              </a:extLst>
            </p:cNvPr>
            <p:cNvCxnSpPr>
              <a:cxnSpLocks/>
              <a:endCxn id="6" idx="3"/>
            </p:cNvCxnSpPr>
            <p:nvPr/>
          </p:nvCxnSpPr>
          <p:spPr>
            <a:xfrm flipV="1">
              <a:off x="5809591"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95331E-112A-CA48-8FE6-276AE7CF0F9D}"/>
                </a:ext>
              </a:extLst>
            </p:cNvPr>
            <p:cNvCxnSpPr>
              <a:cxnSpLocks/>
              <a:endCxn id="7" idx="0"/>
            </p:cNvCxnSpPr>
            <p:nvPr/>
          </p:nvCxnSpPr>
          <p:spPr>
            <a:xfrm>
              <a:off x="5809592" y="3153828"/>
              <a:ext cx="0" cy="593107"/>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ECC1FC-C53B-9343-9D04-E1EBF27179B6}"/>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12" name="Picture 11">
              <a:extLst>
                <a:ext uri="{FF2B5EF4-FFF2-40B4-BE49-F238E27FC236}">
                  <a16:creationId xmlns:a16="http://schemas.microsoft.com/office/drawing/2014/main" id="{BC7170D9-CF06-D84D-883F-068708A9BADD}"/>
                </a:ext>
              </a:extLst>
            </p:cNvPr>
            <p:cNvPicPr>
              <a:picLocks noChangeAspect="1"/>
            </p:cNvPicPr>
            <p:nvPr/>
          </p:nvPicPr>
          <p:blipFill rotWithShape="1">
            <a:blip r:embed="rId3"/>
            <a:srcRect l="22202" t="19636" r="27354" b="8048"/>
            <a:stretch/>
          </p:blipFill>
          <p:spPr>
            <a:xfrm>
              <a:off x="7497507" y="803838"/>
              <a:ext cx="1259231" cy="1805233"/>
            </a:xfrm>
            <a:prstGeom prst="rect">
              <a:avLst/>
            </a:prstGeom>
          </p:spPr>
        </p:pic>
        <p:pic>
          <p:nvPicPr>
            <p:cNvPr id="13" name="Picture 12">
              <a:extLst>
                <a:ext uri="{FF2B5EF4-FFF2-40B4-BE49-F238E27FC236}">
                  <a16:creationId xmlns:a16="http://schemas.microsoft.com/office/drawing/2014/main" id="{9069E155-4231-374B-AF87-7E3E7C617FEB}"/>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4" name="Rectangle 13">
            <a:extLst>
              <a:ext uri="{FF2B5EF4-FFF2-40B4-BE49-F238E27FC236}">
                <a16:creationId xmlns:a16="http://schemas.microsoft.com/office/drawing/2014/main" id="{FAA57DBC-093B-7A4A-81BA-005A7356DBBE}"/>
              </a:ext>
            </a:extLst>
          </p:cNvPr>
          <p:cNvSpPr/>
          <p:nvPr/>
        </p:nvSpPr>
        <p:spPr>
          <a:xfrm>
            <a:off x="418814" y="1976244"/>
            <a:ext cx="2557142" cy="52161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Hamming Distance</a:t>
            </a:r>
          </a:p>
        </p:txBody>
      </p:sp>
      <p:sp>
        <p:nvSpPr>
          <p:cNvPr id="16" name="Rectangle 15">
            <a:extLst>
              <a:ext uri="{FF2B5EF4-FFF2-40B4-BE49-F238E27FC236}">
                <a16:creationId xmlns:a16="http://schemas.microsoft.com/office/drawing/2014/main" id="{F428B795-C965-F440-92F5-508EF126E940}"/>
              </a:ext>
            </a:extLst>
          </p:cNvPr>
          <p:cNvSpPr/>
          <p:nvPr/>
        </p:nvSpPr>
        <p:spPr>
          <a:xfrm>
            <a:off x="8267981" y="1766700"/>
            <a:ext cx="3085819" cy="5362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Hash Function Access</a:t>
            </a:r>
          </a:p>
        </p:txBody>
      </p:sp>
      <p:sp>
        <p:nvSpPr>
          <p:cNvPr id="17" name="Rectangle 16">
            <a:extLst>
              <a:ext uri="{FF2B5EF4-FFF2-40B4-BE49-F238E27FC236}">
                <a16:creationId xmlns:a16="http://schemas.microsoft.com/office/drawing/2014/main" id="{1D033534-A12F-DE44-966A-9D384473B715}"/>
              </a:ext>
            </a:extLst>
          </p:cNvPr>
          <p:cNvSpPr/>
          <p:nvPr/>
        </p:nvSpPr>
        <p:spPr>
          <a:xfrm>
            <a:off x="568643" y="2644710"/>
            <a:ext cx="2557142" cy="52161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Greater-than</a:t>
            </a:r>
          </a:p>
        </p:txBody>
      </p:sp>
      <p:sp>
        <p:nvSpPr>
          <p:cNvPr id="22" name="Rounded Rectangle 21">
            <a:extLst>
              <a:ext uri="{FF2B5EF4-FFF2-40B4-BE49-F238E27FC236}">
                <a16:creationId xmlns:a16="http://schemas.microsoft.com/office/drawing/2014/main" id="{F3DB21CF-E6F4-7145-9479-53F81F3B68C2}"/>
              </a:ext>
            </a:extLst>
          </p:cNvPr>
          <p:cNvSpPr/>
          <p:nvPr/>
        </p:nvSpPr>
        <p:spPr>
          <a:xfrm>
            <a:off x="1447222" y="32418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spTree>
    <p:extLst>
      <p:ext uri="{BB962C8B-B14F-4D97-AF65-F5344CB8AC3E}">
        <p14:creationId xmlns:p14="http://schemas.microsoft.com/office/powerpoint/2010/main" val="401677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7D1B3F3E-BDE9-2549-BB42-E033F4CB4A92}"/>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p:cxnSp>
        <p:nvCxnSpPr>
          <p:cNvPr id="49" name="Straight Connector 48">
            <a:extLst>
              <a:ext uri="{FF2B5EF4-FFF2-40B4-BE49-F238E27FC236}">
                <a16:creationId xmlns:a16="http://schemas.microsoft.com/office/drawing/2014/main" id="{43935492-607A-0C43-9C1B-BE61D66C6C8F}"/>
              </a:ext>
            </a:extLst>
          </p:cNvPr>
          <p:cNvCxnSpPr>
            <a:cxnSpLocks/>
            <a:stCxn id="58" idx="1"/>
            <a:endCxn id="61" idx="0"/>
          </p:cNvCxnSpPr>
          <p:nvPr/>
        </p:nvCxnSpPr>
        <p:spPr>
          <a:xfrm>
            <a:off x="4339396" y="2528086"/>
            <a:ext cx="3236579" cy="2039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C14B7F-AA42-E84B-BA32-8941C66E05DA}"/>
              </a:ext>
            </a:extLst>
          </p:cNvPr>
          <p:cNvCxnSpPr>
            <a:cxnSpLocks/>
            <a:stCxn id="58" idx="3"/>
            <a:endCxn id="60" idx="1"/>
          </p:cNvCxnSpPr>
          <p:nvPr/>
        </p:nvCxnSpPr>
        <p:spPr>
          <a:xfrm flipV="1">
            <a:off x="4339396" y="2557967"/>
            <a:ext cx="3385002" cy="53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C3424A-267E-8C40-82E5-7E47312EF2C6}"/>
              </a:ext>
            </a:extLst>
          </p:cNvPr>
          <p:cNvCxnSpPr>
            <a:cxnSpLocks/>
            <a:stCxn id="58" idx="3"/>
            <a:endCxn id="62" idx="6"/>
          </p:cNvCxnSpPr>
          <p:nvPr/>
        </p:nvCxnSpPr>
        <p:spPr>
          <a:xfrm>
            <a:off x="4339396" y="2611604"/>
            <a:ext cx="1551750" cy="2624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CACFFE2-3AA1-0746-B627-C8F854AE9170}"/>
              </a:ext>
            </a:extLst>
          </p:cNvPr>
          <p:cNvCxnSpPr>
            <a:cxnSpLocks/>
            <a:stCxn id="59" idx="3"/>
            <a:endCxn id="61" idx="0"/>
          </p:cNvCxnSpPr>
          <p:nvPr/>
        </p:nvCxnSpPr>
        <p:spPr>
          <a:xfrm>
            <a:off x="5991961" y="2142693"/>
            <a:ext cx="1584014" cy="24251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141ABCF-57BA-2F49-8387-8B97479BADA9}"/>
              </a:ext>
            </a:extLst>
          </p:cNvPr>
          <p:cNvCxnSpPr>
            <a:cxnSpLocks/>
            <a:stCxn id="59" idx="1"/>
            <a:endCxn id="60" idx="7"/>
          </p:cNvCxnSpPr>
          <p:nvPr/>
        </p:nvCxnSpPr>
        <p:spPr>
          <a:xfrm>
            <a:off x="5991961" y="2059175"/>
            <a:ext cx="1648919" cy="498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6C78457-FFD8-434D-BB8D-A2D7700B0AAD}"/>
              </a:ext>
            </a:extLst>
          </p:cNvPr>
          <p:cNvCxnSpPr>
            <a:cxnSpLocks/>
            <a:stCxn id="58" idx="0"/>
            <a:endCxn id="59" idx="7"/>
          </p:cNvCxnSpPr>
          <p:nvPr/>
        </p:nvCxnSpPr>
        <p:spPr>
          <a:xfrm flipV="1">
            <a:off x="4297637" y="2059175"/>
            <a:ext cx="1610806" cy="451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F657467-6BF1-8744-99B6-CF7D994FC892}"/>
              </a:ext>
            </a:extLst>
          </p:cNvPr>
          <p:cNvCxnSpPr>
            <a:cxnSpLocks/>
            <a:stCxn id="58" idx="3"/>
            <a:endCxn id="63" idx="1"/>
          </p:cNvCxnSpPr>
          <p:nvPr/>
        </p:nvCxnSpPr>
        <p:spPr>
          <a:xfrm flipH="1">
            <a:off x="4336446" y="2611604"/>
            <a:ext cx="2950" cy="1974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8663A9C9-9513-8948-B158-9DE437DA852A}"/>
              </a:ext>
            </a:extLst>
          </p:cNvPr>
          <p:cNvSpPr/>
          <p:nvPr/>
        </p:nvSpPr>
        <p:spPr>
          <a:xfrm flipH="1">
            <a:off x="4238581" y="2510789"/>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367593D-CD9D-B141-AACE-6696AD396154}"/>
              </a:ext>
            </a:extLst>
          </p:cNvPr>
          <p:cNvSpPr/>
          <p:nvPr/>
        </p:nvSpPr>
        <p:spPr>
          <a:xfrm flipH="1">
            <a:off x="5891146" y="2041878"/>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B8946B01-37FE-5E4B-BD10-29E773EF924F}"/>
              </a:ext>
            </a:extLst>
          </p:cNvPr>
          <p:cNvSpPr/>
          <p:nvPr/>
        </p:nvSpPr>
        <p:spPr>
          <a:xfrm flipH="1">
            <a:off x="7623583" y="254067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F37CE44-B6B7-9A42-B8D9-6913A66C1E5E}"/>
              </a:ext>
            </a:extLst>
          </p:cNvPr>
          <p:cNvSpPr/>
          <p:nvPr/>
        </p:nvSpPr>
        <p:spPr>
          <a:xfrm flipH="1">
            <a:off x="7516919" y="45678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C370BAB-83E9-9240-92DB-4A98EB5B4D7C}"/>
              </a:ext>
            </a:extLst>
          </p:cNvPr>
          <p:cNvSpPr/>
          <p:nvPr/>
        </p:nvSpPr>
        <p:spPr>
          <a:xfrm flipH="1">
            <a:off x="5891146" y="5177440"/>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4306A85F-CE19-AE4B-9B19-820E4E213A1A}"/>
              </a:ext>
            </a:extLst>
          </p:cNvPr>
          <p:cNvSpPr/>
          <p:nvPr/>
        </p:nvSpPr>
        <p:spPr>
          <a:xfrm flipH="1">
            <a:off x="4235631" y="4568307"/>
            <a:ext cx="118112" cy="11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CBA8A900-8D9A-2740-AD23-C18822E08C1B}"/>
              </a:ext>
            </a:extLst>
          </p:cNvPr>
          <p:cNvCxnSpPr>
            <a:cxnSpLocks/>
            <a:stCxn id="61" idx="5"/>
            <a:endCxn id="62" idx="1"/>
          </p:cNvCxnSpPr>
          <p:nvPr/>
        </p:nvCxnSpPr>
        <p:spPr>
          <a:xfrm flipH="1">
            <a:off x="5991961" y="4668655"/>
            <a:ext cx="1542255" cy="5260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BAD49A-0E26-E041-A8DD-6959488AAF55}"/>
              </a:ext>
            </a:extLst>
          </p:cNvPr>
          <p:cNvCxnSpPr>
            <a:cxnSpLocks/>
            <a:stCxn id="60" idx="4"/>
          </p:cNvCxnSpPr>
          <p:nvPr/>
        </p:nvCxnSpPr>
        <p:spPr>
          <a:xfrm flipH="1">
            <a:off x="7569715" y="2658782"/>
            <a:ext cx="112924" cy="1844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931A200-A77D-5E44-B60F-ECECCDA71EAF}"/>
              </a:ext>
            </a:extLst>
          </p:cNvPr>
          <p:cNvCxnSpPr>
            <a:cxnSpLocks/>
            <a:stCxn id="59" idx="1"/>
            <a:endCxn id="63" idx="1"/>
          </p:cNvCxnSpPr>
          <p:nvPr/>
        </p:nvCxnSpPr>
        <p:spPr>
          <a:xfrm flipH="1">
            <a:off x="4336446" y="2059175"/>
            <a:ext cx="1655515" cy="25264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0F3346-F661-A241-8C33-864A65396D65}"/>
              </a:ext>
            </a:extLst>
          </p:cNvPr>
          <p:cNvCxnSpPr>
            <a:cxnSpLocks/>
            <a:stCxn id="59" idx="6"/>
            <a:endCxn id="62" idx="0"/>
          </p:cNvCxnSpPr>
          <p:nvPr/>
        </p:nvCxnSpPr>
        <p:spPr>
          <a:xfrm>
            <a:off x="5891146" y="2100934"/>
            <a:ext cx="59056" cy="30765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0B0028C-C3A3-D64E-AC09-B329AF73D1E5}"/>
              </a:ext>
            </a:extLst>
          </p:cNvPr>
          <p:cNvCxnSpPr>
            <a:cxnSpLocks/>
            <a:stCxn id="60" idx="5"/>
            <a:endCxn id="63" idx="0"/>
          </p:cNvCxnSpPr>
          <p:nvPr/>
        </p:nvCxnSpPr>
        <p:spPr>
          <a:xfrm flipH="1">
            <a:off x="4294687" y="2641485"/>
            <a:ext cx="3346193" cy="1926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F24648E-6AE0-FE4F-9FC8-A0458DEEE51B}"/>
              </a:ext>
            </a:extLst>
          </p:cNvPr>
          <p:cNvCxnSpPr>
            <a:cxnSpLocks/>
            <a:stCxn id="60" idx="5"/>
            <a:endCxn id="62" idx="1"/>
          </p:cNvCxnSpPr>
          <p:nvPr/>
        </p:nvCxnSpPr>
        <p:spPr>
          <a:xfrm flipH="1">
            <a:off x="5991961" y="2641485"/>
            <a:ext cx="1648919" cy="25532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5AB5D06-F756-1D4F-8F72-A5638F534FCF}"/>
              </a:ext>
            </a:extLst>
          </p:cNvPr>
          <p:cNvCxnSpPr>
            <a:cxnSpLocks/>
            <a:stCxn id="62" idx="5"/>
            <a:endCxn id="63" idx="3"/>
          </p:cNvCxnSpPr>
          <p:nvPr/>
        </p:nvCxnSpPr>
        <p:spPr>
          <a:xfrm flipH="1" flipV="1">
            <a:off x="4336446" y="4669122"/>
            <a:ext cx="1571997" cy="60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87958E1-4C93-D547-A2A8-1E37C039E0B4}"/>
              </a:ext>
            </a:extLst>
          </p:cNvPr>
          <p:cNvCxnSpPr>
            <a:cxnSpLocks/>
            <a:stCxn id="61" idx="5"/>
            <a:endCxn id="63" idx="2"/>
          </p:cNvCxnSpPr>
          <p:nvPr/>
        </p:nvCxnSpPr>
        <p:spPr>
          <a:xfrm flipH="1" flipV="1">
            <a:off x="4353743" y="4627363"/>
            <a:ext cx="3180473" cy="41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E5BC4E5E-FB26-8243-B8C2-129C2D3CF6B5}"/>
              </a:ext>
            </a:extLst>
          </p:cNvPr>
          <p:cNvGrpSpPr/>
          <p:nvPr/>
        </p:nvGrpSpPr>
        <p:grpSpPr>
          <a:xfrm>
            <a:off x="3929981" y="1285777"/>
            <a:ext cx="4117365" cy="4195393"/>
            <a:chOff x="3929981" y="1285777"/>
            <a:chExt cx="4117365" cy="4195393"/>
          </a:xfrm>
        </p:grpSpPr>
        <p:pic>
          <p:nvPicPr>
            <p:cNvPr id="41" name="Picture 40">
              <a:extLst>
                <a:ext uri="{FF2B5EF4-FFF2-40B4-BE49-F238E27FC236}">
                  <a16:creationId xmlns:a16="http://schemas.microsoft.com/office/drawing/2014/main" id="{810C7DBE-031C-BB43-BAFC-89331597F571}"/>
                </a:ext>
              </a:extLst>
            </p:cNvPr>
            <p:cNvPicPr>
              <a:picLocks noChangeAspect="1"/>
            </p:cNvPicPr>
            <p:nvPr/>
          </p:nvPicPr>
          <p:blipFill>
            <a:blip r:embed="rId2">
              <a:duotone>
                <a:schemeClr val="bg2">
                  <a:shade val="45000"/>
                  <a:satMod val="135000"/>
                </a:schemeClr>
                <a:prstClr val="white"/>
              </a:duotone>
            </a:blip>
            <a:stretch>
              <a:fillRect/>
            </a:stretch>
          </p:blipFill>
          <p:spPr>
            <a:xfrm>
              <a:off x="5606739" y="1285777"/>
              <a:ext cx="729413" cy="960104"/>
            </a:xfrm>
            <a:prstGeom prst="rect">
              <a:avLst/>
            </a:prstGeom>
          </p:spPr>
        </p:pic>
        <p:pic>
          <p:nvPicPr>
            <p:cNvPr id="42" name="Picture 41">
              <a:extLst>
                <a:ext uri="{FF2B5EF4-FFF2-40B4-BE49-F238E27FC236}">
                  <a16:creationId xmlns:a16="http://schemas.microsoft.com/office/drawing/2014/main" id="{1F957485-44F5-114F-8A7B-0887A8A78562}"/>
                </a:ext>
              </a:extLst>
            </p:cNvPr>
            <p:cNvPicPr>
              <a:picLocks noChangeAspect="1"/>
            </p:cNvPicPr>
            <p:nvPr/>
          </p:nvPicPr>
          <p:blipFill>
            <a:blip r:embed="rId2">
              <a:duotone>
                <a:schemeClr val="bg2">
                  <a:shade val="45000"/>
                  <a:satMod val="135000"/>
                </a:schemeClr>
                <a:prstClr val="white"/>
              </a:duotone>
            </a:blip>
            <a:stretch>
              <a:fillRect/>
            </a:stretch>
          </p:blipFill>
          <p:spPr>
            <a:xfrm>
              <a:off x="7205009" y="3851804"/>
              <a:ext cx="729413" cy="960104"/>
            </a:xfrm>
            <a:prstGeom prst="rect">
              <a:avLst/>
            </a:prstGeom>
          </p:spPr>
        </p:pic>
        <p:pic>
          <p:nvPicPr>
            <p:cNvPr id="44" name="Picture 43">
              <a:extLst>
                <a:ext uri="{FF2B5EF4-FFF2-40B4-BE49-F238E27FC236}">
                  <a16:creationId xmlns:a16="http://schemas.microsoft.com/office/drawing/2014/main" id="{51AFE30C-6D30-E141-82D9-894E7BC88CB3}"/>
                </a:ext>
              </a:extLst>
            </p:cNvPr>
            <p:cNvPicPr>
              <a:picLocks noChangeAspect="1"/>
            </p:cNvPicPr>
            <p:nvPr/>
          </p:nvPicPr>
          <p:blipFill>
            <a:blip r:embed="rId2">
              <a:duotone>
                <a:schemeClr val="bg2">
                  <a:shade val="45000"/>
                  <a:satMod val="135000"/>
                </a:schemeClr>
                <a:prstClr val="white"/>
              </a:duotone>
            </a:blip>
            <a:stretch>
              <a:fillRect/>
            </a:stretch>
          </p:blipFill>
          <p:spPr>
            <a:xfrm>
              <a:off x="7317933" y="1841526"/>
              <a:ext cx="729413" cy="960104"/>
            </a:xfrm>
            <a:prstGeom prst="rect">
              <a:avLst/>
            </a:prstGeom>
          </p:spPr>
        </p:pic>
        <p:pic>
          <p:nvPicPr>
            <p:cNvPr id="47" name="Picture 46">
              <a:extLst>
                <a:ext uri="{FF2B5EF4-FFF2-40B4-BE49-F238E27FC236}">
                  <a16:creationId xmlns:a16="http://schemas.microsoft.com/office/drawing/2014/main" id="{669B98F0-DA3A-8343-BC3B-49A7104ECCCB}"/>
                </a:ext>
              </a:extLst>
            </p:cNvPr>
            <p:cNvPicPr>
              <a:picLocks noChangeAspect="1"/>
            </p:cNvPicPr>
            <p:nvPr/>
          </p:nvPicPr>
          <p:blipFill>
            <a:blip r:embed="rId2">
              <a:duotone>
                <a:schemeClr val="bg2">
                  <a:shade val="45000"/>
                  <a:satMod val="135000"/>
                </a:schemeClr>
                <a:prstClr val="white"/>
              </a:duotone>
            </a:blip>
            <a:stretch>
              <a:fillRect/>
            </a:stretch>
          </p:blipFill>
          <p:spPr>
            <a:xfrm>
              <a:off x="3929981" y="3846603"/>
              <a:ext cx="729413" cy="960104"/>
            </a:xfrm>
            <a:prstGeom prst="rect">
              <a:avLst/>
            </a:prstGeom>
          </p:spPr>
        </p:pic>
        <p:pic>
          <p:nvPicPr>
            <p:cNvPr id="48" name="Picture 47">
              <a:extLst>
                <a:ext uri="{FF2B5EF4-FFF2-40B4-BE49-F238E27FC236}">
                  <a16:creationId xmlns:a16="http://schemas.microsoft.com/office/drawing/2014/main" id="{D650882A-7314-A441-A674-AEB9FD1486DB}"/>
                </a:ext>
              </a:extLst>
            </p:cNvPr>
            <p:cNvPicPr>
              <a:picLocks noChangeAspect="1"/>
            </p:cNvPicPr>
            <p:nvPr/>
          </p:nvPicPr>
          <p:blipFill>
            <a:blip r:embed="rId2">
              <a:duotone>
                <a:schemeClr val="bg2">
                  <a:shade val="45000"/>
                  <a:satMod val="135000"/>
                </a:schemeClr>
                <a:prstClr val="white"/>
              </a:duotone>
            </a:blip>
            <a:stretch>
              <a:fillRect/>
            </a:stretch>
          </p:blipFill>
          <p:spPr>
            <a:xfrm>
              <a:off x="3933439" y="1841526"/>
              <a:ext cx="729413" cy="960104"/>
            </a:xfrm>
            <a:prstGeom prst="rect">
              <a:avLst/>
            </a:prstGeom>
          </p:spPr>
        </p:pic>
        <p:pic>
          <p:nvPicPr>
            <p:cNvPr id="45" name="Picture 44">
              <a:extLst>
                <a:ext uri="{FF2B5EF4-FFF2-40B4-BE49-F238E27FC236}">
                  <a16:creationId xmlns:a16="http://schemas.microsoft.com/office/drawing/2014/main" id="{BE6CE5B6-E7C3-AF40-A03F-A260F3CB16F1}"/>
                </a:ext>
              </a:extLst>
            </p:cNvPr>
            <p:cNvPicPr>
              <a:picLocks noChangeAspect="1"/>
            </p:cNvPicPr>
            <p:nvPr/>
          </p:nvPicPr>
          <p:blipFill>
            <a:blip r:embed="rId2">
              <a:duotone>
                <a:schemeClr val="bg2">
                  <a:shade val="45000"/>
                  <a:satMod val="135000"/>
                </a:schemeClr>
                <a:prstClr val="white"/>
              </a:duotone>
            </a:blip>
            <a:stretch>
              <a:fillRect/>
            </a:stretch>
          </p:blipFill>
          <p:spPr>
            <a:xfrm>
              <a:off x="5585496" y="4521066"/>
              <a:ext cx="729413" cy="960104"/>
            </a:xfrm>
            <a:prstGeom prst="rect">
              <a:avLst/>
            </a:prstGeom>
          </p:spPr>
        </p:pic>
      </p:gr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FD8B142F-C6FF-7341-86A7-6D1FAFA4921A}"/>
                  </a:ext>
                </a:extLst>
              </p:cNvPr>
              <p:cNvSpPr txBox="1"/>
              <p:nvPr/>
            </p:nvSpPr>
            <p:spPr>
              <a:xfrm>
                <a:off x="3430456" y="2056710"/>
                <a:ext cx="67236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1</m:t>
                          </m:r>
                        </m:sub>
                      </m:sSub>
                    </m:oMath>
                  </m:oMathPara>
                </a14:m>
                <a:endParaRPr lang="en-US" sz="3200" dirty="0"/>
              </a:p>
            </p:txBody>
          </p:sp>
        </mc:Choice>
        <mc:Fallback xmlns="">
          <p:sp>
            <p:nvSpPr>
              <p:cNvPr id="96" name="TextBox 95">
                <a:extLst>
                  <a:ext uri="{FF2B5EF4-FFF2-40B4-BE49-F238E27FC236}">
                    <a16:creationId xmlns:a16="http://schemas.microsoft.com/office/drawing/2014/main" id="{FD8B142F-C6FF-7341-86A7-6D1FAFA4921A}"/>
                  </a:ext>
                </a:extLst>
              </p:cNvPr>
              <p:cNvSpPr txBox="1">
                <a:spLocks noRot="1" noChangeAspect="1" noMove="1" noResize="1" noEditPoints="1" noAdjustHandles="1" noChangeArrowheads="1" noChangeShapeType="1" noTextEdit="1"/>
              </p:cNvSpPr>
              <p:nvPr/>
            </p:nvSpPr>
            <p:spPr>
              <a:xfrm>
                <a:off x="3430456" y="2056710"/>
                <a:ext cx="672364" cy="584775"/>
              </a:xfrm>
              <a:prstGeom prst="rect">
                <a:avLst/>
              </a:prstGeom>
              <a:blipFill>
                <a:blip r:embed="rId3"/>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010CD165-D1FB-BE41-8E6B-5C06D249A7DD}"/>
                  </a:ext>
                </a:extLst>
              </p:cNvPr>
              <p:cNvSpPr txBox="1"/>
              <p:nvPr/>
            </p:nvSpPr>
            <p:spPr>
              <a:xfrm>
                <a:off x="5164203" y="129590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2</m:t>
                          </m:r>
                        </m:sub>
                      </m:sSub>
                    </m:oMath>
                  </m:oMathPara>
                </a14:m>
                <a:endParaRPr lang="en-US" sz="3200" dirty="0"/>
              </a:p>
            </p:txBody>
          </p:sp>
        </mc:Choice>
        <mc:Fallback xmlns="">
          <p:sp>
            <p:nvSpPr>
              <p:cNvPr id="97" name="TextBox 96">
                <a:extLst>
                  <a:ext uri="{FF2B5EF4-FFF2-40B4-BE49-F238E27FC236}">
                    <a16:creationId xmlns:a16="http://schemas.microsoft.com/office/drawing/2014/main" id="{010CD165-D1FB-BE41-8E6B-5C06D249A7DD}"/>
                  </a:ext>
                </a:extLst>
              </p:cNvPr>
              <p:cNvSpPr txBox="1">
                <a:spLocks noRot="1" noChangeAspect="1" noMove="1" noResize="1" noEditPoints="1" noAdjustHandles="1" noChangeArrowheads="1" noChangeShapeType="1" noTextEdit="1"/>
              </p:cNvSpPr>
              <p:nvPr/>
            </p:nvSpPr>
            <p:spPr>
              <a:xfrm>
                <a:off x="5164203" y="1295908"/>
                <a:ext cx="681853" cy="584775"/>
              </a:xfrm>
              <a:prstGeom prst="rect">
                <a:avLst/>
              </a:prstGeom>
              <a:blipFill>
                <a:blip r:embed="rId4"/>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7D39FEA-7572-0D4C-843D-9CF3515E9C9F}"/>
                  </a:ext>
                </a:extLst>
              </p:cNvPr>
              <p:cNvSpPr txBox="1"/>
              <p:nvPr/>
            </p:nvSpPr>
            <p:spPr>
              <a:xfrm>
                <a:off x="7862321" y="1926014"/>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3</m:t>
                          </m:r>
                        </m:sub>
                      </m:sSub>
                    </m:oMath>
                  </m:oMathPara>
                </a14:m>
                <a:endParaRPr lang="en-US" sz="3200" dirty="0"/>
              </a:p>
            </p:txBody>
          </p:sp>
        </mc:Choice>
        <mc:Fallback xmlns="">
          <p:sp>
            <p:nvSpPr>
              <p:cNvPr id="98" name="TextBox 97">
                <a:extLst>
                  <a:ext uri="{FF2B5EF4-FFF2-40B4-BE49-F238E27FC236}">
                    <a16:creationId xmlns:a16="http://schemas.microsoft.com/office/drawing/2014/main" id="{07D39FEA-7572-0D4C-843D-9CF3515E9C9F}"/>
                  </a:ext>
                </a:extLst>
              </p:cNvPr>
              <p:cNvSpPr txBox="1">
                <a:spLocks noRot="1" noChangeAspect="1" noMove="1" noResize="1" noEditPoints="1" noAdjustHandles="1" noChangeArrowheads="1" noChangeShapeType="1" noTextEdit="1"/>
              </p:cNvSpPr>
              <p:nvPr/>
            </p:nvSpPr>
            <p:spPr>
              <a:xfrm>
                <a:off x="7862321" y="1926014"/>
                <a:ext cx="681853" cy="584775"/>
              </a:xfrm>
              <a:prstGeom prst="rect">
                <a:avLst/>
              </a:prstGeom>
              <a:blipFill>
                <a:blip r:embed="rId5"/>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68A70B1-1E9D-5E41-BB1F-C5E0DCF5F339}"/>
                  </a:ext>
                </a:extLst>
              </p:cNvPr>
              <p:cNvSpPr txBox="1"/>
              <p:nvPr/>
            </p:nvSpPr>
            <p:spPr>
              <a:xfrm>
                <a:off x="7699936" y="3936291"/>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4</m:t>
                          </m:r>
                        </m:sub>
                      </m:sSub>
                    </m:oMath>
                  </m:oMathPara>
                </a14:m>
                <a:endParaRPr lang="en-US" sz="3200" dirty="0"/>
              </a:p>
            </p:txBody>
          </p:sp>
        </mc:Choice>
        <mc:Fallback xmlns="">
          <p:sp>
            <p:nvSpPr>
              <p:cNvPr id="99" name="TextBox 98">
                <a:extLst>
                  <a:ext uri="{FF2B5EF4-FFF2-40B4-BE49-F238E27FC236}">
                    <a16:creationId xmlns:a16="http://schemas.microsoft.com/office/drawing/2014/main" id="{B68A70B1-1E9D-5E41-BB1F-C5E0DCF5F339}"/>
                  </a:ext>
                </a:extLst>
              </p:cNvPr>
              <p:cNvSpPr txBox="1">
                <a:spLocks noRot="1" noChangeAspect="1" noMove="1" noResize="1" noEditPoints="1" noAdjustHandles="1" noChangeArrowheads="1" noChangeShapeType="1" noTextEdit="1"/>
              </p:cNvSpPr>
              <p:nvPr/>
            </p:nvSpPr>
            <p:spPr>
              <a:xfrm>
                <a:off x="7699936" y="3936291"/>
                <a:ext cx="681853"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BDDEF492-0CFC-914F-82E4-3C730AC5516C}"/>
                  </a:ext>
                </a:extLst>
              </p:cNvPr>
              <p:cNvSpPr txBox="1"/>
              <p:nvPr/>
            </p:nvSpPr>
            <p:spPr>
              <a:xfrm>
                <a:off x="6252198" y="5001118"/>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5</m:t>
                          </m:r>
                        </m:sub>
                      </m:sSub>
                    </m:oMath>
                  </m:oMathPara>
                </a14:m>
                <a:endParaRPr lang="en-US" sz="3200" dirty="0"/>
              </a:p>
            </p:txBody>
          </p:sp>
        </mc:Choice>
        <mc:Fallback xmlns="">
          <p:sp>
            <p:nvSpPr>
              <p:cNvPr id="100" name="TextBox 99">
                <a:extLst>
                  <a:ext uri="{FF2B5EF4-FFF2-40B4-BE49-F238E27FC236}">
                    <a16:creationId xmlns:a16="http://schemas.microsoft.com/office/drawing/2014/main" id="{BDDEF492-0CFC-914F-82E4-3C730AC5516C}"/>
                  </a:ext>
                </a:extLst>
              </p:cNvPr>
              <p:cNvSpPr txBox="1">
                <a:spLocks noRot="1" noChangeAspect="1" noMove="1" noResize="1" noEditPoints="1" noAdjustHandles="1" noChangeArrowheads="1" noChangeShapeType="1" noTextEdit="1"/>
              </p:cNvSpPr>
              <p:nvPr/>
            </p:nvSpPr>
            <p:spPr>
              <a:xfrm>
                <a:off x="6252198" y="5001118"/>
                <a:ext cx="681853" cy="584775"/>
              </a:xfrm>
              <a:prstGeom prst="rect">
                <a:avLst/>
              </a:prstGeom>
              <a:blipFill>
                <a:blip r:embed="rId7"/>
                <a:stretch>
                  <a:fillRect b="-63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7DBC1B9-833F-F14D-B57B-9C661069A573}"/>
                  </a:ext>
                </a:extLst>
              </p:cNvPr>
              <p:cNvSpPr txBox="1"/>
              <p:nvPr/>
            </p:nvSpPr>
            <p:spPr>
              <a:xfrm>
                <a:off x="3446454" y="4376267"/>
                <a:ext cx="6818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i="1" dirty="0" smtClean="0">
                              <a:latin typeface="Cambria Math" panose="02040503050406030204" pitchFamily="18" charset="0"/>
                            </a:rPr>
                            <m:t>𝑥</m:t>
                          </m:r>
                        </m:e>
                        <m:sub>
                          <m:r>
                            <a:rPr lang="en-US" sz="3200" b="0" i="0" dirty="0" smtClean="0">
                              <a:latin typeface="Cambria Math" panose="02040503050406030204" pitchFamily="18" charset="0"/>
                            </a:rPr>
                            <m:t>6</m:t>
                          </m:r>
                        </m:sub>
                      </m:sSub>
                    </m:oMath>
                  </m:oMathPara>
                </a14:m>
                <a:endParaRPr lang="en-US" sz="3200" dirty="0"/>
              </a:p>
            </p:txBody>
          </p:sp>
        </mc:Choice>
        <mc:Fallback xmlns="">
          <p:sp>
            <p:nvSpPr>
              <p:cNvPr id="101" name="TextBox 100">
                <a:extLst>
                  <a:ext uri="{FF2B5EF4-FFF2-40B4-BE49-F238E27FC236}">
                    <a16:creationId xmlns:a16="http://schemas.microsoft.com/office/drawing/2014/main" id="{97DBC1B9-833F-F14D-B57B-9C661069A573}"/>
                  </a:ext>
                </a:extLst>
              </p:cNvPr>
              <p:cNvSpPr txBox="1">
                <a:spLocks noRot="1" noChangeAspect="1" noMove="1" noResize="1" noEditPoints="1" noAdjustHandles="1" noChangeArrowheads="1" noChangeShapeType="1" noTextEdit="1"/>
              </p:cNvSpPr>
              <p:nvPr/>
            </p:nvSpPr>
            <p:spPr>
              <a:xfrm>
                <a:off x="3446454" y="4376267"/>
                <a:ext cx="681853" cy="584775"/>
              </a:xfrm>
              <a:prstGeom prst="rect">
                <a:avLst/>
              </a:prstGeom>
              <a:blipFill>
                <a:blip r:embed="rId8"/>
                <a:stretch>
                  <a:fillRect b="-4255"/>
                </a:stretch>
              </a:blipFill>
            </p:spPr>
            <p:txBody>
              <a:bodyPr/>
              <a:lstStyle/>
              <a:p>
                <a:r>
                  <a:rPr lang="en-US">
                    <a:noFill/>
                  </a:rPr>
                  <a:t> </a:t>
                </a:r>
              </a:p>
            </p:txBody>
          </p:sp>
        </mc:Fallback>
      </mc:AlternateContent>
      <p:pic>
        <p:nvPicPr>
          <p:cNvPr id="103" name="Picture 102">
            <a:extLst>
              <a:ext uri="{FF2B5EF4-FFF2-40B4-BE49-F238E27FC236}">
                <a16:creationId xmlns:a16="http://schemas.microsoft.com/office/drawing/2014/main" id="{BA9F1250-E17B-5642-804F-3CE9BBC81B5D}"/>
              </a:ext>
            </a:extLst>
          </p:cNvPr>
          <p:cNvPicPr>
            <a:picLocks noChangeAspect="1"/>
          </p:cNvPicPr>
          <p:nvPr/>
        </p:nvPicPr>
        <p:blipFill>
          <a:blip r:embed="rId9"/>
          <a:stretch>
            <a:fillRect/>
          </a:stretch>
        </p:blipFill>
        <p:spPr>
          <a:xfrm>
            <a:off x="7237552" y="1880683"/>
            <a:ext cx="862148" cy="882198"/>
          </a:xfrm>
          <a:prstGeom prst="rect">
            <a:avLst/>
          </a:prstGeom>
        </p:spPr>
      </p:pic>
      <p:pic>
        <p:nvPicPr>
          <p:cNvPr id="104" name="Picture 103">
            <a:extLst>
              <a:ext uri="{FF2B5EF4-FFF2-40B4-BE49-F238E27FC236}">
                <a16:creationId xmlns:a16="http://schemas.microsoft.com/office/drawing/2014/main" id="{813EBAAA-3395-F542-9182-4339223D0A43}"/>
              </a:ext>
            </a:extLst>
          </p:cNvPr>
          <p:cNvPicPr>
            <a:picLocks noChangeAspect="1"/>
          </p:cNvPicPr>
          <p:nvPr/>
        </p:nvPicPr>
        <p:blipFill>
          <a:blip r:embed="rId9"/>
          <a:stretch>
            <a:fillRect/>
          </a:stretch>
        </p:blipFill>
        <p:spPr>
          <a:xfrm>
            <a:off x="5527777" y="4608047"/>
            <a:ext cx="862148" cy="882198"/>
          </a:xfrm>
          <a:prstGeom prst="rect">
            <a:avLst/>
          </a:prstGeom>
        </p:spPr>
      </p:pic>
      <mc:AlternateContent xmlns:mc="http://schemas.openxmlformats.org/markup-compatibility/2006" xmlns:a14="http://schemas.microsoft.com/office/drawing/2010/main">
        <mc:Choice Requires="a14">
          <p:sp>
            <p:nvSpPr>
              <p:cNvPr id="105" name="Rounded Rectangle 104">
                <a:extLst>
                  <a:ext uri="{FF2B5EF4-FFF2-40B4-BE49-F238E27FC236}">
                    <a16:creationId xmlns:a16="http://schemas.microsoft.com/office/drawing/2014/main" id="{0B18DCDD-80A7-B444-B53B-0AA73F67F4F9}"/>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105" name="Rounded Rectangle 104">
                <a:extLst>
                  <a:ext uri="{FF2B5EF4-FFF2-40B4-BE49-F238E27FC236}">
                    <a16:creationId xmlns:a16="http://schemas.microsoft.com/office/drawing/2014/main" id="{0B18DCDD-80A7-B444-B53B-0AA73F67F4F9}"/>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10"/>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ounded Rectangle 105">
                <a:extLst>
                  <a:ext uri="{FF2B5EF4-FFF2-40B4-BE49-F238E27FC236}">
                    <a16:creationId xmlns:a16="http://schemas.microsoft.com/office/drawing/2014/main" id="{9896DD33-4EA9-C24E-87DD-1E507167CF82}"/>
                  </a:ext>
                </a:extLst>
              </p:cNvPr>
              <p:cNvSpPr/>
              <p:nvPr/>
            </p:nvSpPr>
            <p:spPr>
              <a:xfrm>
                <a:off x="4452826" y="5689375"/>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xmlns="">
          <p:sp>
            <p:nvSpPr>
              <p:cNvPr id="106" name="Rounded Rectangle 105">
                <a:extLst>
                  <a:ext uri="{FF2B5EF4-FFF2-40B4-BE49-F238E27FC236}">
                    <a16:creationId xmlns:a16="http://schemas.microsoft.com/office/drawing/2014/main" id="{9896DD33-4EA9-C24E-87DD-1E507167CF82}"/>
                  </a:ext>
                </a:extLst>
              </p:cNvPr>
              <p:cNvSpPr>
                <a:spLocks noRot="1" noChangeAspect="1" noMove="1" noResize="1" noEditPoints="1" noAdjustHandles="1" noChangeArrowheads="1" noChangeShapeType="1" noTextEdit="1"/>
              </p:cNvSpPr>
              <p:nvPr/>
            </p:nvSpPr>
            <p:spPr>
              <a:xfrm>
                <a:off x="4452826" y="5689375"/>
                <a:ext cx="2836524" cy="665703"/>
              </a:xfrm>
              <a:prstGeom prst="roundRect">
                <a:avLst/>
              </a:prstGeom>
              <a:blipFill>
                <a:blip r:embed="rId11"/>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107" name="Rounded Rectangle 106">
            <a:extLst>
              <a:ext uri="{FF2B5EF4-FFF2-40B4-BE49-F238E27FC236}">
                <a16:creationId xmlns:a16="http://schemas.microsoft.com/office/drawing/2014/main" id="{08094555-145A-D240-A816-F9B259CD149C}"/>
              </a:ext>
            </a:extLst>
          </p:cNvPr>
          <p:cNvSpPr/>
          <p:nvPr/>
        </p:nvSpPr>
        <p:spPr>
          <a:xfrm>
            <a:off x="8756605" y="112010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108" name="Rounded Rectangle 107">
            <a:extLst>
              <a:ext uri="{FF2B5EF4-FFF2-40B4-BE49-F238E27FC236}">
                <a16:creationId xmlns:a16="http://schemas.microsoft.com/office/drawing/2014/main" id="{EDCA6C3B-AA55-834F-96DA-1E33E5A9AFA9}"/>
              </a:ext>
            </a:extLst>
          </p:cNvPr>
          <p:cNvSpPr/>
          <p:nvPr/>
        </p:nvSpPr>
        <p:spPr>
          <a:xfrm>
            <a:off x="8403559" y="2226890"/>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Tree>
    <p:extLst>
      <p:ext uri="{BB962C8B-B14F-4D97-AF65-F5344CB8AC3E}">
        <p14:creationId xmlns:p14="http://schemas.microsoft.com/office/powerpoint/2010/main" val="2554218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A2FC9AF3-5555-4A48-BB58-AFED07A43663}"/>
              </a:ext>
            </a:extLst>
          </p:cNvPr>
          <p:cNvGrpSpPr/>
          <p:nvPr/>
        </p:nvGrpSpPr>
        <p:grpSpPr>
          <a:xfrm flipH="1">
            <a:off x="8139943" y="5577547"/>
            <a:ext cx="571936" cy="763873"/>
            <a:chOff x="919030" y="3740341"/>
            <a:chExt cx="1236241" cy="1651114"/>
          </a:xfrm>
        </p:grpSpPr>
        <p:sp>
          <p:nvSpPr>
            <p:cNvPr id="155" name="Rectangle 154">
              <a:extLst>
                <a:ext uri="{FF2B5EF4-FFF2-40B4-BE49-F238E27FC236}">
                  <a16:creationId xmlns:a16="http://schemas.microsoft.com/office/drawing/2014/main" id="{C5E164CB-1456-7C46-971D-08CBC43CC688}"/>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C8DD5C3-2E7F-0E42-A697-007C73DAB467}"/>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B667D692-27BB-3C42-A3E8-48DD69D79A53}"/>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06F5647B-4617-A647-8761-214B278CC49B}"/>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DF132BD7-C08C-A94A-A548-BA0F210F72C2}"/>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1CFD5C7D-A376-CE4C-93EA-0BDEA898B74C}"/>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FFCC5F50-79C7-DF4D-BCDF-E7E07C7BE313}"/>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2C8C514A-AB2C-A342-9F4C-0389A56223CE}"/>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0C82283-809A-5C48-93FB-B408E954C6D8}"/>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A57B25D7-D315-6E4D-9580-7FBA680CF3FC}"/>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736A947E-0592-034C-8F51-BB307C9F8B54}"/>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458562C-0CE9-BB4C-8057-75ED61146198}"/>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ACC77F-87D5-AB40-B29F-C8EABA21B31C}"/>
              </a:ext>
            </a:extLst>
          </p:cNvPr>
          <p:cNvSpPr>
            <a:spLocks noGrp="1"/>
          </p:cNvSpPr>
          <p:nvPr>
            <p:ph type="title"/>
          </p:nvPr>
        </p:nvSpPr>
        <p:spPr>
          <a:xfrm>
            <a:off x="838200" y="120332"/>
            <a:ext cx="10515600" cy="1325563"/>
          </a:xfrm>
        </p:spPr>
        <p:txBody>
          <a:bodyPr>
            <a:normAutofit/>
          </a:bodyPr>
          <a:lstStyle/>
          <a:p>
            <a:r>
              <a:rPr lang="en-US" dirty="0"/>
              <a:t>Locality Sensitive Hashing (LSH)</a:t>
            </a:r>
            <a:r>
              <a:rPr lang="en-US" sz="3200" dirty="0">
                <a:solidFill>
                  <a:schemeClr val="accent3"/>
                </a:solidFill>
              </a:rPr>
              <a:t>[Indyk-Motwani‘98]</a:t>
            </a:r>
          </a:p>
        </p:txBody>
      </p:sp>
      <p:pic>
        <p:nvPicPr>
          <p:cNvPr id="22" name="Picture 21">
            <a:extLst>
              <a:ext uri="{FF2B5EF4-FFF2-40B4-BE49-F238E27FC236}">
                <a16:creationId xmlns:a16="http://schemas.microsoft.com/office/drawing/2014/main" id="{D156B9AF-EF08-2B4C-855B-9E899F944687}"/>
              </a:ext>
            </a:extLst>
          </p:cNvPr>
          <p:cNvPicPr>
            <a:picLocks noChangeAspect="1"/>
          </p:cNvPicPr>
          <p:nvPr/>
        </p:nvPicPr>
        <p:blipFill>
          <a:blip r:embed="rId3"/>
          <a:stretch>
            <a:fillRect/>
          </a:stretch>
        </p:blipFill>
        <p:spPr>
          <a:xfrm>
            <a:off x="748200" y="3405288"/>
            <a:ext cx="1306907" cy="1441262"/>
          </a:xfrm>
          <a:prstGeom prst="rect">
            <a:avLst/>
          </a:prstGeom>
        </p:spPr>
      </p:pic>
      <p:sp>
        <p:nvSpPr>
          <p:cNvPr id="9" name="Down Arrow 8">
            <a:extLst>
              <a:ext uri="{FF2B5EF4-FFF2-40B4-BE49-F238E27FC236}">
                <a16:creationId xmlns:a16="http://schemas.microsoft.com/office/drawing/2014/main" id="{9549FB18-0CBD-714D-9AF5-DCD990D8F0B3}"/>
              </a:ext>
            </a:extLst>
          </p:cNvPr>
          <p:cNvSpPr/>
          <p:nvPr/>
        </p:nvSpPr>
        <p:spPr>
          <a:xfrm>
            <a:off x="1214605" y="4925707"/>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8184A49-CF75-DC49-B51B-5BC7EB38EB33}"/>
              </a:ext>
            </a:extLst>
          </p:cNvPr>
          <p:cNvGrpSpPr/>
          <p:nvPr/>
        </p:nvGrpSpPr>
        <p:grpSpPr>
          <a:xfrm flipH="1">
            <a:off x="1193329" y="5616414"/>
            <a:ext cx="571936" cy="763873"/>
            <a:chOff x="919030" y="3740341"/>
            <a:chExt cx="1236241" cy="1651114"/>
          </a:xfrm>
        </p:grpSpPr>
        <p:sp>
          <p:nvSpPr>
            <p:cNvPr id="29" name="Rectangle 28">
              <a:extLst>
                <a:ext uri="{FF2B5EF4-FFF2-40B4-BE49-F238E27FC236}">
                  <a16:creationId xmlns:a16="http://schemas.microsoft.com/office/drawing/2014/main" id="{BF1F45C0-7E7F-4746-BCFB-03CBBB35D071}"/>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6E7A439-E777-E843-B644-C662B1D5830D}"/>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AF84FDD-FF19-A444-AB51-202B5B2D265B}"/>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BF8141-0ACC-4B47-A639-EC5E2231AD6C}"/>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2321E2-90DA-7D48-8386-3CE0EA4DA043}"/>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FCF338-8AA7-F543-B09D-E48B4BDE1E6E}"/>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1BB72D-4680-4A46-9789-22100CB2E21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A7A2568-0ECA-4848-9693-0EA27ED10073}"/>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4DE64C8-1AEA-334B-A67F-185F35186C25}"/>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ECA921-DC73-2D4D-ABAE-B424A5356288}"/>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DF332B-9A59-AA41-9722-4CC241C7D983}"/>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23DE64-4EB4-A743-A8C5-0C0EF4DE0DD7}"/>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2338E91-BF0C-A545-A17A-F926F4709996}"/>
                  </a:ext>
                </a:extLst>
              </p:cNvPr>
              <p:cNvSpPr txBox="1"/>
              <p:nvPr/>
            </p:nvSpPr>
            <p:spPr>
              <a:xfrm>
                <a:off x="1988266" y="5716394"/>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74" name="TextBox 73">
                <a:extLst>
                  <a:ext uri="{FF2B5EF4-FFF2-40B4-BE49-F238E27FC236}">
                    <a16:creationId xmlns:a16="http://schemas.microsoft.com/office/drawing/2014/main" id="{F2338E91-BF0C-A545-A17A-F926F4709996}"/>
                  </a:ext>
                </a:extLst>
              </p:cNvPr>
              <p:cNvSpPr txBox="1">
                <a:spLocks noRot="1" noChangeAspect="1" noMove="1" noResize="1" noEditPoints="1" noAdjustHandles="1" noChangeArrowheads="1" noChangeShapeType="1" noTextEdit="1"/>
              </p:cNvSpPr>
              <p:nvPr/>
            </p:nvSpPr>
            <p:spPr>
              <a:xfrm>
                <a:off x="1988266" y="5716394"/>
                <a:ext cx="1251747" cy="523220"/>
              </a:xfrm>
              <a:prstGeom prst="rect">
                <a:avLst/>
              </a:prstGeom>
              <a:blipFill>
                <a:blip r:embed="rId4"/>
                <a:stretch>
                  <a:fillRect/>
                </a:stretch>
              </a:blipFill>
            </p:spPr>
            <p:txBody>
              <a:bodyPr/>
              <a:lstStyle/>
              <a:p>
                <a:r>
                  <a:rPr lang="en-US">
                    <a:noFill/>
                  </a:rPr>
                  <a:t> </a:t>
                </a:r>
              </a:p>
            </p:txBody>
          </p:sp>
        </mc:Fallback>
      </mc:AlternateContent>
      <p:pic>
        <p:nvPicPr>
          <p:cNvPr id="98" name="Picture 97">
            <a:extLst>
              <a:ext uri="{FF2B5EF4-FFF2-40B4-BE49-F238E27FC236}">
                <a16:creationId xmlns:a16="http://schemas.microsoft.com/office/drawing/2014/main" id="{57E2CDBF-5E8E-6547-91D7-412C2E331572}"/>
              </a:ext>
            </a:extLst>
          </p:cNvPr>
          <p:cNvPicPr>
            <a:picLocks noChangeAspect="1"/>
          </p:cNvPicPr>
          <p:nvPr/>
        </p:nvPicPr>
        <p:blipFill>
          <a:blip r:embed="rId5">
            <a:extLst>
              <a:ext uri="{BEBA8EAE-BF5A-486C-A8C5-ECC9F3942E4B}">
                <a14:imgProps xmlns:a14="http://schemas.microsoft.com/office/drawing/2010/main">
                  <a14:imgLayer>
                    <a14:imgEffect>
                      <a14:sharpenSoften amount="62000"/>
                    </a14:imgEffect>
                    <a14:imgEffect>
                      <a14:brightnessContrast bright="32000"/>
                    </a14:imgEffect>
                  </a14:imgLayer>
                </a14:imgProps>
              </a:ext>
            </a:extLst>
          </a:blip>
          <a:stretch>
            <a:fillRect/>
          </a:stretch>
        </p:blipFill>
        <p:spPr>
          <a:xfrm>
            <a:off x="3048798" y="3358041"/>
            <a:ext cx="1306907" cy="1441262"/>
          </a:xfrm>
          <a:prstGeom prst="rect">
            <a:avLst/>
          </a:prstGeom>
        </p:spPr>
      </p:pic>
      <p:sp>
        <p:nvSpPr>
          <p:cNvPr id="99" name="Down Arrow 98">
            <a:extLst>
              <a:ext uri="{FF2B5EF4-FFF2-40B4-BE49-F238E27FC236}">
                <a16:creationId xmlns:a16="http://schemas.microsoft.com/office/drawing/2014/main" id="{84825DA5-05EB-C845-9BD8-429992BB2487}"/>
              </a:ext>
            </a:extLst>
          </p:cNvPr>
          <p:cNvSpPr/>
          <p:nvPr/>
        </p:nvSpPr>
        <p:spPr>
          <a:xfrm>
            <a:off x="3480584" y="4954473"/>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75DE43F7-1B35-4541-BE9C-D0D3E38B530C}"/>
              </a:ext>
            </a:extLst>
          </p:cNvPr>
          <p:cNvGrpSpPr/>
          <p:nvPr/>
        </p:nvGrpSpPr>
        <p:grpSpPr>
          <a:xfrm flipH="1">
            <a:off x="3447657" y="5630650"/>
            <a:ext cx="571936" cy="763873"/>
            <a:chOff x="919030" y="3740341"/>
            <a:chExt cx="1236241" cy="1651114"/>
          </a:xfrm>
        </p:grpSpPr>
        <p:sp>
          <p:nvSpPr>
            <p:cNvPr id="114" name="Rectangle 113">
              <a:extLst>
                <a:ext uri="{FF2B5EF4-FFF2-40B4-BE49-F238E27FC236}">
                  <a16:creationId xmlns:a16="http://schemas.microsoft.com/office/drawing/2014/main" id="{5A1BBD6A-528C-5B47-98CA-E2E19CA5ADDF}"/>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E84F40B-7370-364C-A59B-928FBA3F117B}"/>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0DF6A17-E746-4C4E-B552-EB113EBD8CA6}"/>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6498306-B6E8-4249-A1FA-3D18E99268C5}"/>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F47C6FF-5FFF-C444-9417-40821950C760}"/>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E1ED0B6-7E9B-5445-9DB6-199127554FA9}"/>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4A57256-C4CD-DD4C-BB13-4DF80A5CB2E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6CA31EA-7380-A945-8303-145725F49BFD}"/>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DF24D2B-129B-1B45-AE42-6EF6B541962A}"/>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B14A377-A1F4-5E4A-8045-20A59ED23BC2}"/>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79F6143-D9E9-5A4C-9FC9-A513DEDA2034}"/>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27E02241-AB0A-3547-BD7E-762DD1FCD63B}"/>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Down Arrow 92">
            <a:extLst>
              <a:ext uri="{FF2B5EF4-FFF2-40B4-BE49-F238E27FC236}">
                <a16:creationId xmlns:a16="http://schemas.microsoft.com/office/drawing/2014/main" id="{1C124BE7-0E72-8943-B37E-3C0A0DCB1FE1}"/>
              </a:ext>
            </a:extLst>
          </p:cNvPr>
          <p:cNvSpPr/>
          <p:nvPr/>
        </p:nvSpPr>
        <p:spPr>
          <a:xfrm>
            <a:off x="8233465" y="4936201"/>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8B9B309D-91B8-8041-88AA-88074EBDD6D9}"/>
              </a:ext>
            </a:extLst>
          </p:cNvPr>
          <p:cNvPicPr>
            <a:picLocks noChangeAspect="1"/>
          </p:cNvPicPr>
          <p:nvPr/>
        </p:nvPicPr>
        <p:blipFill>
          <a:blip r:embed="rId6"/>
          <a:stretch>
            <a:fillRect/>
          </a:stretch>
        </p:blipFill>
        <p:spPr>
          <a:xfrm>
            <a:off x="9928490" y="3310085"/>
            <a:ext cx="1484221" cy="1484220"/>
          </a:xfrm>
          <a:prstGeom prst="rect">
            <a:avLst/>
          </a:prstGeom>
        </p:spPr>
      </p:pic>
      <p:pic>
        <p:nvPicPr>
          <p:cNvPr id="6" name="Picture 5">
            <a:extLst>
              <a:ext uri="{FF2B5EF4-FFF2-40B4-BE49-F238E27FC236}">
                <a16:creationId xmlns:a16="http://schemas.microsoft.com/office/drawing/2014/main" id="{AC39AE2F-B619-6B43-AD5C-17877A1A6AA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935" r="100000"/>
                    </a14:imgEffect>
                  </a14:imgLayer>
                </a14:imgProps>
              </a:ext>
            </a:extLst>
          </a:blip>
          <a:stretch>
            <a:fillRect/>
          </a:stretch>
        </p:blipFill>
        <p:spPr>
          <a:xfrm>
            <a:off x="7741571" y="3347565"/>
            <a:ext cx="1316405" cy="1451738"/>
          </a:xfrm>
          <a:prstGeom prst="rect">
            <a:avLst/>
          </a:prstGeom>
        </p:spPr>
      </p:pic>
      <p:sp>
        <p:nvSpPr>
          <p:cNvPr id="73" name="Down Arrow 72">
            <a:extLst>
              <a:ext uri="{FF2B5EF4-FFF2-40B4-BE49-F238E27FC236}">
                <a16:creationId xmlns:a16="http://schemas.microsoft.com/office/drawing/2014/main" id="{513A4E79-A687-5147-B910-E3A83EC76B06}"/>
              </a:ext>
            </a:extLst>
          </p:cNvPr>
          <p:cNvSpPr/>
          <p:nvPr/>
        </p:nvSpPr>
        <p:spPr>
          <a:xfrm>
            <a:off x="10514335" y="4927950"/>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EC1E6D2-F87F-BA4A-B556-BA506AB9DE0A}"/>
                  </a:ext>
                </a:extLst>
              </p:cNvPr>
              <p:cNvSpPr txBox="1"/>
              <p:nvPr/>
            </p:nvSpPr>
            <p:spPr>
              <a:xfrm>
                <a:off x="9421662" y="5686077"/>
                <a:ext cx="506828"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4" name="TextBox 93">
                <a:extLst>
                  <a:ext uri="{FF2B5EF4-FFF2-40B4-BE49-F238E27FC236}">
                    <a16:creationId xmlns:a16="http://schemas.microsoft.com/office/drawing/2014/main" id="{5EC1E6D2-F87F-BA4A-B556-BA506AB9DE0A}"/>
                  </a:ext>
                </a:extLst>
              </p:cNvPr>
              <p:cNvSpPr txBox="1">
                <a:spLocks noRot="1" noChangeAspect="1" noMove="1" noResize="1" noEditPoints="1" noAdjustHandles="1" noChangeArrowheads="1" noChangeShapeType="1" noTextEdit="1"/>
              </p:cNvSpPr>
              <p:nvPr/>
            </p:nvSpPr>
            <p:spPr>
              <a:xfrm>
                <a:off x="9421662" y="5686077"/>
                <a:ext cx="506828" cy="523220"/>
              </a:xfrm>
              <a:prstGeom prst="rect">
                <a:avLst/>
              </a:prstGeom>
              <a:blipFill>
                <a:blip r:embed="rId9"/>
                <a:stretch>
                  <a:fillRect l="-2439"/>
                </a:stretch>
              </a:blipFill>
            </p:spPr>
            <p:txBody>
              <a:bodyPr/>
              <a:lstStyle/>
              <a:p>
                <a:r>
                  <a:rPr lang="en-US">
                    <a:noFill/>
                  </a:rPr>
                  <a:t> </a:t>
                </a:r>
              </a:p>
            </p:txBody>
          </p:sp>
        </mc:Fallback>
      </mc:AlternateContent>
      <p:grpSp>
        <p:nvGrpSpPr>
          <p:cNvPr id="126" name="Group 125">
            <a:extLst>
              <a:ext uri="{FF2B5EF4-FFF2-40B4-BE49-F238E27FC236}">
                <a16:creationId xmlns:a16="http://schemas.microsoft.com/office/drawing/2014/main" id="{DAEFC03C-E44D-D544-8929-6DC22BF7867B}"/>
              </a:ext>
            </a:extLst>
          </p:cNvPr>
          <p:cNvGrpSpPr/>
          <p:nvPr/>
        </p:nvGrpSpPr>
        <p:grpSpPr>
          <a:xfrm flipH="1">
            <a:off x="10363775" y="5571709"/>
            <a:ext cx="576799" cy="763873"/>
            <a:chOff x="7556755" y="3749037"/>
            <a:chExt cx="1246751" cy="1651114"/>
          </a:xfrm>
        </p:grpSpPr>
        <p:sp>
          <p:nvSpPr>
            <p:cNvPr id="127" name="Rectangle 126">
              <a:extLst>
                <a:ext uri="{FF2B5EF4-FFF2-40B4-BE49-F238E27FC236}">
                  <a16:creationId xmlns:a16="http://schemas.microsoft.com/office/drawing/2014/main" id="{B2CEE67D-750F-EC4E-BAF7-F19C5CD0D97A}"/>
                </a:ext>
              </a:extLst>
            </p:cNvPr>
            <p:cNvSpPr/>
            <p:nvPr/>
          </p:nvSpPr>
          <p:spPr>
            <a:xfrm>
              <a:off x="7559692" y="498422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2A24D73-DD09-9A46-855A-A1E261A96E89}"/>
                </a:ext>
              </a:extLst>
            </p:cNvPr>
            <p:cNvSpPr/>
            <p:nvPr/>
          </p:nvSpPr>
          <p:spPr>
            <a:xfrm>
              <a:off x="7969167" y="4984222"/>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A6A044C5-B18A-3A4F-8990-C7C9379EC4F4}"/>
                </a:ext>
              </a:extLst>
            </p:cNvPr>
            <p:cNvSpPr/>
            <p:nvPr/>
          </p:nvSpPr>
          <p:spPr>
            <a:xfrm>
              <a:off x="8382215" y="498158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DDDF500-BDD2-314B-950E-235B667917EC}"/>
                </a:ext>
              </a:extLst>
            </p:cNvPr>
            <p:cNvSpPr/>
            <p:nvPr/>
          </p:nvSpPr>
          <p:spPr>
            <a:xfrm>
              <a:off x="8383451" y="457305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7D35C54-DAD9-AC49-BB75-7C2CF0687611}"/>
                </a:ext>
              </a:extLst>
            </p:cNvPr>
            <p:cNvSpPr/>
            <p:nvPr/>
          </p:nvSpPr>
          <p:spPr>
            <a:xfrm>
              <a:off x="7971124" y="4572327"/>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C182DEF-47BB-E94A-ABD9-14B84D174535}"/>
                </a:ext>
              </a:extLst>
            </p:cNvPr>
            <p:cNvSpPr/>
            <p:nvPr/>
          </p:nvSpPr>
          <p:spPr>
            <a:xfrm>
              <a:off x="7559303" y="4572327"/>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45CDEEA-9F20-0A45-9007-E4F09D25AABE}"/>
                </a:ext>
              </a:extLst>
            </p:cNvPr>
            <p:cNvSpPr/>
            <p:nvPr/>
          </p:nvSpPr>
          <p:spPr>
            <a:xfrm>
              <a:off x="7557144" y="416093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506D83D-9A2A-1741-BCA1-6DABDDBD7E3D}"/>
                </a:ext>
              </a:extLst>
            </p:cNvPr>
            <p:cNvSpPr/>
            <p:nvPr/>
          </p:nvSpPr>
          <p:spPr>
            <a:xfrm>
              <a:off x="7973293" y="4160932"/>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F8A5163A-0969-C84F-B2FE-8EBFA56A1929}"/>
                </a:ext>
              </a:extLst>
            </p:cNvPr>
            <p:cNvSpPr/>
            <p:nvPr/>
          </p:nvSpPr>
          <p:spPr>
            <a:xfrm>
              <a:off x="8386341" y="415829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A4F064B-2234-984A-A068-FF652E19028C}"/>
                </a:ext>
              </a:extLst>
            </p:cNvPr>
            <p:cNvSpPr/>
            <p:nvPr/>
          </p:nvSpPr>
          <p:spPr>
            <a:xfrm>
              <a:off x="8387577" y="374976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FE13732-3E4A-F04C-8941-FC33D065B483}"/>
                </a:ext>
              </a:extLst>
            </p:cNvPr>
            <p:cNvSpPr/>
            <p:nvPr/>
          </p:nvSpPr>
          <p:spPr>
            <a:xfrm>
              <a:off x="7956962"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91A18FE-DC3C-D948-956C-C3C3169FB772}"/>
                </a:ext>
              </a:extLst>
            </p:cNvPr>
            <p:cNvSpPr/>
            <p:nvPr/>
          </p:nvSpPr>
          <p:spPr>
            <a:xfrm>
              <a:off x="7556755"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049170AF-8FEF-FA4C-9BCA-9143425D6BD2}"/>
                  </a:ext>
                </a:extLst>
              </p:cNvPr>
              <p:cNvSpPr>
                <a:spLocks noGrp="1"/>
              </p:cNvSpPr>
              <p:nvPr>
                <p:ph idx="1"/>
              </p:nvPr>
            </p:nvSpPr>
            <p:spPr>
              <a:xfrm>
                <a:off x="559389" y="1174253"/>
                <a:ext cx="9090438" cy="1616729"/>
              </a:xfrm>
            </p:spPr>
            <p:txBody>
              <a:bodyPr>
                <a:normAutofit/>
              </a:bodyPr>
              <a:lstStyle/>
              <a:p>
                <a:pPr marL="0" indent="0">
                  <a:buNone/>
                </a:pPr>
                <a:r>
                  <a:rPr lang="en-US" dirty="0"/>
                  <a:t>For every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0" dirty="0" smtClean="0">
                        <a:latin typeface="Cambria Math" panose="02040503050406030204" pitchFamily="18" charset="0"/>
                      </a:rPr>
                      <m:t> </m:t>
                    </m:r>
                  </m:oMath>
                </a14:m>
                <a:r>
                  <a:rPr lang="en-US" dirty="0"/>
                  <a:t>:</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t> CLOSE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oMath>
                </a14:m>
                <a:r>
                  <a:rPr lang="en-US" dirty="0"/>
                  <a:t>choose </a:t>
                </a:r>
                <a14:m>
                  <m:oMath xmlns:m="http://schemas.openxmlformats.org/officeDocument/2006/math">
                    <m:r>
                      <a:rPr lang="en-US" i="1" dirty="0" smtClean="0">
                        <a:latin typeface="Cambria Math" panose="02040503050406030204" pitchFamily="18" charset="0"/>
                      </a:rPr>
                      <m:t>h</m:t>
                    </m:r>
                  </m:oMath>
                </a14:m>
                <a:r>
                  <a:rPr lang="en-US" dirty="0"/>
                  <a:t> </a:t>
                </a:r>
                <a:r>
                  <a:rPr lang="en-US" dirty="0" err="1"/>
                  <a:t>s.t.</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CLOSE</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1</m:t>
                        </m:r>
                      </m:sub>
                    </m:sSub>
                  </m:oMath>
                </a14:m>
                <a:r>
                  <a:rPr lang="en-US" dirty="0"/>
                  <a:t>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t> FAR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m:rPr>
                        <m:sty m:val="p"/>
                      </m:rPr>
                      <a:rPr lang="en-US">
                        <a:latin typeface="Cambria Math" panose="02040503050406030204" pitchFamily="18" charset="0"/>
                      </a:rPr>
                      <m:t>Pr</m:t>
                    </m:r>
                    <m:r>
                      <a:rPr lang="en-US" i="1">
                        <a:latin typeface="Cambria Math" panose="02040503050406030204" pitchFamily="18" charset="0"/>
                      </a:rPr>
                      <m:t>[</m:t>
                    </m:r>
                  </m:oMath>
                </a14:m>
                <a:r>
                  <a:rPr lang="en-US" dirty="0"/>
                  <a:t>choose </a:t>
                </a:r>
                <a14:m>
                  <m:oMath xmlns:m="http://schemas.openxmlformats.org/officeDocument/2006/math">
                    <m:r>
                      <a:rPr lang="en-US" i="1" dirty="0">
                        <a:latin typeface="Cambria Math" panose="02040503050406030204" pitchFamily="18" charset="0"/>
                      </a:rPr>
                      <m:t>h</m:t>
                    </m:r>
                  </m:oMath>
                </a14:m>
                <a:r>
                  <a:rPr lang="en-US" dirty="0"/>
                  <a:t> </a:t>
                </a:r>
                <a:r>
                  <a:rPr lang="en-US" dirty="0" err="1"/>
                  <a:t>s.t.</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 </m:t>
                    </m:r>
                  </m:oMath>
                </a14:m>
                <a:r>
                  <a:rPr lang="en-US" dirty="0"/>
                  <a:t>FAR </a:t>
                </a:r>
                <a14:m>
                  <m:oMath xmlns:m="http://schemas.openxmlformats.org/officeDocument/2006/math">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2</m:t>
                        </m:r>
                      </m:sub>
                    </m:sSub>
                  </m:oMath>
                </a14:m>
                <a:r>
                  <a:rPr lang="en-US" dirty="0"/>
                  <a:t> </a:t>
                </a:r>
              </a:p>
            </p:txBody>
          </p:sp>
        </mc:Choice>
        <mc:Fallback xmlns="">
          <p:sp>
            <p:nvSpPr>
              <p:cNvPr id="23" name="Content Placeholder 22">
                <a:extLst>
                  <a:ext uri="{FF2B5EF4-FFF2-40B4-BE49-F238E27FC236}">
                    <a16:creationId xmlns:a16="http://schemas.microsoft.com/office/drawing/2014/main" id="{049170AF-8FEF-FA4C-9BCA-9143425D6BD2}"/>
                  </a:ext>
                </a:extLst>
              </p:cNvPr>
              <p:cNvSpPr>
                <a:spLocks noGrp="1" noRot="1" noChangeAspect="1" noMove="1" noResize="1" noEditPoints="1" noAdjustHandles="1" noChangeArrowheads="1" noChangeShapeType="1" noTextEdit="1"/>
              </p:cNvSpPr>
              <p:nvPr>
                <p:ph idx="1"/>
              </p:nvPr>
            </p:nvSpPr>
            <p:spPr>
              <a:xfrm>
                <a:off x="559389" y="1174253"/>
                <a:ext cx="9090438" cy="1616729"/>
              </a:xfrm>
              <a:blipFill>
                <a:blip r:embed="rId10"/>
                <a:stretch>
                  <a:fillRect l="-1255" t="-5426"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69B7D84-1CFE-794B-A6AD-40AA27FF0643}"/>
                  </a:ext>
                </a:extLst>
              </p:cNvPr>
              <p:cNvSpPr txBox="1"/>
              <p:nvPr/>
            </p:nvSpPr>
            <p:spPr>
              <a:xfrm>
                <a:off x="2025260" y="387528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145" name="TextBox 144">
                <a:extLst>
                  <a:ext uri="{FF2B5EF4-FFF2-40B4-BE49-F238E27FC236}">
                    <a16:creationId xmlns:a16="http://schemas.microsoft.com/office/drawing/2014/main" id="{A69B7D84-1CFE-794B-A6AD-40AA27FF0643}"/>
                  </a:ext>
                </a:extLst>
              </p:cNvPr>
              <p:cNvSpPr txBox="1">
                <a:spLocks noRot="1" noChangeAspect="1" noMove="1" noResize="1" noEditPoints="1" noAdjustHandles="1" noChangeArrowheads="1" noChangeShapeType="1" noTextEdit="1"/>
              </p:cNvSpPr>
              <p:nvPr/>
            </p:nvSpPr>
            <p:spPr>
              <a:xfrm>
                <a:off x="2025260" y="3875280"/>
                <a:ext cx="1251747"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1B3F1802-6FD7-0747-8223-8128D56317AB}"/>
                  </a:ext>
                </a:extLst>
              </p:cNvPr>
              <p:cNvSpPr txBox="1"/>
              <p:nvPr/>
            </p:nvSpPr>
            <p:spPr>
              <a:xfrm>
                <a:off x="9023954" y="388401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6" name="TextBox 145">
                <a:extLst>
                  <a:ext uri="{FF2B5EF4-FFF2-40B4-BE49-F238E27FC236}">
                    <a16:creationId xmlns:a16="http://schemas.microsoft.com/office/drawing/2014/main" id="{1B3F1802-6FD7-0747-8223-8128D56317AB}"/>
                  </a:ext>
                </a:extLst>
              </p:cNvPr>
              <p:cNvSpPr txBox="1">
                <a:spLocks noRot="1" noChangeAspect="1" noMove="1" noResize="1" noEditPoints="1" noAdjustHandles="1" noChangeArrowheads="1" noChangeShapeType="1" noTextEdit="1"/>
              </p:cNvSpPr>
              <p:nvPr/>
            </p:nvSpPr>
            <p:spPr>
              <a:xfrm>
                <a:off x="9023954" y="3884010"/>
                <a:ext cx="1251747" cy="523220"/>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366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4" grpId="0"/>
      <p:bldP spid="99" grpId="0" animBg="1"/>
      <p:bldP spid="93" grpId="0" animBg="1"/>
      <p:bldP spid="73" grpId="0" animBg="1"/>
      <p:bldP spid="94" grpId="0"/>
      <p:bldP spid="23" grpId="0" uiExpand="1" build="p"/>
      <p:bldP spid="145" grpId="0"/>
      <p:bldP spid="1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Group 153">
            <a:extLst>
              <a:ext uri="{FF2B5EF4-FFF2-40B4-BE49-F238E27FC236}">
                <a16:creationId xmlns:a16="http://schemas.microsoft.com/office/drawing/2014/main" id="{A2FC9AF3-5555-4A48-BB58-AFED07A43663}"/>
              </a:ext>
            </a:extLst>
          </p:cNvPr>
          <p:cNvGrpSpPr/>
          <p:nvPr/>
        </p:nvGrpSpPr>
        <p:grpSpPr>
          <a:xfrm flipH="1">
            <a:off x="8134416" y="5577547"/>
            <a:ext cx="571936" cy="763873"/>
            <a:chOff x="919030" y="3740341"/>
            <a:chExt cx="1236241" cy="1651114"/>
          </a:xfrm>
        </p:grpSpPr>
        <p:sp>
          <p:nvSpPr>
            <p:cNvPr id="155" name="Rectangle 154">
              <a:extLst>
                <a:ext uri="{FF2B5EF4-FFF2-40B4-BE49-F238E27FC236}">
                  <a16:creationId xmlns:a16="http://schemas.microsoft.com/office/drawing/2014/main" id="{C5E164CB-1456-7C46-971D-08CBC43CC688}"/>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C8DD5C3-2E7F-0E42-A697-007C73DAB467}"/>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B667D692-27BB-3C42-A3E8-48DD69D79A53}"/>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06F5647B-4617-A647-8761-214B278CC49B}"/>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DF132BD7-C08C-A94A-A548-BA0F210F72C2}"/>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1CFD5C7D-A376-CE4C-93EA-0BDEA898B74C}"/>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FFCC5F50-79C7-DF4D-BCDF-E7E07C7BE313}"/>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2C8C514A-AB2C-A342-9F4C-0389A56223CE}"/>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80C82283-809A-5C48-93FB-B408E954C6D8}"/>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A57B25D7-D315-6E4D-9580-7FBA680CF3FC}"/>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736A947E-0592-034C-8F51-BB307C9F8B54}"/>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7458562C-0CE9-BB4C-8057-75ED61146198}"/>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BACC77F-87D5-AB40-B29F-C8EABA21B31C}"/>
              </a:ext>
            </a:extLst>
          </p:cNvPr>
          <p:cNvSpPr>
            <a:spLocks noGrp="1"/>
          </p:cNvSpPr>
          <p:nvPr>
            <p:ph type="title"/>
          </p:nvPr>
        </p:nvSpPr>
        <p:spPr>
          <a:xfrm>
            <a:off x="838200" y="120332"/>
            <a:ext cx="10515600" cy="1325563"/>
          </a:xfrm>
        </p:spPr>
        <p:txBody>
          <a:bodyPr>
            <a:normAutofit/>
          </a:bodyPr>
          <a:lstStyle/>
          <a:p>
            <a:r>
              <a:rPr lang="en-US" dirty="0"/>
              <a:t>Locality Sensitive Hashing (LSH)</a:t>
            </a:r>
            <a:r>
              <a:rPr lang="en-US" sz="3200" dirty="0">
                <a:solidFill>
                  <a:schemeClr val="accent3"/>
                </a:solidFill>
              </a:rPr>
              <a:t>[Indyk-Motwani‘98]</a:t>
            </a:r>
          </a:p>
        </p:txBody>
      </p:sp>
      <p:pic>
        <p:nvPicPr>
          <p:cNvPr id="22" name="Picture 21">
            <a:extLst>
              <a:ext uri="{FF2B5EF4-FFF2-40B4-BE49-F238E27FC236}">
                <a16:creationId xmlns:a16="http://schemas.microsoft.com/office/drawing/2014/main" id="{D156B9AF-EF08-2B4C-855B-9E899F944687}"/>
              </a:ext>
            </a:extLst>
          </p:cNvPr>
          <p:cNvPicPr>
            <a:picLocks noChangeAspect="1"/>
          </p:cNvPicPr>
          <p:nvPr/>
        </p:nvPicPr>
        <p:blipFill>
          <a:blip r:embed="rId3"/>
          <a:stretch>
            <a:fillRect/>
          </a:stretch>
        </p:blipFill>
        <p:spPr>
          <a:xfrm>
            <a:off x="748200" y="3405288"/>
            <a:ext cx="1306907" cy="1441262"/>
          </a:xfrm>
          <a:prstGeom prst="rect">
            <a:avLst/>
          </a:prstGeom>
        </p:spPr>
      </p:pic>
      <p:sp>
        <p:nvSpPr>
          <p:cNvPr id="9" name="Down Arrow 8">
            <a:extLst>
              <a:ext uri="{FF2B5EF4-FFF2-40B4-BE49-F238E27FC236}">
                <a16:creationId xmlns:a16="http://schemas.microsoft.com/office/drawing/2014/main" id="{9549FB18-0CBD-714D-9AF5-DCD990D8F0B3}"/>
              </a:ext>
            </a:extLst>
          </p:cNvPr>
          <p:cNvSpPr/>
          <p:nvPr/>
        </p:nvSpPr>
        <p:spPr>
          <a:xfrm>
            <a:off x="1214605" y="4925707"/>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8184A49-CF75-DC49-B51B-5BC7EB38EB33}"/>
              </a:ext>
            </a:extLst>
          </p:cNvPr>
          <p:cNvGrpSpPr/>
          <p:nvPr/>
        </p:nvGrpSpPr>
        <p:grpSpPr>
          <a:xfrm flipH="1">
            <a:off x="1193329" y="5616414"/>
            <a:ext cx="571936" cy="763873"/>
            <a:chOff x="919030" y="3740341"/>
            <a:chExt cx="1236241" cy="1651114"/>
          </a:xfrm>
        </p:grpSpPr>
        <p:sp>
          <p:nvSpPr>
            <p:cNvPr id="29" name="Rectangle 28">
              <a:extLst>
                <a:ext uri="{FF2B5EF4-FFF2-40B4-BE49-F238E27FC236}">
                  <a16:creationId xmlns:a16="http://schemas.microsoft.com/office/drawing/2014/main" id="{BF1F45C0-7E7F-4746-BCFB-03CBBB35D071}"/>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6E7A439-E777-E843-B644-C662B1D5830D}"/>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AF84FDD-FF19-A444-AB51-202B5B2D265B}"/>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BF8141-0ACC-4B47-A639-EC5E2231AD6C}"/>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2321E2-90DA-7D48-8386-3CE0EA4DA043}"/>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FCF338-8AA7-F543-B09D-E48B4BDE1E6E}"/>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1BB72D-4680-4A46-9789-22100CB2E21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A7A2568-0ECA-4848-9693-0EA27ED10073}"/>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4DE64C8-1AEA-334B-A67F-185F35186C25}"/>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ECA921-DC73-2D4D-ABAE-B424A5356288}"/>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DF332B-9A59-AA41-9722-4CC241C7D983}"/>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23DE64-4EB4-A743-A8C5-0C0EF4DE0DD7}"/>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2338E91-BF0C-A545-A17A-F926F4709996}"/>
                  </a:ext>
                </a:extLst>
              </p:cNvPr>
              <p:cNvSpPr txBox="1"/>
              <p:nvPr/>
            </p:nvSpPr>
            <p:spPr>
              <a:xfrm>
                <a:off x="1988266" y="5716394"/>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74" name="TextBox 73">
                <a:extLst>
                  <a:ext uri="{FF2B5EF4-FFF2-40B4-BE49-F238E27FC236}">
                    <a16:creationId xmlns:a16="http://schemas.microsoft.com/office/drawing/2014/main" id="{F2338E91-BF0C-A545-A17A-F926F4709996}"/>
                  </a:ext>
                </a:extLst>
              </p:cNvPr>
              <p:cNvSpPr txBox="1">
                <a:spLocks noRot="1" noChangeAspect="1" noMove="1" noResize="1" noEditPoints="1" noAdjustHandles="1" noChangeArrowheads="1" noChangeShapeType="1" noTextEdit="1"/>
              </p:cNvSpPr>
              <p:nvPr/>
            </p:nvSpPr>
            <p:spPr>
              <a:xfrm>
                <a:off x="1988266" y="5716394"/>
                <a:ext cx="1251747" cy="523220"/>
              </a:xfrm>
              <a:prstGeom prst="rect">
                <a:avLst/>
              </a:prstGeom>
              <a:blipFill>
                <a:blip r:embed="rId4"/>
                <a:stretch>
                  <a:fillRect/>
                </a:stretch>
              </a:blipFill>
            </p:spPr>
            <p:txBody>
              <a:bodyPr/>
              <a:lstStyle/>
              <a:p>
                <a:r>
                  <a:rPr lang="en-US">
                    <a:noFill/>
                  </a:rPr>
                  <a:t> </a:t>
                </a:r>
              </a:p>
            </p:txBody>
          </p:sp>
        </mc:Fallback>
      </mc:AlternateContent>
      <p:pic>
        <p:nvPicPr>
          <p:cNvPr id="98" name="Picture 97">
            <a:extLst>
              <a:ext uri="{FF2B5EF4-FFF2-40B4-BE49-F238E27FC236}">
                <a16:creationId xmlns:a16="http://schemas.microsoft.com/office/drawing/2014/main" id="{57E2CDBF-5E8E-6547-91D7-412C2E331572}"/>
              </a:ext>
            </a:extLst>
          </p:cNvPr>
          <p:cNvPicPr>
            <a:picLocks noChangeAspect="1"/>
          </p:cNvPicPr>
          <p:nvPr/>
        </p:nvPicPr>
        <p:blipFill>
          <a:blip r:embed="rId5">
            <a:extLst>
              <a:ext uri="{BEBA8EAE-BF5A-486C-A8C5-ECC9F3942E4B}">
                <a14:imgProps xmlns:a14="http://schemas.microsoft.com/office/drawing/2010/main">
                  <a14:imgLayer>
                    <a14:imgEffect>
                      <a14:sharpenSoften amount="62000"/>
                    </a14:imgEffect>
                    <a14:imgEffect>
                      <a14:brightnessContrast bright="32000"/>
                    </a14:imgEffect>
                  </a14:imgLayer>
                </a14:imgProps>
              </a:ext>
            </a:extLst>
          </a:blip>
          <a:stretch>
            <a:fillRect/>
          </a:stretch>
        </p:blipFill>
        <p:spPr>
          <a:xfrm>
            <a:off x="3048798" y="3358041"/>
            <a:ext cx="1306907" cy="1441262"/>
          </a:xfrm>
          <a:prstGeom prst="rect">
            <a:avLst/>
          </a:prstGeom>
        </p:spPr>
      </p:pic>
      <p:sp>
        <p:nvSpPr>
          <p:cNvPr id="99" name="Down Arrow 98">
            <a:extLst>
              <a:ext uri="{FF2B5EF4-FFF2-40B4-BE49-F238E27FC236}">
                <a16:creationId xmlns:a16="http://schemas.microsoft.com/office/drawing/2014/main" id="{84825DA5-05EB-C845-9BD8-429992BB2487}"/>
              </a:ext>
            </a:extLst>
          </p:cNvPr>
          <p:cNvSpPr/>
          <p:nvPr/>
        </p:nvSpPr>
        <p:spPr>
          <a:xfrm>
            <a:off x="3480584" y="4954473"/>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75DE43F7-1B35-4541-BE9C-D0D3E38B530C}"/>
              </a:ext>
            </a:extLst>
          </p:cNvPr>
          <p:cNvGrpSpPr/>
          <p:nvPr/>
        </p:nvGrpSpPr>
        <p:grpSpPr>
          <a:xfrm flipH="1">
            <a:off x="3447657" y="5630650"/>
            <a:ext cx="571936" cy="763873"/>
            <a:chOff x="919030" y="3740341"/>
            <a:chExt cx="1236241" cy="1651114"/>
          </a:xfrm>
        </p:grpSpPr>
        <p:sp>
          <p:nvSpPr>
            <p:cNvPr id="114" name="Rectangle 113">
              <a:extLst>
                <a:ext uri="{FF2B5EF4-FFF2-40B4-BE49-F238E27FC236}">
                  <a16:creationId xmlns:a16="http://schemas.microsoft.com/office/drawing/2014/main" id="{5A1BBD6A-528C-5B47-98CA-E2E19CA5ADDF}"/>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E84F40B-7370-364C-A59B-928FBA3F117B}"/>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0DF6A17-E746-4C4E-B552-EB113EBD8CA6}"/>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6498306-B6E8-4249-A1FA-3D18E99268C5}"/>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F47C6FF-5FFF-C444-9417-40821950C760}"/>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E1ED0B6-7E9B-5445-9DB6-199127554FA9}"/>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4A57256-C4CD-DD4C-BB13-4DF80A5CB2E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6CA31EA-7380-A945-8303-145725F49BFD}"/>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DF24D2B-129B-1B45-AE42-6EF6B541962A}"/>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B14A377-A1F4-5E4A-8045-20A59ED23BC2}"/>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79F6143-D9E9-5A4C-9FC9-A513DEDA2034}"/>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27E02241-AB0A-3547-BD7E-762DD1FCD63B}"/>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Down Arrow 92">
            <a:extLst>
              <a:ext uri="{FF2B5EF4-FFF2-40B4-BE49-F238E27FC236}">
                <a16:creationId xmlns:a16="http://schemas.microsoft.com/office/drawing/2014/main" id="{1C124BE7-0E72-8943-B37E-3C0A0DCB1FE1}"/>
              </a:ext>
            </a:extLst>
          </p:cNvPr>
          <p:cNvSpPr/>
          <p:nvPr/>
        </p:nvSpPr>
        <p:spPr>
          <a:xfrm>
            <a:off x="8233465" y="4936201"/>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8B9B309D-91B8-8041-88AA-88074EBDD6D9}"/>
              </a:ext>
            </a:extLst>
          </p:cNvPr>
          <p:cNvPicPr>
            <a:picLocks noChangeAspect="1"/>
          </p:cNvPicPr>
          <p:nvPr/>
        </p:nvPicPr>
        <p:blipFill>
          <a:blip r:embed="rId6"/>
          <a:stretch>
            <a:fillRect/>
          </a:stretch>
        </p:blipFill>
        <p:spPr>
          <a:xfrm>
            <a:off x="9928490" y="3310085"/>
            <a:ext cx="1484221" cy="1484220"/>
          </a:xfrm>
          <a:prstGeom prst="rect">
            <a:avLst/>
          </a:prstGeom>
        </p:spPr>
      </p:pic>
      <p:pic>
        <p:nvPicPr>
          <p:cNvPr id="6" name="Picture 5">
            <a:extLst>
              <a:ext uri="{FF2B5EF4-FFF2-40B4-BE49-F238E27FC236}">
                <a16:creationId xmlns:a16="http://schemas.microsoft.com/office/drawing/2014/main" id="{AC39AE2F-B619-6B43-AD5C-17877A1A6AA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935" r="100000"/>
                    </a14:imgEffect>
                  </a14:imgLayer>
                </a14:imgProps>
              </a:ext>
            </a:extLst>
          </a:blip>
          <a:stretch>
            <a:fillRect/>
          </a:stretch>
        </p:blipFill>
        <p:spPr>
          <a:xfrm>
            <a:off x="7741571" y="3347565"/>
            <a:ext cx="1316405" cy="1451738"/>
          </a:xfrm>
          <a:prstGeom prst="rect">
            <a:avLst/>
          </a:prstGeom>
        </p:spPr>
      </p:pic>
      <p:grpSp>
        <p:nvGrpSpPr>
          <p:cNvPr id="152" name="Group 151">
            <a:extLst>
              <a:ext uri="{FF2B5EF4-FFF2-40B4-BE49-F238E27FC236}">
                <a16:creationId xmlns:a16="http://schemas.microsoft.com/office/drawing/2014/main" id="{59CCBEE2-9F23-3D4A-B321-83A3D7D7F59D}"/>
              </a:ext>
            </a:extLst>
          </p:cNvPr>
          <p:cNvGrpSpPr/>
          <p:nvPr/>
        </p:nvGrpSpPr>
        <p:grpSpPr>
          <a:xfrm>
            <a:off x="7037730" y="3242188"/>
            <a:ext cx="1471075" cy="1419714"/>
            <a:chOff x="7037730" y="3242188"/>
            <a:chExt cx="1471075" cy="1419714"/>
          </a:xfrm>
        </p:grpSpPr>
        <p:grpSp>
          <p:nvGrpSpPr>
            <p:cNvPr id="15" name="Group 14">
              <a:extLst>
                <a:ext uri="{FF2B5EF4-FFF2-40B4-BE49-F238E27FC236}">
                  <a16:creationId xmlns:a16="http://schemas.microsoft.com/office/drawing/2014/main" id="{01EB42E0-26F5-2645-A422-61378C02A197}"/>
                </a:ext>
              </a:extLst>
            </p:cNvPr>
            <p:cNvGrpSpPr/>
            <p:nvPr/>
          </p:nvGrpSpPr>
          <p:grpSpPr>
            <a:xfrm>
              <a:off x="7037730" y="3504509"/>
              <a:ext cx="929532" cy="1157393"/>
              <a:chOff x="2739767" y="4441372"/>
              <a:chExt cx="1422400" cy="1771081"/>
            </a:xfrm>
          </p:grpSpPr>
          <p:pic>
            <p:nvPicPr>
              <p:cNvPr id="82" name="Picture 81">
                <a:extLst>
                  <a:ext uri="{FF2B5EF4-FFF2-40B4-BE49-F238E27FC236}">
                    <a16:creationId xmlns:a16="http://schemas.microsoft.com/office/drawing/2014/main" id="{AB5AE2F6-D1EE-DF4D-B478-ACD03F45EA6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786" b="100000" l="0" r="98661">
                            <a14:foregroundMark x1="77232" y1="76786" x2="77232" y2="76786"/>
                            <a14:foregroundMark x1="18304" y1="42857" x2="18304" y2="42857"/>
                            <a14:foregroundMark x1="28125" y1="37946" x2="28125" y2="37946"/>
                            <a14:foregroundMark x1="8482" y1="42857" x2="8482" y2="42857"/>
                            <a14:foregroundMark x1="16071" y1="37500" x2="25000" y2="35268"/>
                            <a14:foregroundMark x1="85714" y1="78571" x2="66071" y2="79018"/>
                            <a14:foregroundMark x1="74107" y1="9821" x2="83036" y2="12054"/>
                            <a14:foregroundMark x1="85714" y1="25893" x2="86161" y2="36161"/>
                          </a14:backgroundRemoval>
                        </a14:imgEffect>
                      </a14:imgLayer>
                    </a14:imgProps>
                  </a:ext>
                </a:extLst>
              </a:blip>
              <a:stretch>
                <a:fillRect/>
              </a:stretch>
            </p:blipFill>
            <p:spPr>
              <a:xfrm>
                <a:off x="2739767" y="4441372"/>
                <a:ext cx="1422400" cy="1422400"/>
              </a:xfrm>
              <a:prstGeom prst="rect">
                <a:avLst/>
              </a:prstGeom>
            </p:spPr>
          </p:pic>
          <mc:AlternateContent xmlns:mc="http://schemas.openxmlformats.org/markup-compatibility/2006" xmlns:p14="http://schemas.microsoft.com/office/powerpoint/2010/main">
            <mc:Choice Requires="p14">
              <p:contentPart p14:bwMode="auto" r:id="rId11">
                <p14:nvContentPartPr>
                  <p14:cNvPr id="27" name="Ink 27">
                    <a:extLst>
                      <a:ext uri="{FF2B5EF4-FFF2-40B4-BE49-F238E27FC236}">
                        <a16:creationId xmlns:a16="http://schemas.microsoft.com/office/drawing/2014/main" id="{D4DBCDD1-3C80-5147-8DAC-0E1D27848263}"/>
                      </a:ext>
                    </a:extLst>
                  </p14:cNvPr>
                  <p14:cNvContentPartPr/>
                  <p14:nvPr/>
                </p14:nvContentPartPr>
                <p14:xfrm>
                  <a:off x="3026533" y="5757053"/>
                  <a:ext cx="963720" cy="455400"/>
                </p14:xfrm>
              </p:contentPart>
            </mc:Choice>
            <mc:Fallback xmlns="">
              <p:pic>
                <p:nvPicPr>
                  <p:cNvPr id="27" name="Ink 27">
                    <a:extLst>
                      <a:ext uri="{FF2B5EF4-FFF2-40B4-BE49-F238E27FC236}">
                        <a16:creationId xmlns:a16="http://schemas.microsoft.com/office/drawing/2014/main" id="{D4DBCDD1-3C80-5147-8DAC-0E1D27848263}"/>
                      </a:ext>
                    </a:extLst>
                  </p:cNvPr>
                  <p:cNvPicPr/>
                  <p:nvPr/>
                </p:nvPicPr>
                <p:blipFill>
                  <a:blip r:embed="rId12"/>
                  <a:stretch>
                    <a:fillRect/>
                  </a:stretch>
                </p:blipFill>
                <p:spPr>
                  <a:xfrm>
                    <a:off x="3002839" y="5733374"/>
                    <a:ext cx="1010556" cy="50220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2D468717-6EF7-A54E-850B-BA270D4DE21D}"/>
                    </a:ext>
                  </a:extLst>
                </p14:cNvPr>
                <p14:cNvContentPartPr/>
                <p14:nvPr/>
              </p14:nvContentPartPr>
              <p14:xfrm>
                <a:off x="8365754" y="3735143"/>
                <a:ext cx="143051" cy="117382"/>
              </p14:xfrm>
            </p:contentPart>
          </mc:Choice>
          <mc:Fallback xmlns="">
            <p:pic>
              <p:nvPicPr>
                <p:cNvPr id="11" name="Ink 10">
                  <a:extLst>
                    <a:ext uri="{FF2B5EF4-FFF2-40B4-BE49-F238E27FC236}">
                      <a16:creationId xmlns:a16="http://schemas.microsoft.com/office/drawing/2014/main" id="{2D468717-6EF7-A54E-850B-BA270D4DE21D}"/>
                    </a:ext>
                  </a:extLst>
                </p:cNvPr>
                <p:cNvPicPr/>
                <p:nvPr/>
              </p:nvPicPr>
              <p:blipFill>
                <a:blip r:embed="rId14"/>
                <a:stretch>
                  <a:fillRect/>
                </a:stretch>
              </p:blipFill>
              <p:spPr>
                <a:xfrm>
                  <a:off x="8350299" y="3719707"/>
                  <a:ext cx="173602" cy="14789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20">
                  <a:extLst>
                    <a:ext uri="{FF2B5EF4-FFF2-40B4-BE49-F238E27FC236}">
                      <a16:creationId xmlns:a16="http://schemas.microsoft.com/office/drawing/2014/main" id="{312227C5-9193-784B-96C2-10FB78374EAC}"/>
                    </a:ext>
                  </a:extLst>
                </p14:cNvPr>
                <p14:cNvContentPartPr/>
                <p14:nvPr/>
              </p14:nvContentPartPr>
              <p14:xfrm>
                <a:off x="8182578" y="3797448"/>
                <a:ext cx="198129" cy="88223"/>
              </p14:xfrm>
            </p:contentPart>
          </mc:Choice>
          <mc:Fallback xmlns="">
            <p:pic>
              <p:nvPicPr>
                <p:cNvPr id="20" name="Ink 20">
                  <a:extLst>
                    <a:ext uri="{FF2B5EF4-FFF2-40B4-BE49-F238E27FC236}">
                      <a16:creationId xmlns:a16="http://schemas.microsoft.com/office/drawing/2014/main" id="{312227C5-9193-784B-96C2-10FB78374EAC}"/>
                    </a:ext>
                  </a:extLst>
                </p:cNvPr>
                <p:cNvPicPr/>
                <p:nvPr/>
              </p:nvPicPr>
              <p:blipFill>
                <a:blip r:embed="rId16"/>
                <a:stretch>
                  <a:fillRect/>
                </a:stretch>
              </p:blipFill>
              <p:spPr>
                <a:xfrm>
                  <a:off x="8167116" y="3781964"/>
                  <a:ext cx="228334" cy="11883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Ink 33">
                  <a:extLst>
                    <a:ext uri="{FF2B5EF4-FFF2-40B4-BE49-F238E27FC236}">
                      <a16:creationId xmlns:a16="http://schemas.microsoft.com/office/drawing/2014/main" id="{71047423-D365-8845-8835-248415289888}"/>
                    </a:ext>
                  </a:extLst>
                </p14:cNvPr>
                <p14:cNvContentPartPr/>
                <p14:nvPr/>
              </p14:nvContentPartPr>
              <p14:xfrm>
                <a:off x="8189806" y="3442061"/>
                <a:ext cx="289592" cy="139563"/>
              </p14:xfrm>
            </p:contentPart>
          </mc:Choice>
          <mc:Fallback xmlns="">
            <p:pic>
              <p:nvPicPr>
                <p:cNvPr id="34" name="Ink 33">
                  <a:extLst>
                    <a:ext uri="{FF2B5EF4-FFF2-40B4-BE49-F238E27FC236}">
                      <a16:creationId xmlns:a16="http://schemas.microsoft.com/office/drawing/2014/main" id="{71047423-D365-8845-8835-248415289888}"/>
                    </a:ext>
                  </a:extLst>
                </p:cNvPr>
                <p:cNvPicPr/>
                <p:nvPr/>
              </p:nvPicPr>
              <p:blipFill>
                <a:blip r:embed="rId18"/>
                <a:stretch>
                  <a:fillRect/>
                </a:stretch>
              </p:blipFill>
              <p:spPr>
                <a:xfrm>
                  <a:off x="8135845" y="3334151"/>
                  <a:ext cx="397155" cy="3550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33B69AF0-D0A3-0D4A-AF0B-3C7583D177A3}"/>
                    </a:ext>
                  </a:extLst>
                </p14:cNvPr>
                <p14:cNvContentPartPr/>
                <p14:nvPr/>
              </p14:nvContentPartPr>
              <p14:xfrm>
                <a:off x="8189806" y="3442061"/>
                <a:ext cx="267661" cy="143052"/>
              </p14:xfrm>
            </p:contentPart>
          </mc:Choice>
          <mc:Fallback xmlns="">
            <p:pic>
              <p:nvPicPr>
                <p:cNvPr id="35" name="Ink 34">
                  <a:extLst>
                    <a:ext uri="{FF2B5EF4-FFF2-40B4-BE49-F238E27FC236}">
                      <a16:creationId xmlns:a16="http://schemas.microsoft.com/office/drawing/2014/main" id="{33B69AF0-D0A3-0D4A-AF0B-3C7583D177A3}"/>
                    </a:ext>
                  </a:extLst>
                </p:cNvPr>
                <p:cNvPicPr/>
                <p:nvPr/>
              </p:nvPicPr>
              <p:blipFill>
                <a:blip r:embed="rId20"/>
                <a:stretch>
                  <a:fillRect/>
                </a:stretch>
              </p:blipFill>
              <p:spPr>
                <a:xfrm>
                  <a:off x="8135842" y="3334233"/>
                  <a:ext cx="375229" cy="35834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5820154C-6AEA-844C-AC9A-36622309A94C}"/>
                    </a:ext>
                  </a:extLst>
                </p14:cNvPr>
                <p14:cNvContentPartPr/>
                <p14:nvPr/>
              </p14:nvContentPartPr>
              <p14:xfrm>
                <a:off x="8197282" y="3420130"/>
                <a:ext cx="308034" cy="190652"/>
              </p14:xfrm>
            </p:contentPart>
          </mc:Choice>
          <mc:Fallback xmlns="">
            <p:pic>
              <p:nvPicPr>
                <p:cNvPr id="36" name="Ink 35">
                  <a:extLst>
                    <a:ext uri="{FF2B5EF4-FFF2-40B4-BE49-F238E27FC236}">
                      <a16:creationId xmlns:a16="http://schemas.microsoft.com/office/drawing/2014/main" id="{5820154C-6AEA-844C-AC9A-36622309A94C}"/>
                    </a:ext>
                  </a:extLst>
                </p:cNvPr>
                <p:cNvPicPr/>
                <p:nvPr/>
              </p:nvPicPr>
              <p:blipFill>
                <a:blip r:embed="rId22"/>
                <a:stretch>
                  <a:fillRect/>
                </a:stretch>
              </p:blipFill>
              <p:spPr>
                <a:xfrm>
                  <a:off x="8143304" y="3312214"/>
                  <a:ext cx="415630" cy="406125"/>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E5739127-9B4A-5B47-B674-365E8413DA94}"/>
                    </a:ext>
                  </a:extLst>
                </p14:cNvPr>
                <p14:cNvContentPartPr/>
                <p14:nvPr/>
              </p14:nvContentPartPr>
              <p14:xfrm>
                <a:off x="8219214" y="3242188"/>
                <a:ext cx="161494" cy="130591"/>
              </p14:xfrm>
            </p:contentPart>
          </mc:Choice>
          <mc:Fallback xmlns="">
            <p:pic>
              <p:nvPicPr>
                <p:cNvPr id="37" name="Ink 36">
                  <a:extLst>
                    <a:ext uri="{FF2B5EF4-FFF2-40B4-BE49-F238E27FC236}">
                      <a16:creationId xmlns:a16="http://schemas.microsoft.com/office/drawing/2014/main" id="{E5739127-9B4A-5B47-B674-365E8413DA94}"/>
                    </a:ext>
                  </a:extLst>
                </p:cNvPr>
                <p:cNvPicPr/>
                <p:nvPr/>
              </p:nvPicPr>
              <p:blipFill>
                <a:blip r:embed="rId24"/>
                <a:stretch>
                  <a:fillRect/>
                </a:stretch>
              </p:blipFill>
              <p:spPr>
                <a:xfrm>
                  <a:off x="8203748" y="3226719"/>
                  <a:ext cx="192066" cy="161170"/>
                </a:xfrm>
                <a:prstGeom prst="rect">
                  <a:avLst/>
                </a:prstGeom>
              </p:spPr>
            </p:pic>
          </mc:Fallback>
        </mc:AlternateContent>
      </p:grpSp>
      <p:sp>
        <p:nvSpPr>
          <p:cNvPr id="73" name="Down Arrow 72">
            <a:extLst>
              <a:ext uri="{FF2B5EF4-FFF2-40B4-BE49-F238E27FC236}">
                <a16:creationId xmlns:a16="http://schemas.microsoft.com/office/drawing/2014/main" id="{513A4E79-A687-5147-B910-E3A83EC76B06}"/>
              </a:ext>
            </a:extLst>
          </p:cNvPr>
          <p:cNvSpPr/>
          <p:nvPr/>
        </p:nvSpPr>
        <p:spPr>
          <a:xfrm>
            <a:off x="10514335" y="4927950"/>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844B7C8-DED1-D548-B93C-00A03B1DA113}"/>
              </a:ext>
            </a:extLst>
          </p:cNvPr>
          <p:cNvGrpSpPr/>
          <p:nvPr/>
        </p:nvGrpSpPr>
        <p:grpSpPr>
          <a:xfrm flipH="1">
            <a:off x="8135295" y="5583764"/>
            <a:ext cx="576799" cy="763873"/>
            <a:chOff x="7556755" y="3749037"/>
            <a:chExt cx="1246751" cy="1651114"/>
          </a:xfrm>
        </p:grpSpPr>
        <p:sp>
          <p:nvSpPr>
            <p:cNvPr id="77" name="Rectangle 76">
              <a:extLst>
                <a:ext uri="{FF2B5EF4-FFF2-40B4-BE49-F238E27FC236}">
                  <a16:creationId xmlns:a16="http://schemas.microsoft.com/office/drawing/2014/main" id="{5C0EF432-C1D2-9441-928C-C4407B22D01A}"/>
                </a:ext>
              </a:extLst>
            </p:cNvPr>
            <p:cNvSpPr/>
            <p:nvPr/>
          </p:nvSpPr>
          <p:spPr>
            <a:xfrm>
              <a:off x="7559692" y="498422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CF208B1-7715-E241-8911-B05A76E62A9A}"/>
                </a:ext>
              </a:extLst>
            </p:cNvPr>
            <p:cNvSpPr/>
            <p:nvPr/>
          </p:nvSpPr>
          <p:spPr>
            <a:xfrm>
              <a:off x="7969167" y="4984222"/>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C70D223-9721-C243-9922-BFEE260B7232}"/>
                </a:ext>
              </a:extLst>
            </p:cNvPr>
            <p:cNvSpPr/>
            <p:nvPr/>
          </p:nvSpPr>
          <p:spPr>
            <a:xfrm>
              <a:off x="8382215" y="498158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B9A7EE5-3D3F-E047-8DA2-17A6F8766417}"/>
                </a:ext>
              </a:extLst>
            </p:cNvPr>
            <p:cNvSpPr/>
            <p:nvPr/>
          </p:nvSpPr>
          <p:spPr>
            <a:xfrm>
              <a:off x="8383451" y="457305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4F27394-3711-E54A-93A5-42752C5AB469}"/>
                </a:ext>
              </a:extLst>
            </p:cNvPr>
            <p:cNvSpPr/>
            <p:nvPr/>
          </p:nvSpPr>
          <p:spPr>
            <a:xfrm>
              <a:off x="7971124" y="4572327"/>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4850CC3-96EE-F243-876B-6781AF085519}"/>
                </a:ext>
              </a:extLst>
            </p:cNvPr>
            <p:cNvSpPr/>
            <p:nvPr/>
          </p:nvSpPr>
          <p:spPr>
            <a:xfrm>
              <a:off x="7559303" y="4572327"/>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BD30364-C4D2-A144-8D88-1857196944B3}"/>
                </a:ext>
              </a:extLst>
            </p:cNvPr>
            <p:cNvSpPr/>
            <p:nvPr/>
          </p:nvSpPr>
          <p:spPr>
            <a:xfrm>
              <a:off x="7557144" y="416093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57473A24-3131-2F43-8CC5-9DC95E72CD59}"/>
                </a:ext>
              </a:extLst>
            </p:cNvPr>
            <p:cNvSpPr/>
            <p:nvPr/>
          </p:nvSpPr>
          <p:spPr>
            <a:xfrm>
              <a:off x="7973293" y="4160932"/>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0ABB4A0-0726-534A-8A0D-E262248F44F9}"/>
                </a:ext>
              </a:extLst>
            </p:cNvPr>
            <p:cNvSpPr/>
            <p:nvPr/>
          </p:nvSpPr>
          <p:spPr>
            <a:xfrm>
              <a:off x="8386341" y="415829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07B71687-4D90-2041-86CE-818340F77A3A}"/>
                </a:ext>
              </a:extLst>
            </p:cNvPr>
            <p:cNvSpPr/>
            <p:nvPr/>
          </p:nvSpPr>
          <p:spPr>
            <a:xfrm>
              <a:off x="8387577" y="374976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7DA362B-F27E-B94D-980E-1911CBDDD175}"/>
                </a:ext>
              </a:extLst>
            </p:cNvPr>
            <p:cNvSpPr/>
            <p:nvPr/>
          </p:nvSpPr>
          <p:spPr>
            <a:xfrm>
              <a:off x="7975250"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AAB7BC28-5494-8F47-885C-1054C6EEF18E}"/>
                </a:ext>
              </a:extLst>
            </p:cNvPr>
            <p:cNvSpPr/>
            <p:nvPr/>
          </p:nvSpPr>
          <p:spPr>
            <a:xfrm>
              <a:off x="7556755"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EC1E6D2-F87F-BA4A-B556-BA506AB9DE0A}"/>
                  </a:ext>
                </a:extLst>
              </p:cNvPr>
              <p:cNvSpPr txBox="1"/>
              <p:nvPr/>
            </p:nvSpPr>
            <p:spPr>
              <a:xfrm>
                <a:off x="9421662" y="5686077"/>
                <a:ext cx="506828"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4" name="TextBox 93">
                <a:extLst>
                  <a:ext uri="{FF2B5EF4-FFF2-40B4-BE49-F238E27FC236}">
                    <a16:creationId xmlns:a16="http://schemas.microsoft.com/office/drawing/2014/main" id="{5EC1E6D2-F87F-BA4A-B556-BA506AB9DE0A}"/>
                  </a:ext>
                </a:extLst>
              </p:cNvPr>
              <p:cNvSpPr txBox="1">
                <a:spLocks noRot="1" noChangeAspect="1" noMove="1" noResize="1" noEditPoints="1" noAdjustHandles="1" noChangeArrowheads="1" noChangeShapeType="1" noTextEdit="1"/>
              </p:cNvSpPr>
              <p:nvPr/>
            </p:nvSpPr>
            <p:spPr>
              <a:xfrm>
                <a:off x="9421662" y="5686077"/>
                <a:ext cx="506828" cy="523220"/>
              </a:xfrm>
              <a:prstGeom prst="rect">
                <a:avLst/>
              </a:prstGeom>
              <a:blipFill>
                <a:blip r:embed="rId25"/>
                <a:stretch>
                  <a:fillRect l="-2439"/>
                </a:stretch>
              </a:blipFill>
            </p:spPr>
            <p:txBody>
              <a:bodyPr/>
              <a:lstStyle/>
              <a:p>
                <a:r>
                  <a:rPr lang="en-US">
                    <a:noFill/>
                  </a:rPr>
                  <a:t> </a:t>
                </a:r>
              </a:p>
            </p:txBody>
          </p:sp>
        </mc:Fallback>
      </mc:AlternateContent>
      <p:grpSp>
        <p:nvGrpSpPr>
          <p:cNvPr id="126" name="Group 125">
            <a:extLst>
              <a:ext uri="{FF2B5EF4-FFF2-40B4-BE49-F238E27FC236}">
                <a16:creationId xmlns:a16="http://schemas.microsoft.com/office/drawing/2014/main" id="{DAEFC03C-E44D-D544-8929-6DC22BF7867B}"/>
              </a:ext>
            </a:extLst>
          </p:cNvPr>
          <p:cNvGrpSpPr/>
          <p:nvPr/>
        </p:nvGrpSpPr>
        <p:grpSpPr>
          <a:xfrm flipH="1">
            <a:off x="10363775" y="5571709"/>
            <a:ext cx="576799" cy="763873"/>
            <a:chOff x="7556755" y="3749037"/>
            <a:chExt cx="1246751" cy="1651114"/>
          </a:xfrm>
        </p:grpSpPr>
        <p:sp>
          <p:nvSpPr>
            <p:cNvPr id="127" name="Rectangle 126">
              <a:extLst>
                <a:ext uri="{FF2B5EF4-FFF2-40B4-BE49-F238E27FC236}">
                  <a16:creationId xmlns:a16="http://schemas.microsoft.com/office/drawing/2014/main" id="{B2CEE67D-750F-EC4E-BAF7-F19C5CD0D97A}"/>
                </a:ext>
              </a:extLst>
            </p:cNvPr>
            <p:cNvSpPr/>
            <p:nvPr/>
          </p:nvSpPr>
          <p:spPr>
            <a:xfrm>
              <a:off x="7559692" y="498422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2A24D73-DD09-9A46-855A-A1E261A96E89}"/>
                </a:ext>
              </a:extLst>
            </p:cNvPr>
            <p:cNvSpPr/>
            <p:nvPr/>
          </p:nvSpPr>
          <p:spPr>
            <a:xfrm>
              <a:off x="7969167" y="4984222"/>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A6A044C5-B18A-3A4F-8990-C7C9379EC4F4}"/>
                </a:ext>
              </a:extLst>
            </p:cNvPr>
            <p:cNvSpPr/>
            <p:nvPr/>
          </p:nvSpPr>
          <p:spPr>
            <a:xfrm>
              <a:off x="8382215" y="498158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DDDF500-BDD2-314B-950E-235B667917EC}"/>
                </a:ext>
              </a:extLst>
            </p:cNvPr>
            <p:cNvSpPr/>
            <p:nvPr/>
          </p:nvSpPr>
          <p:spPr>
            <a:xfrm>
              <a:off x="8383451" y="457305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7D35C54-DAD9-AC49-BB75-7C2CF0687611}"/>
                </a:ext>
              </a:extLst>
            </p:cNvPr>
            <p:cNvSpPr/>
            <p:nvPr/>
          </p:nvSpPr>
          <p:spPr>
            <a:xfrm>
              <a:off x="7971124" y="4572327"/>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C182DEF-47BB-E94A-ABD9-14B84D174535}"/>
                </a:ext>
              </a:extLst>
            </p:cNvPr>
            <p:cNvSpPr/>
            <p:nvPr/>
          </p:nvSpPr>
          <p:spPr>
            <a:xfrm>
              <a:off x="7559303" y="4572327"/>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45CDEEA-9F20-0A45-9007-E4F09D25AABE}"/>
                </a:ext>
              </a:extLst>
            </p:cNvPr>
            <p:cNvSpPr/>
            <p:nvPr/>
          </p:nvSpPr>
          <p:spPr>
            <a:xfrm>
              <a:off x="7557144" y="416093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506D83D-9A2A-1741-BCA1-6DABDDBD7E3D}"/>
                </a:ext>
              </a:extLst>
            </p:cNvPr>
            <p:cNvSpPr/>
            <p:nvPr/>
          </p:nvSpPr>
          <p:spPr>
            <a:xfrm>
              <a:off x="7973293" y="4160932"/>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F8A5163A-0969-C84F-B2FE-8EBFA56A1929}"/>
                </a:ext>
              </a:extLst>
            </p:cNvPr>
            <p:cNvSpPr/>
            <p:nvPr/>
          </p:nvSpPr>
          <p:spPr>
            <a:xfrm>
              <a:off x="8386341" y="415829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A4F064B-2234-984A-A068-FF652E19028C}"/>
                </a:ext>
              </a:extLst>
            </p:cNvPr>
            <p:cNvSpPr/>
            <p:nvPr/>
          </p:nvSpPr>
          <p:spPr>
            <a:xfrm>
              <a:off x="8387577" y="374976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FE13732-3E4A-F04C-8941-FC33D065B483}"/>
                </a:ext>
              </a:extLst>
            </p:cNvPr>
            <p:cNvSpPr/>
            <p:nvPr/>
          </p:nvSpPr>
          <p:spPr>
            <a:xfrm>
              <a:off x="7956962"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91A18FE-DC3C-D948-956C-C3C3169FB772}"/>
                </a:ext>
              </a:extLst>
            </p:cNvPr>
            <p:cNvSpPr/>
            <p:nvPr/>
          </p:nvSpPr>
          <p:spPr>
            <a:xfrm>
              <a:off x="7556755"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049170AF-8FEF-FA4C-9BCA-9143425D6BD2}"/>
                  </a:ext>
                </a:extLst>
              </p:cNvPr>
              <p:cNvSpPr>
                <a:spLocks noGrp="1"/>
              </p:cNvSpPr>
              <p:nvPr>
                <p:ph idx="1"/>
              </p:nvPr>
            </p:nvSpPr>
            <p:spPr>
              <a:xfrm>
                <a:off x="559389" y="1174253"/>
                <a:ext cx="9090438" cy="1616729"/>
              </a:xfrm>
            </p:spPr>
            <p:txBody>
              <a:bodyPr>
                <a:normAutofit/>
              </a:bodyPr>
              <a:lstStyle/>
              <a:p>
                <a:pPr marL="0" indent="0">
                  <a:buNone/>
                </a:pPr>
                <a:r>
                  <a:rPr lang="en-US" dirty="0"/>
                  <a:t>For every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b="0" i="0" dirty="0" smtClean="0">
                        <a:latin typeface="Cambria Math" panose="02040503050406030204" pitchFamily="18" charset="0"/>
                      </a:rPr>
                      <m:t> </m:t>
                    </m:r>
                  </m:oMath>
                </a14:m>
                <a:r>
                  <a:rPr lang="en-US" dirty="0"/>
                  <a:t>:</a:t>
                </a:r>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oMath>
                </a14:m>
                <a:r>
                  <a:rPr lang="en-US" dirty="0"/>
                  <a:t> CLOSE </a:t>
                </a:r>
                <a14:m>
                  <m:oMath xmlns:m="http://schemas.openxmlformats.org/officeDocument/2006/math">
                    <m:r>
                      <a:rPr lang="en-US"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m:rPr>
                        <m:sty m:val="p"/>
                      </m:rPr>
                      <a:rPr lang="en-US" b="0" i="0" smtClean="0">
                        <a:latin typeface="Cambria Math" panose="02040503050406030204" pitchFamily="18" charset="0"/>
                      </a:rPr>
                      <m:t>Pr</m:t>
                    </m:r>
                    <m:r>
                      <a:rPr lang="en-US" b="0" i="1" smtClean="0">
                        <a:latin typeface="Cambria Math" panose="02040503050406030204" pitchFamily="18" charset="0"/>
                      </a:rPr>
                      <m:t>[</m:t>
                    </m:r>
                  </m:oMath>
                </a14:m>
                <a:r>
                  <a:rPr lang="en-US" dirty="0"/>
                  <a:t>choose </a:t>
                </a:r>
                <a14:m>
                  <m:oMath xmlns:m="http://schemas.openxmlformats.org/officeDocument/2006/math">
                    <m:r>
                      <a:rPr lang="en-US" i="1" dirty="0" smtClean="0">
                        <a:latin typeface="Cambria Math" panose="02040503050406030204" pitchFamily="18" charset="0"/>
                      </a:rPr>
                      <m:t>h</m:t>
                    </m:r>
                  </m:oMath>
                </a14:m>
                <a:r>
                  <a:rPr lang="en-US" dirty="0"/>
                  <a:t> </a:t>
                </a:r>
                <a:r>
                  <a:rPr lang="en-US" dirty="0" err="1"/>
                  <a:t>s.t.</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oMath>
                </a14:m>
                <a:r>
                  <a:rPr lang="en-US" dirty="0"/>
                  <a:t> CLOSE</a:t>
                </a:r>
                <a14:m>
                  <m:oMath xmlns:m="http://schemas.openxmlformats.org/officeDocument/2006/math">
                    <m:r>
                      <a:rPr lang="en-US" i="1" dirty="0" smtClean="0">
                        <a:latin typeface="Cambria Math" panose="02040503050406030204" pitchFamily="18" charset="0"/>
                      </a:rPr>
                      <m:t>]</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𝑝</m:t>
                        </m:r>
                      </m:e>
                      <m:sub>
                        <m:r>
                          <a:rPr lang="en-US" b="0" i="1" dirty="0" smtClean="0">
                            <a:latin typeface="Cambria Math" panose="02040503050406030204" pitchFamily="18" charset="0"/>
                          </a:rPr>
                          <m:t>1</m:t>
                        </m:r>
                      </m:sub>
                    </m:sSub>
                  </m:oMath>
                </a14:m>
                <a:r>
                  <a:rPr lang="en-US" dirty="0"/>
                  <a:t> </a:t>
                </a:r>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oMath>
                </a14:m>
                <a:r>
                  <a:rPr lang="en-US" dirty="0"/>
                  <a:t> FAR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m:rPr>
                        <m:sty m:val="p"/>
                      </m:rPr>
                      <a:rPr lang="en-US">
                        <a:latin typeface="Cambria Math" panose="02040503050406030204" pitchFamily="18" charset="0"/>
                      </a:rPr>
                      <m:t>Pr</m:t>
                    </m:r>
                    <m:r>
                      <a:rPr lang="en-US" i="1">
                        <a:latin typeface="Cambria Math" panose="02040503050406030204" pitchFamily="18" charset="0"/>
                      </a:rPr>
                      <m:t>[</m:t>
                    </m:r>
                  </m:oMath>
                </a14:m>
                <a:r>
                  <a:rPr lang="en-US" dirty="0"/>
                  <a:t>choose </a:t>
                </a:r>
                <a14:m>
                  <m:oMath xmlns:m="http://schemas.openxmlformats.org/officeDocument/2006/math">
                    <m:r>
                      <a:rPr lang="en-US" i="1" dirty="0">
                        <a:latin typeface="Cambria Math" panose="02040503050406030204" pitchFamily="18" charset="0"/>
                      </a:rPr>
                      <m:t>h</m:t>
                    </m:r>
                  </m:oMath>
                </a14:m>
                <a:r>
                  <a:rPr lang="en-US" dirty="0"/>
                  <a:t> </a:t>
                </a:r>
                <a:r>
                  <a:rPr lang="en-US" dirty="0" err="1"/>
                  <a:t>s.t.</a:t>
                </a:r>
                <a:r>
                  <a:rPr lang="en-US" dirty="0"/>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 </m:t>
                    </m:r>
                  </m:oMath>
                </a14:m>
                <a:r>
                  <a:rPr lang="en-US" dirty="0"/>
                  <a:t>FAR </a:t>
                </a:r>
                <a14:m>
                  <m:oMath xmlns:m="http://schemas.openxmlformats.org/officeDocument/2006/math">
                    <m:r>
                      <a:rPr lang="en-US" i="1" dirty="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𝑝</m:t>
                        </m:r>
                      </m:e>
                      <m:sub>
                        <m:r>
                          <a:rPr lang="en-US" b="0" i="1" dirty="0" smtClean="0">
                            <a:latin typeface="Cambria Math" panose="02040503050406030204" pitchFamily="18" charset="0"/>
                          </a:rPr>
                          <m:t>2</m:t>
                        </m:r>
                      </m:sub>
                    </m:sSub>
                  </m:oMath>
                </a14:m>
                <a:r>
                  <a:rPr lang="en-US" dirty="0"/>
                  <a:t> </a:t>
                </a:r>
              </a:p>
            </p:txBody>
          </p:sp>
        </mc:Choice>
        <mc:Fallback xmlns="">
          <p:sp>
            <p:nvSpPr>
              <p:cNvPr id="23" name="Content Placeholder 22">
                <a:extLst>
                  <a:ext uri="{FF2B5EF4-FFF2-40B4-BE49-F238E27FC236}">
                    <a16:creationId xmlns:a16="http://schemas.microsoft.com/office/drawing/2014/main" id="{049170AF-8FEF-FA4C-9BCA-9143425D6BD2}"/>
                  </a:ext>
                </a:extLst>
              </p:cNvPr>
              <p:cNvSpPr>
                <a:spLocks noGrp="1" noRot="1" noChangeAspect="1" noMove="1" noResize="1" noEditPoints="1" noAdjustHandles="1" noChangeArrowheads="1" noChangeShapeType="1" noTextEdit="1"/>
              </p:cNvSpPr>
              <p:nvPr>
                <p:ph idx="1"/>
              </p:nvPr>
            </p:nvSpPr>
            <p:spPr>
              <a:xfrm>
                <a:off x="559389" y="1174253"/>
                <a:ext cx="9090438" cy="1616729"/>
              </a:xfrm>
              <a:blipFill>
                <a:blip r:embed="rId26"/>
                <a:stretch>
                  <a:fillRect l="-1255" t="-5426" b="-2326"/>
                </a:stretch>
              </a:blipFill>
            </p:spPr>
            <p:txBody>
              <a:bodyPr/>
              <a:lstStyle/>
              <a:p>
                <a:r>
                  <a:rPr lang="en-US">
                    <a:noFill/>
                  </a:rPr>
                  <a:t> </a:t>
                </a:r>
              </a:p>
            </p:txBody>
          </p:sp>
        </mc:Fallback>
      </mc:AlternateContent>
      <p:sp>
        <p:nvSpPr>
          <p:cNvPr id="144" name="TextBox 143">
            <a:extLst>
              <a:ext uri="{FF2B5EF4-FFF2-40B4-BE49-F238E27FC236}">
                <a16:creationId xmlns:a16="http://schemas.microsoft.com/office/drawing/2014/main" id="{EAAC0A90-FEF7-7844-87E0-28AD2BB4C455}"/>
              </a:ext>
            </a:extLst>
          </p:cNvPr>
          <p:cNvSpPr txBox="1"/>
          <p:nvPr/>
        </p:nvSpPr>
        <p:spPr>
          <a:xfrm>
            <a:off x="4685786" y="4434041"/>
            <a:ext cx="2449537" cy="1384995"/>
          </a:xfrm>
          <a:prstGeom prst="rect">
            <a:avLst/>
          </a:prstGeom>
          <a:noFill/>
        </p:spPr>
        <p:txBody>
          <a:bodyPr wrap="square" rtlCol="0">
            <a:spAutoFit/>
          </a:bodyPr>
          <a:lstStyle/>
          <a:p>
            <a:pPr algn="ctr"/>
            <a:r>
              <a:rPr lang="en-US" sz="2800" dirty="0"/>
              <a:t>But if adversary knows hash, </a:t>
            </a:r>
          </a:p>
          <a:p>
            <a:pPr algn="ctr"/>
            <a:r>
              <a:rPr lang="en-US" sz="2800" dirty="0"/>
              <a:t>can adapt!</a:t>
            </a:r>
          </a:p>
        </p:txBody>
      </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69B7D84-1CFE-794B-A6AD-40AA27FF0643}"/>
                  </a:ext>
                </a:extLst>
              </p:cNvPr>
              <p:cNvSpPr txBox="1"/>
              <p:nvPr/>
            </p:nvSpPr>
            <p:spPr>
              <a:xfrm>
                <a:off x="2025260" y="387528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145" name="TextBox 144">
                <a:extLst>
                  <a:ext uri="{FF2B5EF4-FFF2-40B4-BE49-F238E27FC236}">
                    <a16:creationId xmlns:a16="http://schemas.microsoft.com/office/drawing/2014/main" id="{A69B7D84-1CFE-794B-A6AD-40AA27FF0643}"/>
                  </a:ext>
                </a:extLst>
              </p:cNvPr>
              <p:cNvSpPr txBox="1">
                <a:spLocks noRot="1" noChangeAspect="1" noMove="1" noResize="1" noEditPoints="1" noAdjustHandles="1" noChangeArrowheads="1" noChangeShapeType="1" noTextEdit="1"/>
              </p:cNvSpPr>
              <p:nvPr/>
            </p:nvSpPr>
            <p:spPr>
              <a:xfrm>
                <a:off x="2025260" y="3875280"/>
                <a:ext cx="1251747" cy="52322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1B3F1802-6FD7-0747-8223-8128D56317AB}"/>
                  </a:ext>
                </a:extLst>
              </p:cNvPr>
              <p:cNvSpPr txBox="1"/>
              <p:nvPr/>
            </p:nvSpPr>
            <p:spPr>
              <a:xfrm>
                <a:off x="9023954" y="388401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6" name="TextBox 145">
                <a:extLst>
                  <a:ext uri="{FF2B5EF4-FFF2-40B4-BE49-F238E27FC236}">
                    <a16:creationId xmlns:a16="http://schemas.microsoft.com/office/drawing/2014/main" id="{1B3F1802-6FD7-0747-8223-8128D56317AB}"/>
                  </a:ext>
                </a:extLst>
              </p:cNvPr>
              <p:cNvSpPr txBox="1">
                <a:spLocks noRot="1" noChangeAspect="1" noMove="1" noResize="1" noEditPoints="1" noAdjustHandles="1" noChangeArrowheads="1" noChangeShapeType="1" noTextEdit="1"/>
              </p:cNvSpPr>
              <p:nvPr/>
            </p:nvSpPr>
            <p:spPr>
              <a:xfrm>
                <a:off x="9023954" y="3884010"/>
                <a:ext cx="1251747" cy="523220"/>
              </a:xfrm>
              <a:prstGeom prst="rect">
                <a:avLst/>
              </a:prstGeom>
              <a:blipFill>
                <a:blip r:embed="rId28"/>
                <a:stretch>
                  <a:fillRect/>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E97F2741-F38D-734B-A365-4A8BF506416D}"/>
              </a:ext>
            </a:extLst>
          </p:cNvPr>
          <p:cNvGrpSpPr/>
          <p:nvPr/>
        </p:nvGrpSpPr>
        <p:grpSpPr>
          <a:xfrm>
            <a:off x="8640372" y="2557879"/>
            <a:ext cx="1533592" cy="1444685"/>
            <a:chOff x="8640372" y="2557879"/>
            <a:chExt cx="1533592" cy="1444685"/>
          </a:xfrm>
        </p:grpSpPr>
        <mc:AlternateContent xmlns:mc="http://schemas.openxmlformats.org/markup-compatibility/2006" xmlns:a14="http://schemas.microsoft.com/office/drawing/2010/main">
          <mc:Choice Requires="a14">
            <p:sp>
              <p:nvSpPr>
                <p:cNvPr id="147" name="Cloud 146">
                  <a:extLst>
                    <a:ext uri="{FF2B5EF4-FFF2-40B4-BE49-F238E27FC236}">
                      <a16:creationId xmlns:a16="http://schemas.microsoft.com/office/drawing/2014/main" id="{D8B90192-E085-F041-A3B8-65F903DD34C9}"/>
                    </a:ext>
                  </a:extLst>
                </p:cNvPr>
                <p:cNvSpPr/>
                <p:nvPr/>
              </p:nvSpPr>
              <p:spPr>
                <a:xfrm>
                  <a:off x="8640372" y="2557879"/>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147" name="Cloud 146">
                  <a:extLst>
                    <a:ext uri="{FF2B5EF4-FFF2-40B4-BE49-F238E27FC236}">
                      <a16:creationId xmlns:a16="http://schemas.microsoft.com/office/drawing/2014/main" id="{D8B90192-E085-F041-A3B8-65F903DD34C9}"/>
                    </a:ext>
                  </a:extLst>
                </p:cNvPr>
                <p:cNvSpPr>
                  <a:spLocks noRot="1" noChangeAspect="1" noMove="1" noResize="1" noEditPoints="1" noAdjustHandles="1" noChangeArrowheads="1" noChangeShapeType="1" noTextEdit="1"/>
                </p:cNvSpPr>
                <p:nvPr/>
              </p:nvSpPr>
              <p:spPr>
                <a:xfrm>
                  <a:off x="8640372" y="2557879"/>
                  <a:ext cx="1533592" cy="957579"/>
                </a:xfrm>
                <a:prstGeom prst="cloud">
                  <a:avLst/>
                </a:prstGeom>
                <a:blipFill>
                  <a:blip r:embed="rId29"/>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C9F39BA6-2886-3847-94F4-9168609907C6}"/>
                </a:ext>
              </a:extLst>
            </p:cNvPr>
            <p:cNvSpPr/>
            <p:nvPr/>
          </p:nvSpPr>
          <p:spPr>
            <a:xfrm>
              <a:off x="9011533" y="3534015"/>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717A3B8-6704-314D-8FD9-2030BE14F30C}"/>
                </a:ext>
              </a:extLst>
            </p:cNvPr>
            <p:cNvSpPr/>
            <p:nvPr/>
          </p:nvSpPr>
          <p:spPr>
            <a:xfrm>
              <a:off x="8731048" y="3744249"/>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9812F51E-4531-E74A-8424-9B2C48635C77}"/>
                  </a:ext>
                </a:extLst>
              </p:cNvPr>
              <p:cNvSpPr txBox="1"/>
              <p:nvPr/>
            </p:nvSpPr>
            <p:spPr>
              <a:xfrm>
                <a:off x="9421090" y="5689116"/>
                <a:ext cx="506828"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12" name="TextBox 111">
                <a:extLst>
                  <a:ext uri="{FF2B5EF4-FFF2-40B4-BE49-F238E27FC236}">
                    <a16:creationId xmlns:a16="http://schemas.microsoft.com/office/drawing/2014/main" id="{9812F51E-4531-E74A-8424-9B2C48635C77}"/>
                  </a:ext>
                </a:extLst>
              </p:cNvPr>
              <p:cNvSpPr txBox="1">
                <a:spLocks noRot="1" noChangeAspect="1" noMove="1" noResize="1" noEditPoints="1" noAdjustHandles="1" noChangeArrowheads="1" noChangeShapeType="1" noTextEdit="1"/>
              </p:cNvSpPr>
              <p:nvPr/>
            </p:nvSpPr>
            <p:spPr>
              <a:xfrm>
                <a:off x="9421090" y="5689116"/>
                <a:ext cx="506828" cy="523220"/>
              </a:xfrm>
              <a:prstGeom prst="rect">
                <a:avLst/>
              </a:prstGeom>
              <a:blipFill>
                <a:blip r:embed="rId3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987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9" presetClass="exit" presetSubtype="0" fill="hold" grpId="0" nodeType="withEffect">
                                  <p:stCondLst>
                                    <p:cond delay="0"/>
                                  </p:stCondLst>
                                  <p:childTnLst>
                                    <p:animEffect transition="out" filter="dissolve">
                                      <p:cBhvr>
                                        <p:cTn id="10" dur="500"/>
                                        <p:tgtEl>
                                          <p:spTgt spid="94"/>
                                        </p:tgtEl>
                                      </p:cBhvr>
                                    </p:animEffect>
                                    <p:set>
                                      <p:cBhvr>
                                        <p:cTn id="11"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CC77F-87D5-AB40-B29F-C8EABA21B31C}"/>
              </a:ext>
            </a:extLst>
          </p:cNvPr>
          <p:cNvSpPr>
            <a:spLocks noGrp="1"/>
          </p:cNvSpPr>
          <p:nvPr>
            <p:ph type="title"/>
          </p:nvPr>
        </p:nvSpPr>
        <p:spPr>
          <a:xfrm>
            <a:off x="838200" y="120332"/>
            <a:ext cx="10515600" cy="1325563"/>
          </a:xfrm>
        </p:spPr>
        <p:txBody>
          <a:bodyPr/>
          <a:lstStyle/>
          <a:p>
            <a:r>
              <a:rPr lang="en-US" dirty="0"/>
              <a:t>Goal: Robust LSH</a:t>
            </a:r>
          </a:p>
        </p:txBody>
      </p:sp>
      <p:pic>
        <p:nvPicPr>
          <p:cNvPr id="22" name="Picture 21">
            <a:extLst>
              <a:ext uri="{FF2B5EF4-FFF2-40B4-BE49-F238E27FC236}">
                <a16:creationId xmlns:a16="http://schemas.microsoft.com/office/drawing/2014/main" id="{D156B9AF-EF08-2B4C-855B-9E899F944687}"/>
              </a:ext>
            </a:extLst>
          </p:cNvPr>
          <p:cNvPicPr>
            <a:picLocks noChangeAspect="1"/>
          </p:cNvPicPr>
          <p:nvPr/>
        </p:nvPicPr>
        <p:blipFill>
          <a:blip r:embed="rId3"/>
          <a:stretch>
            <a:fillRect/>
          </a:stretch>
        </p:blipFill>
        <p:spPr>
          <a:xfrm>
            <a:off x="748200" y="3405288"/>
            <a:ext cx="1306907" cy="1441262"/>
          </a:xfrm>
          <a:prstGeom prst="rect">
            <a:avLst/>
          </a:prstGeom>
        </p:spPr>
      </p:pic>
      <p:sp>
        <p:nvSpPr>
          <p:cNvPr id="9" name="Down Arrow 8">
            <a:extLst>
              <a:ext uri="{FF2B5EF4-FFF2-40B4-BE49-F238E27FC236}">
                <a16:creationId xmlns:a16="http://schemas.microsoft.com/office/drawing/2014/main" id="{9549FB18-0CBD-714D-9AF5-DCD990D8F0B3}"/>
              </a:ext>
            </a:extLst>
          </p:cNvPr>
          <p:cNvSpPr/>
          <p:nvPr/>
        </p:nvSpPr>
        <p:spPr>
          <a:xfrm>
            <a:off x="1214605" y="4925707"/>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8184A49-CF75-DC49-B51B-5BC7EB38EB33}"/>
              </a:ext>
            </a:extLst>
          </p:cNvPr>
          <p:cNvGrpSpPr/>
          <p:nvPr/>
        </p:nvGrpSpPr>
        <p:grpSpPr>
          <a:xfrm flipH="1">
            <a:off x="1193329" y="5616414"/>
            <a:ext cx="571936" cy="763873"/>
            <a:chOff x="919030" y="3740341"/>
            <a:chExt cx="1236241" cy="1651114"/>
          </a:xfrm>
        </p:grpSpPr>
        <p:sp>
          <p:nvSpPr>
            <p:cNvPr id="29" name="Rectangle 28">
              <a:extLst>
                <a:ext uri="{FF2B5EF4-FFF2-40B4-BE49-F238E27FC236}">
                  <a16:creationId xmlns:a16="http://schemas.microsoft.com/office/drawing/2014/main" id="{BF1F45C0-7E7F-4746-BCFB-03CBBB35D071}"/>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6E7A439-E777-E843-B644-C662B1D5830D}"/>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AF84FDD-FF19-A444-AB51-202B5B2D265B}"/>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BF8141-0ACC-4B47-A639-EC5E2231AD6C}"/>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2321E2-90DA-7D48-8386-3CE0EA4DA043}"/>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FCF338-8AA7-F543-B09D-E48B4BDE1E6E}"/>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1BB72D-4680-4A46-9789-22100CB2E21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A7A2568-0ECA-4848-9693-0EA27ED10073}"/>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4DE64C8-1AEA-334B-A67F-185F35186C25}"/>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ECA921-DC73-2D4D-ABAE-B424A5356288}"/>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DF332B-9A59-AA41-9722-4CC241C7D983}"/>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23DE64-4EB4-A743-A8C5-0C0EF4DE0DD7}"/>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2338E91-BF0C-A545-A17A-F926F4709996}"/>
                  </a:ext>
                </a:extLst>
              </p:cNvPr>
              <p:cNvSpPr txBox="1"/>
              <p:nvPr/>
            </p:nvSpPr>
            <p:spPr>
              <a:xfrm>
                <a:off x="1988266" y="5716394"/>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74" name="TextBox 73">
                <a:extLst>
                  <a:ext uri="{FF2B5EF4-FFF2-40B4-BE49-F238E27FC236}">
                    <a16:creationId xmlns:a16="http://schemas.microsoft.com/office/drawing/2014/main" id="{F2338E91-BF0C-A545-A17A-F926F4709996}"/>
                  </a:ext>
                </a:extLst>
              </p:cNvPr>
              <p:cNvSpPr txBox="1">
                <a:spLocks noRot="1" noChangeAspect="1" noMove="1" noResize="1" noEditPoints="1" noAdjustHandles="1" noChangeArrowheads="1" noChangeShapeType="1" noTextEdit="1"/>
              </p:cNvSpPr>
              <p:nvPr/>
            </p:nvSpPr>
            <p:spPr>
              <a:xfrm>
                <a:off x="1988266" y="5716394"/>
                <a:ext cx="1251747" cy="523220"/>
              </a:xfrm>
              <a:prstGeom prst="rect">
                <a:avLst/>
              </a:prstGeom>
              <a:blipFill>
                <a:blip r:embed="rId4"/>
                <a:stretch>
                  <a:fillRect/>
                </a:stretch>
              </a:blipFill>
            </p:spPr>
            <p:txBody>
              <a:bodyPr/>
              <a:lstStyle/>
              <a:p>
                <a:r>
                  <a:rPr lang="en-US">
                    <a:noFill/>
                  </a:rPr>
                  <a:t> </a:t>
                </a:r>
              </a:p>
            </p:txBody>
          </p:sp>
        </mc:Fallback>
      </mc:AlternateContent>
      <p:pic>
        <p:nvPicPr>
          <p:cNvPr id="98" name="Picture 97">
            <a:extLst>
              <a:ext uri="{FF2B5EF4-FFF2-40B4-BE49-F238E27FC236}">
                <a16:creationId xmlns:a16="http://schemas.microsoft.com/office/drawing/2014/main" id="{57E2CDBF-5E8E-6547-91D7-412C2E331572}"/>
              </a:ext>
            </a:extLst>
          </p:cNvPr>
          <p:cNvPicPr>
            <a:picLocks noChangeAspect="1"/>
          </p:cNvPicPr>
          <p:nvPr/>
        </p:nvPicPr>
        <p:blipFill>
          <a:blip r:embed="rId5">
            <a:extLst>
              <a:ext uri="{BEBA8EAE-BF5A-486C-A8C5-ECC9F3942E4B}">
                <a14:imgProps xmlns:a14="http://schemas.microsoft.com/office/drawing/2010/main">
                  <a14:imgLayer>
                    <a14:imgEffect>
                      <a14:sharpenSoften amount="62000"/>
                    </a14:imgEffect>
                    <a14:imgEffect>
                      <a14:brightnessContrast bright="32000"/>
                    </a14:imgEffect>
                  </a14:imgLayer>
                </a14:imgProps>
              </a:ext>
            </a:extLst>
          </a:blip>
          <a:stretch>
            <a:fillRect/>
          </a:stretch>
        </p:blipFill>
        <p:spPr>
          <a:xfrm>
            <a:off x="3048798" y="3358041"/>
            <a:ext cx="1306907" cy="1441262"/>
          </a:xfrm>
          <a:prstGeom prst="rect">
            <a:avLst/>
          </a:prstGeom>
        </p:spPr>
      </p:pic>
      <p:sp>
        <p:nvSpPr>
          <p:cNvPr id="99" name="Down Arrow 98">
            <a:extLst>
              <a:ext uri="{FF2B5EF4-FFF2-40B4-BE49-F238E27FC236}">
                <a16:creationId xmlns:a16="http://schemas.microsoft.com/office/drawing/2014/main" id="{84825DA5-05EB-C845-9BD8-429992BB2487}"/>
              </a:ext>
            </a:extLst>
          </p:cNvPr>
          <p:cNvSpPr/>
          <p:nvPr/>
        </p:nvSpPr>
        <p:spPr>
          <a:xfrm>
            <a:off x="3480584" y="4954473"/>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75DE43F7-1B35-4541-BE9C-D0D3E38B530C}"/>
              </a:ext>
            </a:extLst>
          </p:cNvPr>
          <p:cNvGrpSpPr/>
          <p:nvPr/>
        </p:nvGrpSpPr>
        <p:grpSpPr>
          <a:xfrm flipH="1">
            <a:off x="3447657" y="5630650"/>
            <a:ext cx="571936" cy="763873"/>
            <a:chOff x="919030" y="3740341"/>
            <a:chExt cx="1236241" cy="1651114"/>
          </a:xfrm>
        </p:grpSpPr>
        <p:sp>
          <p:nvSpPr>
            <p:cNvPr id="114" name="Rectangle 113">
              <a:extLst>
                <a:ext uri="{FF2B5EF4-FFF2-40B4-BE49-F238E27FC236}">
                  <a16:creationId xmlns:a16="http://schemas.microsoft.com/office/drawing/2014/main" id="{5A1BBD6A-528C-5B47-98CA-E2E19CA5ADDF}"/>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E84F40B-7370-364C-A59B-928FBA3F117B}"/>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0DF6A17-E746-4C4E-B552-EB113EBD8CA6}"/>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6498306-B6E8-4249-A1FA-3D18E99268C5}"/>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F47C6FF-5FFF-C444-9417-40821950C760}"/>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E1ED0B6-7E9B-5445-9DB6-199127554FA9}"/>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4A57256-C4CD-DD4C-BB13-4DF80A5CB2E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6CA31EA-7380-A945-8303-145725F49BFD}"/>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DF24D2B-129B-1B45-AE42-6EF6B541962A}"/>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B14A377-A1F4-5E4A-8045-20A59ED23BC2}"/>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79F6143-D9E9-5A4C-9FC9-A513DEDA2034}"/>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27E02241-AB0A-3547-BD7E-762DD1FCD63B}"/>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Down Arrow 92">
            <a:extLst>
              <a:ext uri="{FF2B5EF4-FFF2-40B4-BE49-F238E27FC236}">
                <a16:creationId xmlns:a16="http://schemas.microsoft.com/office/drawing/2014/main" id="{1C124BE7-0E72-8943-B37E-3C0A0DCB1FE1}"/>
              </a:ext>
            </a:extLst>
          </p:cNvPr>
          <p:cNvSpPr/>
          <p:nvPr/>
        </p:nvSpPr>
        <p:spPr>
          <a:xfrm>
            <a:off x="8233465" y="4936201"/>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424A4F32-6228-A749-9AAE-3EFAF69F4DFD}"/>
              </a:ext>
            </a:extLst>
          </p:cNvPr>
          <p:cNvPicPr>
            <a:picLocks noChangeAspect="1"/>
          </p:cNvPicPr>
          <p:nvPr/>
        </p:nvPicPr>
        <p:blipFill>
          <a:blip r:embed="rId3"/>
          <a:stretch>
            <a:fillRect/>
          </a:stretch>
        </p:blipFill>
        <p:spPr>
          <a:xfrm>
            <a:off x="7651839" y="3367613"/>
            <a:ext cx="1395130" cy="1538555"/>
          </a:xfrm>
          <a:prstGeom prst="rect">
            <a:avLst/>
          </a:prstGeom>
        </p:spPr>
      </p:pic>
      <p:pic>
        <p:nvPicPr>
          <p:cNvPr id="96" name="Picture 95">
            <a:extLst>
              <a:ext uri="{FF2B5EF4-FFF2-40B4-BE49-F238E27FC236}">
                <a16:creationId xmlns:a16="http://schemas.microsoft.com/office/drawing/2014/main" id="{8B9B309D-91B8-8041-88AA-88074EBDD6D9}"/>
              </a:ext>
            </a:extLst>
          </p:cNvPr>
          <p:cNvPicPr>
            <a:picLocks noChangeAspect="1"/>
          </p:cNvPicPr>
          <p:nvPr/>
        </p:nvPicPr>
        <p:blipFill>
          <a:blip r:embed="rId6"/>
          <a:stretch>
            <a:fillRect/>
          </a:stretch>
        </p:blipFill>
        <p:spPr>
          <a:xfrm>
            <a:off x="9928490" y="3310085"/>
            <a:ext cx="1545787" cy="1545786"/>
          </a:xfrm>
          <a:prstGeom prst="rect">
            <a:avLst/>
          </a:prstGeom>
        </p:spPr>
      </p:pic>
      <p:grpSp>
        <p:nvGrpSpPr>
          <p:cNvPr id="15" name="Group 14">
            <a:extLst>
              <a:ext uri="{FF2B5EF4-FFF2-40B4-BE49-F238E27FC236}">
                <a16:creationId xmlns:a16="http://schemas.microsoft.com/office/drawing/2014/main" id="{01EB42E0-26F5-2645-A422-61378C02A197}"/>
              </a:ext>
            </a:extLst>
          </p:cNvPr>
          <p:cNvGrpSpPr/>
          <p:nvPr/>
        </p:nvGrpSpPr>
        <p:grpSpPr>
          <a:xfrm>
            <a:off x="7037730" y="3504509"/>
            <a:ext cx="929532" cy="1157393"/>
            <a:chOff x="2739767" y="4441372"/>
            <a:chExt cx="1422400" cy="1771081"/>
          </a:xfrm>
        </p:grpSpPr>
        <p:pic>
          <p:nvPicPr>
            <p:cNvPr id="82" name="Picture 81">
              <a:extLst>
                <a:ext uri="{FF2B5EF4-FFF2-40B4-BE49-F238E27FC236}">
                  <a16:creationId xmlns:a16="http://schemas.microsoft.com/office/drawing/2014/main" id="{AB5AE2F6-D1EE-DF4D-B478-ACD03F45EA65}"/>
                </a:ext>
              </a:extLst>
            </p:cNvPr>
            <p:cNvPicPr>
              <a:picLocks noChangeAspect="1"/>
            </p:cNvPicPr>
            <p:nvPr/>
          </p:nvPicPr>
          <p:blipFill>
            <a:blip r:embed="rId7"/>
            <a:stretch>
              <a:fillRect/>
            </a:stretch>
          </p:blipFill>
          <p:spPr>
            <a:xfrm>
              <a:off x="2739767" y="4441372"/>
              <a:ext cx="1422400" cy="1422400"/>
            </a:xfrm>
            <a:prstGeom prst="rect">
              <a:avLst/>
            </a:prstGeom>
          </p:spPr>
        </p:pic>
        <mc:AlternateContent xmlns:mc="http://schemas.openxmlformats.org/markup-compatibility/2006" xmlns:p14="http://schemas.microsoft.com/office/powerpoint/2010/main">
          <mc:Choice Requires="p14">
            <p:contentPart p14:bwMode="auto" r:id="rId8">
              <p14:nvContentPartPr>
                <p14:cNvPr id="27" name="Ink 27">
                  <a:extLst>
                    <a:ext uri="{FF2B5EF4-FFF2-40B4-BE49-F238E27FC236}">
                      <a16:creationId xmlns:a16="http://schemas.microsoft.com/office/drawing/2014/main" id="{D4DBCDD1-3C80-5147-8DAC-0E1D27848263}"/>
                    </a:ext>
                  </a:extLst>
                </p14:cNvPr>
                <p14:cNvContentPartPr/>
                <p14:nvPr/>
              </p14:nvContentPartPr>
              <p14:xfrm>
                <a:off x="3026533" y="5757053"/>
                <a:ext cx="963720" cy="455400"/>
              </p14:xfrm>
            </p:contentPart>
          </mc:Choice>
          <mc:Fallback xmlns="">
            <p:pic>
              <p:nvPicPr>
                <p:cNvPr id="27" name="Ink 27">
                  <a:extLst>
                    <a:ext uri="{FF2B5EF4-FFF2-40B4-BE49-F238E27FC236}">
                      <a16:creationId xmlns:a16="http://schemas.microsoft.com/office/drawing/2014/main" id="{D4DBCDD1-3C80-5147-8DAC-0E1D27848263}"/>
                    </a:ext>
                  </a:extLst>
                </p:cNvPr>
                <p:cNvPicPr/>
                <p:nvPr/>
              </p:nvPicPr>
              <p:blipFill>
                <a:blip r:embed="rId9"/>
                <a:stretch>
                  <a:fillRect/>
                </a:stretch>
              </p:blipFill>
              <p:spPr>
                <a:xfrm>
                  <a:off x="3002839" y="5733374"/>
                  <a:ext cx="1010556" cy="502207"/>
                </a:xfrm>
                <a:prstGeom prst="rect">
                  <a:avLst/>
                </a:prstGeom>
              </p:spPr>
            </p:pic>
          </mc:Fallback>
        </mc:AlternateContent>
      </p:grpSp>
      <p:grpSp>
        <p:nvGrpSpPr>
          <p:cNvPr id="8" name="Group 7">
            <a:extLst>
              <a:ext uri="{FF2B5EF4-FFF2-40B4-BE49-F238E27FC236}">
                <a16:creationId xmlns:a16="http://schemas.microsoft.com/office/drawing/2014/main" id="{D7D92B02-8623-2743-B9A7-594F6FF8C1D2}"/>
              </a:ext>
            </a:extLst>
          </p:cNvPr>
          <p:cNvGrpSpPr/>
          <p:nvPr/>
        </p:nvGrpSpPr>
        <p:grpSpPr>
          <a:xfrm>
            <a:off x="7636347" y="3242188"/>
            <a:ext cx="1421629" cy="1681579"/>
            <a:chOff x="4755051" y="3806933"/>
            <a:chExt cx="1901567" cy="2249274"/>
          </a:xfrm>
        </p:grpSpPr>
        <p:pic>
          <p:nvPicPr>
            <p:cNvPr id="6" name="Picture 5">
              <a:extLst>
                <a:ext uri="{FF2B5EF4-FFF2-40B4-BE49-F238E27FC236}">
                  <a16:creationId xmlns:a16="http://schemas.microsoft.com/office/drawing/2014/main" id="{AC39AE2F-B619-6B43-AD5C-17877A1A6AAB}"/>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935" r="100000"/>
                      </a14:imgEffect>
                    </a14:imgLayer>
                  </a14:imgProps>
                </a:ext>
              </a:extLst>
            </a:blip>
            <a:stretch>
              <a:fillRect/>
            </a:stretch>
          </p:blipFill>
          <p:spPr>
            <a:xfrm>
              <a:off x="4755051" y="3959152"/>
              <a:ext cx="1901567" cy="2097055"/>
            </a:xfrm>
            <a:prstGeom prst="rect">
              <a:avLst/>
            </a:prstGeom>
          </p:spPr>
        </p:pic>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D468717-6EF7-A54E-850B-BA270D4DE21D}"/>
                    </a:ext>
                  </a:extLst>
                </p14:cNvPr>
                <p14:cNvContentPartPr/>
                <p14:nvPr/>
              </p14:nvContentPartPr>
              <p14:xfrm>
                <a:off x="5656693" y="4519013"/>
                <a:ext cx="206640" cy="169560"/>
              </p14:xfrm>
            </p:contentPart>
          </mc:Choice>
          <mc:Fallback xmlns="">
            <p:pic>
              <p:nvPicPr>
                <p:cNvPr id="11" name="Ink 10">
                  <a:extLst>
                    <a:ext uri="{FF2B5EF4-FFF2-40B4-BE49-F238E27FC236}">
                      <a16:creationId xmlns:a16="http://schemas.microsoft.com/office/drawing/2014/main" id="{2D468717-6EF7-A54E-850B-BA270D4DE21D}"/>
                    </a:ext>
                  </a:extLst>
                </p:cNvPr>
                <p:cNvPicPr/>
                <p:nvPr/>
              </p:nvPicPr>
              <p:blipFill>
                <a:blip r:embed="rId13"/>
                <a:stretch>
                  <a:fillRect/>
                </a:stretch>
              </p:blipFill>
              <p:spPr>
                <a:xfrm>
                  <a:off x="5636029" y="4498358"/>
                  <a:ext cx="247487" cy="21038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20">
                  <a:extLst>
                    <a:ext uri="{FF2B5EF4-FFF2-40B4-BE49-F238E27FC236}">
                      <a16:creationId xmlns:a16="http://schemas.microsoft.com/office/drawing/2014/main" id="{312227C5-9193-784B-96C2-10FB78374EAC}"/>
                    </a:ext>
                  </a:extLst>
                </p14:cNvPr>
                <p14:cNvContentPartPr/>
                <p14:nvPr/>
              </p14:nvContentPartPr>
              <p14:xfrm>
                <a:off x="5392093" y="4609013"/>
                <a:ext cx="286200" cy="127440"/>
              </p14:xfrm>
            </p:contentPart>
          </mc:Choice>
          <mc:Fallback xmlns="">
            <p:pic>
              <p:nvPicPr>
                <p:cNvPr id="20" name="Ink 20">
                  <a:extLst>
                    <a:ext uri="{FF2B5EF4-FFF2-40B4-BE49-F238E27FC236}">
                      <a16:creationId xmlns:a16="http://schemas.microsoft.com/office/drawing/2014/main" id="{312227C5-9193-784B-96C2-10FB78374EAC}"/>
                    </a:ext>
                  </a:extLst>
                </p:cNvPr>
                <p:cNvPicPr/>
                <p:nvPr/>
              </p:nvPicPr>
              <p:blipFill>
                <a:blip r:embed="rId15"/>
                <a:stretch>
                  <a:fillRect/>
                </a:stretch>
              </p:blipFill>
              <p:spPr>
                <a:xfrm>
                  <a:off x="5371410" y="4588334"/>
                  <a:ext cx="326605" cy="16831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71047423-D365-8845-8835-248415289888}"/>
                    </a:ext>
                  </a:extLst>
                </p14:cNvPr>
                <p14:cNvContentPartPr/>
                <p14:nvPr/>
              </p14:nvContentPartPr>
              <p14:xfrm>
                <a:off x="5402533" y="4095653"/>
                <a:ext cx="418320" cy="201600"/>
              </p14:xfrm>
            </p:contentPart>
          </mc:Choice>
          <mc:Fallback xmlns="">
            <p:pic>
              <p:nvPicPr>
                <p:cNvPr id="34" name="Ink 33">
                  <a:extLst>
                    <a:ext uri="{FF2B5EF4-FFF2-40B4-BE49-F238E27FC236}">
                      <a16:creationId xmlns:a16="http://schemas.microsoft.com/office/drawing/2014/main" id="{71047423-D365-8845-8835-248415289888}"/>
                    </a:ext>
                  </a:extLst>
                </p:cNvPr>
                <p:cNvPicPr/>
                <p:nvPr/>
              </p:nvPicPr>
              <p:blipFill>
                <a:blip r:embed="rId17"/>
                <a:stretch>
                  <a:fillRect/>
                </a:stretch>
              </p:blipFill>
              <p:spPr>
                <a:xfrm>
                  <a:off x="5330326" y="3951309"/>
                  <a:ext cx="562253" cy="4898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33B69AF0-D0A3-0D4A-AF0B-3C7583D177A3}"/>
                    </a:ext>
                  </a:extLst>
                </p14:cNvPr>
                <p14:cNvContentPartPr/>
                <p14:nvPr/>
              </p14:nvContentPartPr>
              <p14:xfrm>
                <a:off x="5402533" y="4095653"/>
                <a:ext cx="386640" cy="206640"/>
              </p14:xfrm>
            </p:contentPart>
          </mc:Choice>
          <mc:Fallback xmlns="">
            <p:pic>
              <p:nvPicPr>
                <p:cNvPr id="35" name="Ink 34">
                  <a:extLst>
                    <a:ext uri="{FF2B5EF4-FFF2-40B4-BE49-F238E27FC236}">
                      <a16:creationId xmlns:a16="http://schemas.microsoft.com/office/drawing/2014/main" id="{33B69AF0-D0A3-0D4A-AF0B-3C7583D177A3}"/>
                    </a:ext>
                  </a:extLst>
                </p:cNvPr>
                <p:cNvPicPr/>
                <p:nvPr/>
              </p:nvPicPr>
              <p:blipFill>
                <a:blip r:embed="rId19"/>
                <a:stretch>
                  <a:fillRect/>
                </a:stretch>
              </p:blipFill>
              <p:spPr>
                <a:xfrm>
                  <a:off x="5330309" y="3951486"/>
                  <a:ext cx="530607" cy="49449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5820154C-6AEA-844C-AC9A-36622309A94C}"/>
                    </a:ext>
                  </a:extLst>
                </p14:cNvPr>
                <p14:cNvContentPartPr/>
                <p14:nvPr/>
              </p14:nvContentPartPr>
              <p14:xfrm>
                <a:off x="5413333" y="4063973"/>
                <a:ext cx="444960" cy="275400"/>
              </p14:xfrm>
            </p:contentPart>
          </mc:Choice>
          <mc:Fallback xmlns="">
            <p:pic>
              <p:nvPicPr>
                <p:cNvPr id="36" name="Ink 35">
                  <a:extLst>
                    <a:ext uri="{FF2B5EF4-FFF2-40B4-BE49-F238E27FC236}">
                      <a16:creationId xmlns:a16="http://schemas.microsoft.com/office/drawing/2014/main" id="{5820154C-6AEA-844C-AC9A-36622309A94C}"/>
                    </a:ext>
                  </a:extLst>
                </p:cNvPr>
                <p:cNvPicPr/>
                <p:nvPr/>
              </p:nvPicPr>
              <p:blipFill>
                <a:blip r:embed="rId21"/>
                <a:stretch>
                  <a:fillRect/>
                </a:stretch>
              </p:blipFill>
              <p:spPr>
                <a:xfrm>
                  <a:off x="5341099" y="3919532"/>
                  <a:ext cx="588946" cy="563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Ink 36">
                  <a:extLst>
                    <a:ext uri="{FF2B5EF4-FFF2-40B4-BE49-F238E27FC236}">
                      <a16:creationId xmlns:a16="http://schemas.microsoft.com/office/drawing/2014/main" id="{E5739127-9B4A-5B47-B674-365E8413DA94}"/>
                    </a:ext>
                  </a:extLst>
                </p14:cNvPr>
                <p14:cNvContentPartPr/>
                <p14:nvPr/>
              </p14:nvContentPartPr>
              <p14:xfrm>
                <a:off x="5445013" y="3806933"/>
                <a:ext cx="233280" cy="188640"/>
              </p14:xfrm>
            </p:contentPart>
          </mc:Choice>
          <mc:Fallback xmlns="">
            <p:pic>
              <p:nvPicPr>
                <p:cNvPr id="37" name="Ink 36">
                  <a:extLst>
                    <a:ext uri="{FF2B5EF4-FFF2-40B4-BE49-F238E27FC236}">
                      <a16:creationId xmlns:a16="http://schemas.microsoft.com/office/drawing/2014/main" id="{E5739127-9B4A-5B47-B674-365E8413DA94}"/>
                    </a:ext>
                  </a:extLst>
                </p:cNvPr>
                <p:cNvPicPr/>
                <p:nvPr/>
              </p:nvPicPr>
              <p:blipFill>
                <a:blip r:embed="rId23"/>
                <a:stretch>
                  <a:fillRect/>
                </a:stretch>
              </p:blipFill>
              <p:spPr>
                <a:xfrm>
                  <a:off x="5424330" y="3786240"/>
                  <a:ext cx="273683" cy="229544"/>
                </a:xfrm>
                <a:prstGeom prst="rect">
                  <a:avLst/>
                </a:prstGeom>
              </p:spPr>
            </p:pic>
          </mc:Fallback>
        </mc:AlternateContent>
      </p:grpSp>
      <p:sp>
        <p:nvSpPr>
          <p:cNvPr id="73" name="Down Arrow 72">
            <a:extLst>
              <a:ext uri="{FF2B5EF4-FFF2-40B4-BE49-F238E27FC236}">
                <a16:creationId xmlns:a16="http://schemas.microsoft.com/office/drawing/2014/main" id="{513A4E79-A687-5147-B910-E3A83EC76B06}"/>
              </a:ext>
            </a:extLst>
          </p:cNvPr>
          <p:cNvSpPr/>
          <p:nvPr/>
        </p:nvSpPr>
        <p:spPr>
          <a:xfrm>
            <a:off x="10514335" y="4927950"/>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EC1E6D2-F87F-BA4A-B556-BA506AB9DE0A}"/>
                  </a:ext>
                </a:extLst>
              </p:cNvPr>
              <p:cNvSpPr txBox="1"/>
              <p:nvPr/>
            </p:nvSpPr>
            <p:spPr>
              <a:xfrm>
                <a:off x="9421662" y="5686077"/>
                <a:ext cx="506828"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4" name="TextBox 93">
                <a:extLst>
                  <a:ext uri="{FF2B5EF4-FFF2-40B4-BE49-F238E27FC236}">
                    <a16:creationId xmlns:a16="http://schemas.microsoft.com/office/drawing/2014/main" id="{5EC1E6D2-F87F-BA4A-B556-BA506AB9DE0A}"/>
                  </a:ext>
                </a:extLst>
              </p:cNvPr>
              <p:cNvSpPr txBox="1">
                <a:spLocks noRot="1" noChangeAspect="1" noMove="1" noResize="1" noEditPoints="1" noAdjustHandles="1" noChangeArrowheads="1" noChangeShapeType="1" noTextEdit="1"/>
              </p:cNvSpPr>
              <p:nvPr/>
            </p:nvSpPr>
            <p:spPr>
              <a:xfrm>
                <a:off x="9421662" y="5686077"/>
                <a:ext cx="506828" cy="523220"/>
              </a:xfrm>
              <a:prstGeom prst="rect">
                <a:avLst/>
              </a:prstGeom>
              <a:blipFill>
                <a:blip r:embed="rId24"/>
                <a:stretch>
                  <a:fillRect l="-2439"/>
                </a:stretch>
              </a:blipFill>
            </p:spPr>
            <p:txBody>
              <a:bodyPr/>
              <a:lstStyle/>
              <a:p>
                <a:r>
                  <a:rPr lang="en-US">
                    <a:noFill/>
                  </a:rPr>
                  <a:t> </a:t>
                </a:r>
              </a:p>
            </p:txBody>
          </p:sp>
        </mc:Fallback>
      </mc:AlternateContent>
      <p:grpSp>
        <p:nvGrpSpPr>
          <p:cNvPr id="126" name="Group 125">
            <a:extLst>
              <a:ext uri="{FF2B5EF4-FFF2-40B4-BE49-F238E27FC236}">
                <a16:creationId xmlns:a16="http://schemas.microsoft.com/office/drawing/2014/main" id="{DAEFC03C-E44D-D544-8929-6DC22BF7867B}"/>
              </a:ext>
            </a:extLst>
          </p:cNvPr>
          <p:cNvGrpSpPr/>
          <p:nvPr/>
        </p:nvGrpSpPr>
        <p:grpSpPr>
          <a:xfrm flipH="1">
            <a:off x="10332884" y="5598421"/>
            <a:ext cx="576799" cy="763873"/>
            <a:chOff x="7556755" y="3749037"/>
            <a:chExt cx="1246751" cy="1651114"/>
          </a:xfrm>
        </p:grpSpPr>
        <p:sp>
          <p:nvSpPr>
            <p:cNvPr id="127" name="Rectangle 126">
              <a:extLst>
                <a:ext uri="{FF2B5EF4-FFF2-40B4-BE49-F238E27FC236}">
                  <a16:creationId xmlns:a16="http://schemas.microsoft.com/office/drawing/2014/main" id="{B2CEE67D-750F-EC4E-BAF7-F19C5CD0D97A}"/>
                </a:ext>
              </a:extLst>
            </p:cNvPr>
            <p:cNvSpPr/>
            <p:nvPr/>
          </p:nvSpPr>
          <p:spPr>
            <a:xfrm>
              <a:off x="7559692" y="498422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2A24D73-DD09-9A46-855A-A1E261A96E89}"/>
                </a:ext>
              </a:extLst>
            </p:cNvPr>
            <p:cNvSpPr/>
            <p:nvPr/>
          </p:nvSpPr>
          <p:spPr>
            <a:xfrm>
              <a:off x="7969167" y="4984222"/>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A6A044C5-B18A-3A4F-8990-C7C9379EC4F4}"/>
                </a:ext>
              </a:extLst>
            </p:cNvPr>
            <p:cNvSpPr/>
            <p:nvPr/>
          </p:nvSpPr>
          <p:spPr>
            <a:xfrm>
              <a:off x="8382215" y="498158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0DDDF500-BDD2-314B-950E-235B667917EC}"/>
                </a:ext>
              </a:extLst>
            </p:cNvPr>
            <p:cNvSpPr/>
            <p:nvPr/>
          </p:nvSpPr>
          <p:spPr>
            <a:xfrm>
              <a:off x="8383451" y="457305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17D35C54-DAD9-AC49-BB75-7C2CF0687611}"/>
                </a:ext>
              </a:extLst>
            </p:cNvPr>
            <p:cNvSpPr/>
            <p:nvPr/>
          </p:nvSpPr>
          <p:spPr>
            <a:xfrm>
              <a:off x="7971124" y="4572327"/>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C182DEF-47BB-E94A-ABD9-14B84D174535}"/>
                </a:ext>
              </a:extLst>
            </p:cNvPr>
            <p:cNvSpPr/>
            <p:nvPr/>
          </p:nvSpPr>
          <p:spPr>
            <a:xfrm>
              <a:off x="7559303" y="4572327"/>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45CDEEA-9F20-0A45-9007-E4F09D25AABE}"/>
                </a:ext>
              </a:extLst>
            </p:cNvPr>
            <p:cNvSpPr/>
            <p:nvPr/>
          </p:nvSpPr>
          <p:spPr>
            <a:xfrm>
              <a:off x="7557144" y="416093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506D83D-9A2A-1741-BCA1-6DABDDBD7E3D}"/>
                </a:ext>
              </a:extLst>
            </p:cNvPr>
            <p:cNvSpPr/>
            <p:nvPr/>
          </p:nvSpPr>
          <p:spPr>
            <a:xfrm>
              <a:off x="7973293" y="4160932"/>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F8A5163A-0969-C84F-B2FE-8EBFA56A1929}"/>
                </a:ext>
              </a:extLst>
            </p:cNvPr>
            <p:cNvSpPr/>
            <p:nvPr/>
          </p:nvSpPr>
          <p:spPr>
            <a:xfrm>
              <a:off x="8386341" y="415829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A4F064B-2234-984A-A068-FF652E19028C}"/>
                </a:ext>
              </a:extLst>
            </p:cNvPr>
            <p:cNvSpPr/>
            <p:nvPr/>
          </p:nvSpPr>
          <p:spPr>
            <a:xfrm>
              <a:off x="8387577" y="374976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FE13732-3E4A-F04C-8941-FC33D065B483}"/>
                </a:ext>
              </a:extLst>
            </p:cNvPr>
            <p:cNvSpPr/>
            <p:nvPr/>
          </p:nvSpPr>
          <p:spPr>
            <a:xfrm>
              <a:off x="7956962"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F91A18FE-DC3C-D948-956C-C3C3169FB772}"/>
                </a:ext>
              </a:extLst>
            </p:cNvPr>
            <p:cNvSpPr/>
            <p:nvPr/>
          </p:nvSpPr>
          <p:spPr>
            <a:xfrm>
              <a:off x="7556755"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69B7D84-1CFE-794B-A6AD-40AA27FF0643}"/>
                  </a:ext>
                </a:extLst>
              </p:cNvPr>
              <p:cNvSpPr txBox="1"/>
              <p:nvPr/>
            </p:nvSpPr>
            <p:spPr>
              <a:xfrm>
                <a:off x="2025260" y="387528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145" name="TextBox 144">
                <a:extLst>
                  <a:ext uri="{FF2B5EF4-FFF2-40B4-BE49-F238E27FC236}">
                    <a16:creationId xmlns:a16="http://schemas.microsoft.com/office/drawing/2014/main" id="{A69B7D84-1CFE-794B-A6AD-40AA27FF0643}"/>
                  </a:ext>
                </a:extLst>
              </p:cNvPr>
              <p:cNvSpPr txBox="1">
                <a:spLocks noRot="1" noChangeAspect="1" noMove="1" noResize="1" noEditPoints="1" noAdjustHandles="1" noChangeArrowheads="1" noChangeShapeType="1" noTextEdit="1"/>
              </p:cNvSpPr>
              <p:nvPr/>
            </p:nvSpPr>
            <p:spPr>
              <a:xfrm>
                <a:off x="2025260" y="3875280"/>
                <a:ext cx="1251747" cy="523220"/>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1B3F1802-6FD7-0747-8223-8128D56317AB}"/>
                  </a:ext>
                </a:extLst>
              </p:cNvPr>
              <p:cNvSpPr txBox="1"/>
              <p:nvPr/>
            </p:nvSpPr>
            <p:spPr>
              <a:xfrm>
                <a:off x="9023954" y="388401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6" name="TextBox 145">
                <a:extLst>
                  <a:ext uri="{FF2B5EF4-FFF2-40B4-BE49-F238E27FC236}">
                    <a16:creationId xmlns:a16="http://schemas.microsoft.com/office/drawing/2014/main" id="{1B3F1802-6FD7-0747-8223-8128D56317AB}"/>
                  </a:ext>
                </a:extLst>
              </p:cNvPr>
              <p:cNvSpPr txBox="1">
                <a:spLocks noRot="1" noChangeAspect="1" noMove="1" noResize="1" noEditPoints="1" noAdjustHandles="1" noChangeArrowheads="1" noChangeShapeType="1" noTextEdit="1"/>
              </p:cNvSpPr>
              <p:nvPr/>
            </p:nvSpPr>
            <p:spPr>
              <a:xfrm>
                <a:off x="9023954" y="3884010"/>
                <a:ext cx="1251747" cy="523220"/>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loud 146">
                <a:extLst>
                  <a:ext uri="{FF2B5EF4-FFF2-40B4-BE49-F238E27FC236}">
                    <a16:creationId xmlns:a16="http://schemas.microsoft.com/office/drawing/2014/main" id="{D8B90192-E085-F041-A3B8-65F903DD34C9}"/>
                  </a:ext>
                </a:extLst>
              </p:cNvPr>
              <p:cNvSpPr/>
              <p:nvPr/>
            </p:nvSpPr>
            <p:spPr>
              <a:xfrm>
                <a:off x="8640372" y="2557879"/>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147" name="Cloud 146">
                <a:extLst>
                  <a:ext uri="{FF2B5EF4-FFF2-40B4-BE49-F238E27FC236}">
                    <a16:creationId xmlns:a16="http://schemas.microsoft.com/office/drawing/2014/main" id="{D8B90192-E085-F041-A3B8-65F903DD34C9}"/>
                  </a:ext>
                </a:extLst>
              </p:cNvPr>
              <p:cNvSpPr>
                <a:spLocks noRot="1" noChangeAspect="1" noMove="1" noResize="1" noEditPoints="1" noAdjustHandles="1" noChangeArrowheads="1" noChangeShapeType="1" noTextEdit="1"/>
              </p:cNvSpPr>
              <p:nvPr/>
            </p:nvSpPr>
            <p:spPr>
              <a:xfrm>
                <a:off x="8640372" y="2557879"/>
                <a:ext cx="1533592" cy="957579"/>
              </a:xfrm>
              <a:prstGeom prst="cloud">
                <a:avLst/>
              </a:prstGeom>
              <a:blipFill>
                <a:blip r:embed="rId27"/>
                <a:stretch>
                  <a:fillRect/>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C9F39BA6-2886-3847-94F4-9168609907C6}"/>
              </a:ext>
            </a:extLst>
          </p:cNvPr>
          <p:cNvSpPr/>
          <p:nvPr/>
        </p:nvSpPr>
        <p:spPr>
          <a:xfrm>
            <a:off x="9011533" y="3534015"/>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717A3B8-6704-314D-8FD9-2030BE14F30C}"/>
              </a:ext>
            </a:extLst>
          </p:cNvPr>
          <p:cNvSpPr/>
          <p:nvPr/>
        </p:nvSpPr>
        <p:spPr>
          <a:xfrm>
            <a:off x="8731048" y="3744249"/>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3035D22C-A237-BC45-B2A7-0FEA09730648}"/>
              </a:ext>
            </a:extLst>
          </p:cNvPr>
          <p:cNvGrpSpPr/>
          <p:nvPr/>
        </p:nvGrpSpPr>
        <p:grpSpPr>
          <a:xfrm>
            <a:off x="1741327" y="2557879"/>
            <a:ext cx="1533592" cy="1444685"/>
            <a:chOff x="1761701" y="608613"/>
            <a:chExt cx="1533592" cy="1444685"/>
          </a:xfrm>
        </p:grpSpPr>
        <mc:AlternateContent xmlns:mc="http://schemas.openxmlformats.org/markup-compatibility/2006" xmlns:a14="http://schemas.microsoft.com/office/drawing/2010/main">
          <mc:Choice Requires="a14">
            <p:sp>
              <p:nvSpPr>
                <p:cNvPr id="92" name="Cloud 91">
                  <a:extLst>
                    <a:ext uri="{FF2B5EF4-FFF2-40B4-BE49-F238E27FC236}">
                      <a16:creationId xmlns:a16="http://schemas.microsoft.com/office/drawing/2014/main" id="{DB61572F-87D0-0943-8796-A2097A0AED32}"/>
                    </a:ext>
                  </a:extLst>
                </p:cNvPr>
                <p:cNvSpPr/>
                <p:nvPr/>
              </p:nvSpPr>
              <p:spPr>
                <a:xfrm>
                  <a:off x="1761701" y="608613"/>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92" name="Cloud 91">
                  <a:extLst>
                    <a:ext uri="{FF2B5EF4-FFF2-40B4-BE49-F238E27FC236}">
                      <a16:creationId xmlns:a16="http://schemas.microsoft.com/office/drawing/2014/main" id="{DB61572F-87D0-0943-8796-A2097A0AED32}"/>
                    </a:ext>
                  </a:extLst>
                </p:cNvPr>
                <p:cNvSpPr>
                  <a:spLocks noRot="1" noChangeAspect="1" noMove="1" noResize="1" noEditPoints="1" noAdjustHandles="1" noChangeArrowheads="1" noChangeShapeType="1" noTextEdit="1"/>
                </p:cNvSpPr>
                <p:nvPr/>
              </p:nvSpPr>
              <p:spPr>
                <a:xfrm>
                  <a:off x="1761701" y="608613"/>
                  <a:ext cx="1533592" cy="957579"/>
                </a:xfrm>
                <a:prstGeom prst="cloud">
                  <a:avLst/>
                </a:prstGeom>
                <a:blipFill>
                  <a:blip r:embed="rId28"/>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0ACDA602-5E7C-EF4C-A829-7D528A9D0267}"/>
                </a:ext>
              </a:extLst>
            </p:cNvPr>
            <p:cNvSpPr/>
            <p:nvPr/>
          </p:nvSpPr>
          <p:spPr>
            <a:xfrm>
              <a:off x="2132862" y="1584749"/>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A0B697D-6AD4-1147-8A2B-4EB65E77327B}"/>
                </a:ext>
              </a:extLst>
            </p:cNvPr>
            <p:cNvSpPr/>
            <p:nvPr/>
          </p:nvSpPr>
          <p:spPr>
            <a:xfrm>
              <a:off x="1852377" y="1794983"/>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CEE93BE1-818E-0E45-9FCB-BDEB594D4CCB}"/>
              </a:ext>
            </a:extLst>
          </p:cNvPr>
          <p:cNvGrpSpPr/>
          <p:nvPr/>
        </p:nvGrpSpPr>
        <p:grpSpPr>
          <a:xfrm>
            <a:off x="8160255" y="5626033"/>
            <a:ext cx="568613" cy="753033"/>
            <a:chOff x="7414031" y="3708943"/>
            <a:chExt cx="1246751" cy="1651114"/>
          </a:xfrm>
        </p:grpSpPr>
        <p:sp>
          <p:nvSpPr>
            <p:cNvPr id="101" name="Rectangle 100">
              <a:extLst>
                <a:ext uri="{FF2B5EF4-FFF2-40B4-BE49-F238E27FC236}">
                  <a16:creationId xmlns:a16="http://schemas.microsoft.com/office/drawing/2014/main" id="{083ED874-C770-FE43-ABD4-DDA7584EE0FD}"/>
                </a:ext>
              </a:extLst>
            </p:cNvPr>
            <p:cNvSpPr/>
            <p:nvPr/>
          </p:nvSpPr>
          <p:spPr>
            <a:xfrm>
              <a:off x="7416968" y="4944128"/>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752D382-2D2A-5C49-9412-988B90016D0B}"/>
                </a:ext>
              </a:extLst>
            </p:cNvPr>
            <p:cNvSpPr/>
            <p:nvPr/>
          </p:nvSpPr>
          <p:spPr>
            <a:xfrm>
              <a:off x="7826443" y="4944128"/>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52E1CFA3-E910-7545-8733-884373F4C350}"/>
                </a:ext>
              </a:extLst>
            </p:cNvPr>
            <p:cNvSpPr/>
            <p:nvPr/>
          </p:nvSpPr>
          <p:spPr>
            <a:xfrm>
              <a:off x="8239491" y="4941488"/>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E8D43AB-AB8B-6F4C-8BF9-FA6AD3EE0660}"/>
                </a:ext>
              </a:extLst>
            </p:cNvPr>
            <p:cNvSpPr/>
            <p:nvPr/>
          </p:nvSpPr>
          <p:spPr>
            <a:xfrm>
              <a:off x="8240727" y="4532957"/>
              <a:ext cx="415929" cy="41592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0D3F02E-91EE-4349-8784-7DEB4E4A0BE1}"/>
                </a:ext>
              </a:extLst>
            </p:cNvPr>
            <p:cNvSpPr/>
            <p:nvPr/>
          </p:nvSpPr>
          <p:spPr>
            <a:xfrm>
              <a:off x="7828400" y="4532233"/>
              <a:ext cx="415929" cy="415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4579BFD-FD75-0C49-9E1B-D437AB5FFA61}"/>
                </a:ext>
              </a:extLst>
            </p:cNvPr>
            <p:cNvSpPr/>
            <p:nvPr/>
          </p:nvSpPr>
          <p:spPr>
            <a:xfrm>
              <a:off x="7416579" y="4532233"/>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B06AEAA-6FBA-A946-A998-8B8971C7E389}"/>
                </a:ext>
              </a:extLst>
            </p:cNvPr>
            <p:cNvSpPr/>
            <p:nvPr/>
          </p:nvSpPr>
          <p:spPr>
            <a:xfrm>
              <a:off x="7414420" y="4120838"/>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D3F7E6C-5325-704E-8E92-16EB6FF94D2C}"/>
                </a:ext>
              </a:extLst>
            </p:cNvPr>
            <p:cNvSpPr/>
            <p:nvPr/>
          </p:nvSpPr>
          <p:spPr>
            <a:xfrm>
              <a:off x="7830569" y="4120838"/>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76B82B0-04F4-C447-8252-1FCBB706ADE5}"/>
                </a:ext>
              </a:extLst>
            </p:cNvPr>
            <p:cNvSpPr/>
            <p:nvPr/>
          </p:nvSpPr>
          <p:spPr>
            <a:xfrm>
              <a:off x="8243617" y="4118198"/>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A521F82B-E662-C141-BBA4-DC08AC90D090}"/>
                </a:ext>
              </a:extLst>
            </p:cNvPr>
            <p:cNvSpPr/>
            <p:nvPr/>
          </p:nvSpPr>
          <p:spPr>
            <a:xfrm>
              <a:off x="8244853" y="3709667"/>
              <a:ext cx="415929" cy="415929"/>
            </a:xfrm>
            <a:prstGeom prst="rect">
              <a:avLst/>
            </a:prstGeom>
            <a:solidFill>
              <a:srgbClr val="FF9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0145DFCB-76BA-6047-BD4F-8B4681DB5FA5}"/>
                </a:ext>
              </a:extLst>
            </p:cNvPr>
            <p:cNvSpPr/>
            <p:nvPr/>
          </p:nvSpPr>
          <p:spPr>
            <a:xfrm>
              <a:off x="7828414" y="3708943"/>
              <a:ext cx="415929" cy="415929"/>
            </a:xfrm>
            <a:prstGeom prst="rect">
              <a:avLst/>
            </a:prstGeom>
            <a:solidFill>
              <a:srgbClr val="FF9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9B3F6AD-D071-B344-A073-8EB8F9FE8D17}"/>
                </a:ext>
              </a:extLst>
            </p:cNvPr>
            <p:cNvSpPr/>
            <p:nvPr/>
          </p:nvSpPr>
          <p:spPr>
            <a:xfrm>
              <a:off x="7414031" y="3708943"/>
              <a:ext cx="415929" cy="415929"/>
            </a:xfrm>
            <a:prstGeom prst="rect">
              <a:avLst/>
            </a:prstGeom>
            <a:solidFill>
              <a:srgbClr val="FF9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Content Placeholder 2">
            <a:extLst>
              <a:ext uri="{FF2B5EF4-FFF2-40B4-BE49-F238E27FC236}">
                <a16:creationId xmlns:a16="http://schemas.microsoft.com/office/drawing/2014/main" id="{BD2B7801-66AA-494D-A750-3E9C5612AB4E}"/>
              </a:ext>
            </a:extLst>
          </p:cNvPr>
          <p:cNvSpPr txBox="1">
            <a:spLocks/>
          </p:cNvSpPr>
          <p:nvPr/>
        </p:nvSpPr>
        <p:spPr>
          <a:xfrm>
            <a:off x="841046" y="1646168"/>
            <a:ext cx="4725012" cy="105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Close inputs remain close</a:t>
            </a:r>
          </a:p>
        </p:txBody>
      </p:sp>
      <p:sp>
        <p:nvSpPr>
          <p:cNvPr id="141" name="Content Placeholder 2">
            <a:extLst>
              <a:ext uri="{FF2B5EF4-FFF2-40B4-BE49-F238E27FC236}">
                <a16:creationId xmlns:a16="http://schemas.microsoft.com/office/drawing/2014/main" id="{1CE00A03-7E6A-1E4F-ABF4-C99C44BE79FE}"/>
              </a:ext>
            </a:extLst>
          </p:cNvPr>
          <p:cNvSpPr txBox="1">
            <a:spLocks/>
          </p:cNvSpPr>
          <p:nvPr/>
        </p:nvSpPr>
        <p:spPr>
          <a:xfrm>
            <a:off x="6967272" y="1662498"/>
            <a:ext cx="4725012" cy="105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Far inputs remain far!</a:t>
            </a:r>
          </a:p>
        </p:txBody>
      </p:sp>
      <p:sp>
        <p:nvSpPr>
          <p:cNvPr id="142" name="TextBox 141">
            <a:extLst>
              <a:ext uri="{FF2B5EF4-FFF2-40B4-BE49-F238E27FC236}">
                <a16:creationId xmlns:a16="http://schemas.microsoft.com/office/drawing/2014/main" id="{011020F5-A5F2-BA4D-A41D-6BD00C516640}"/>
              </a:ext>
            </a:extLst>
          </p:cNvPr>
          <p:cNvSpPr txBox="1"/>
          <p:nvPr/>
        </p:nvSpPr>
        <p:spPr>
          <a:xfrm>
            <a:off x="4408726" y="3674621"/>
            <a:ext cx="2826521" cy="1815882"/>
          </a:xfrm>
          <a:prstGeom prst="rect">
            <a:avLst/>
          </a:prstGeom>
          <a:noFill/>
        </p:spPr>
        <p:txBody>
          <a:bodyPr wrap="square" rtlCol="0">
            <a:spAutoFit/>
          </a:bodyPr>
          <a:lstStyle/>
          <a:p>
            <a:pPr algn="ctr"/>
            <a:r>
              <a:rPr lang="en-US" sz="2800" dirty="0"/>
              <a:t>Bad inputs exist, but computationally hard to find!</a:t>
            </a:r>
          </a:p>
        </p:txBody>
      </p:sp>
    </p:spTree>
    <p:extLst>
      <p:ext uri="{BB962C8B-B14F-4D97-AF65-F5344CB8AC3E}">
        <p14:creationId xmlns:p14="http://schemas.microsoft.com/office/powerpoint/2010/main" val="19408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985D571-673C-454A-82E3-00E469F04267}"/>
              </a:ext>
            </a:extLst>
          </p:cNvPr>
          <p:cNvGrpSpPr/>
          <p:nvPr/>
        </p:nvGrpSpPr>
        <p:grpSpPr>
          <a:xfrm>
            <a:off x="7037730" y="3242188"/>
            <a:ext cx="4436547" cy="3136878"/>
            <a:chOff x="7037730" y="3242188"/>
            <a:chExt cx="4436547" cy="3136878"/>
          </a:xfrm>
        </p:grpSpPr>
        <p:sp>
          <p:nvSpPr>
            <p:cNvPr id="142" name="Down Arrow 141">
              <a:extLst>
                <a:ext uri="{FF2B5EF4-FFF2-40B4-BE49-F238E27FC236}">
                  <a16:creationId xmlns:a16="http://schemas.microsoft.com/office/drawing/2014/main" id="{E4440A73-AE5C-6E4C-B9ED-DE22E260E91F}"/>
                </a:ext>
              </a:extLst>
            </p:cNvPr>
            <p:cNvSpPr/>
            <p:nvPr/>
          </p:nvSpPr>
          <p:spPr>
            <a:xfrm>
              <a:off x="8233465" y="4936201"/>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2D0AA422-9FDF-5E45-B758-D6542F7C961F}"/>
                </a:ext>
              </a:extLst>
            </p:cNvPr>
            <p:cNvPicPr>
              <a:picLocks noChangeAspect="1"/>
            </p:cNvPicPr>
            <p:nvPr/>
          </p:nvPicPr>
          <p:blipFill>
            <a:blip r:embed="rId3"/>
            <a:stretch>
              <a:fillRect/>
            </a:stretch>
          </p:blipFill>
          <p:spPr>
            <a:xfrm>
              <a:off x="7651839" y="3367613"/>
              <a:ext cx="1395130" cy="1538555"/>
            </a:xfrm>
            <a:prstGeom prst="rect">
              <a:avLst/>
            </a:prstGeom>
          </p:spPr>
        </p:pic>
        <p:pic>
          <p:nvPicPr>
            <p:cNvPr id="144" name="Picture 143">
              <a:extLst>
                <a:ext uri="{FF2B5EF4-FFF2-40B4-BE49-F238E27FC236}">
                  <a16:creationId xmlns:a16="http://schemas.microsoft.com/office/drawing/2014/main" id="{D7D5B7F8-2BAF-1648-9178-8912A74F4B0E}"/>
                </a:ext>
              </a:extLst>
            </p:cNvPr>
            <p:cNvPicPr>
              <a:picLocks noChangeAspect="1"/>
            </p:cNvPicPr>
            <p:nvPr/>
          </p:nvPicPr>
          <p:blipFill>
            <a:blip r:embed="rId4"/>
            <a:stretch>
              <a:fillRect/>
            </a:stretch>
          </p:blipFill>
          <p:spPr>
            <a:xfrm>
              <a:off x="9928490" y="3310085"/>
              <a:ext cx="1545787" cy="1545786"/>
            </a:xfrm>
            <a:prstGeom prst="rect">
              <a:avLst/>
            </a:prstGeom>
          </p:spPr>
        </p:pic>
        <p:grpSp>
          <p:nvGrpSpPr>
            <p:cNvPr id="150" name="Group 149">
              <a:extLst>
                <a:ext uri="{FF2B5EF4-FFF2-40B4-BE49-F238E27FC236}">
                  <a16:creationId xmlns:a16="http://schemas.microsoft.com/office/drawing/2014/main" id="{A1F4153A-61CF-2D4C-A75A-7C790DFF728C}"/>
                </a:ext>
              </a:extLst>
            </p:cNvPr>
            <p:cNvGrpSpPr/>
            <p:nvPr/>
          </p:nvGrpSpPr>
          <p:grpSpPr>
            <a:xfrm>
              <a:off x="7037730" y="3504509"/>
              <a:ext cx="929532" cy="1157393"/>
              <a:chOff x="2739767" y="4441372"/>
              <a:chExt cx="1422400" cy="1771081"/>
            </a:xfrm>
          </p:grpSpPr>
          <p:pic>
            <p:nvPicPr>
              <p:cNvPr id="151" name="Picture 150">
                <a:extLst>
                  <a:ext uri="{FF2B5EF4-FFF2-40B4-BE49-F238E27FC236}">
                    <a16:creationId xmlns:a16="http://schemas.microsoft.com/office/drawing/2014/main" id="{A241AE42-A180-1843-B525-4CDFA1268B99}"/>
                  </a:ext>
                </a:extLst>
              </p:cNvPr>
              <p:cNvPicPr>
                <a:picLocks noChangeAspect="1"/>
              </p:cNvPicPr>
              <p:nvPr/>
            </p:nvPicPr>
            <p:blipFill>
              <a:blip r:embed="rId5"/>
              <a:stretch>
                <a:fillRect/>
              </a:stretch>
            </p:blipFill>
            <p:spPr>
              <a:xfrm>
                <a:off x="2739767" y="4441372"/>
                <a:ext cx="1422400" cy="1422400"/>
              </a:xfrm>
              <a:prstGeom prst="rect">
                <a:avLst/>
              </a:prstGeom>
            </p:spPr>
          </p:pic>
          <mc:AlternateContent xmlns:mc="http://schemas.openxmlformats.org/markup-compatibility/2006" xmlns:p14="http://schemas.microsoft.com/office/powerpoint/2010/main">
            <mc:Choice Requires="p14">
              <p:contentPart p14:bwMode="auto" r:id="rId6">
                <p14:nvContentPartPr>
                  <p14:cNvPr id="152" name="Ink 27">
                    <a:extLst>
                      <a:ext uri="{FF2B5EF4-FFF2-40B4-BE49-F238E27FC236}">
                        <a16:creationId xmlns:a16="http://schemas.microsoft.com/office/drawing/2014/main" id="{568B0DBC-FCAF-114F-B187-F59F93B67186}"/>
                      </a:ext>
                    </a:extLst>
                  </p14:cNvPr>
                  <p14:cNvContentPartPr/>
                  <p14:nvPr/>
                </p14:nvContentPartPr>
                <p14:xfrm>
                  <a:off x="3026533" y="5757053"/>
                  <a:ext cx="963720" cy="455400"/>
                </p14:xfrm>
              </p:contentPart>
            </mc:Choice>
            <mc:Fallback xmlns="">
              <p:pic>
                <p:nvPicPr>
                  <p:cNvPr id="152" name="Ink 27">
                    <a:extLst>
                      <a:ext uri="{FF2B5EF4-FFF2-40B4-BE49-F238E27FC236}">
                        <a16:creationId xmlns:a16="http://schemas.microsoft.com/office/drawing/2014/main" id="{568B0DBC-FCAF-114F-B187-F59F93B67186}"/>
                      </a:ext>
                    </a:extLst>
                  </p:cNvPr>
                  <p:cNvPicPr/>
                  <p:nvPr/>
                </p:nvPicPr>
                <p:blipFill>
                  <a:blip r:embed="rId7"/>
                  <a:stretch>
                    <a:fillRect/>
                  </a:stretch>
                </p:blipFill>
                <p:spPr>
                  <a:xfrm>
                    <a:off x="3002839" y="5733374"/>
                    <a:ext cx="1010556" cy="502207"/>
                  </a:xfrm>
                  <a:prstGeom prst="rect">
                    <a:avLst/>
                  </a:prstGeom>
                </p:spPr>
              </p:pic>
            </mc:Fallback>
          </mc:AlternateContent>
        </p:grpSp>
        <p:grpSp>
          <p:nvGrpSpPr>
            <p:cNvPr id="153" name="Group 152">
              <a:extLst>
                <a:ext uri="{FF2B5EF4-FFF2-40B4-BE49-F238E27FC236}">
                  <a16:creationId xmlns:a16="http://schemas.microsoft.com/office/drawing/2014/main" id="{DFE18B59-C47E-8A44-A32C-77A5CD7A6C31}"/>
                </a:ext>
              </a:extLst>
            </p:cNvPr>
            <p:cNvGrpSpPr/>
            <p:nvPr/>
          </p:nvGrpSpPr>
          <p:grpSpPr>
            <a:xfrm>
              <a:off x="7636347" y="3242188"/>
              <a:ext cx="1421629" cy="1681579"/>
              <a:chOff x="4755051" y="3806933"/>
              <a:chExt cx="1901567" cy="2249274"/>
            </a:xfrm>
          </p:grpSpPr>
          <p:pic>
            <p:nvPicPr>
              <p:cNvPr id="154" name="Picture 153">
                <a:extLst>
                  <a:ext uri="{FF2B5EF4-FFF2-40B4-BE49-F238E27FC236}">
                    <a16:creationId xmlns:a16="http://schemas.microsoft.com/office/drawing/2014/main" id="{BC79101D-D0F1-384E-A3BF-F5C41508640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935" r="100000"/>
                        </a14:imgEffect>
                      </a14:imgLayer>
                    </a14:imgProps>
                  </a:ext>
                </a:extLst>
              </a:blip>
              <a:stretch>
                <a:fillRect/>
              </a:stretch>
            </p:blipFill>
            <p:spPr>
              <a:xfrm>
                <a:off x="4755051" y="3959152"/>
                <a:ext cx="1901567" cy="2097055"/>
              </a:xfrm>
              <a:prstGeom prst="rect">
                <a:avLst/>
              </a:prstGeom>
            </p:spPr>
          </p:pic>
          <mc:AlternateContent xmlns:mc="http://schemas.openxmlformats.org/markup-compatibility/2006" xmlns:p14="http://schemas.microsoft.com/office/powerpoint/2010/main">
            <mc:Choice Requires="p14">
              <p:contentPart p14:bwMode="auto" r:id="rId10">
                <p14:nvContentPartPr>
                  <p14:cNvPr id="155" name="Ink 154">
                    <a:extLst>
                      <a:ext uri="{FF2B5EF4-FFF2-40B4-BE49-F238E27FC236}">
                        <a16:creationId xmlns:a16="http://schemas.microsoft.com/office/drawing/2014/main" id="{A1A60AD0-4FFC-5449-B8CD-2619D498A22E}"/>
                      </a:ext>
                    </a:extLst>
                  </p14:cNvPr>
                  <p14:cNvContentPartPr/>
                  <p14:nvPr/>
                </p14:nvContentPartPr>
                <p14:xfrm>
                  <a:off x="5656693" y="4519013"/>
                  <a:ext cx="206640" cy="169560"/>
                </p14:xfrm>
              </p:contentPart>
            </mc:Choice>
            <mc:Fallback xmlns="">
              <p:pic>
                <p:nvPicPr>
                  <p:cNvPr id="155" name="Ink 154">
                    <a:extLst>
                      <a:ext uri="{FF2B5EF4-FFF2-40B4-BE49-F238E27FC236}">
                        <a16:creationId xmlns:a16="http://schemas.microsoft.com/office/drawing/2014/main" id="{A1A60AD0-4FFC-5449-B8CD-2619D498A22E}"/>
                      </a:ext>
                    </a:extLst>
                  </p:cNvPr>
                  <p:cNvPicPr/>
                  <p:nvPr/>
                </p:nvPicPr>
                <p:blipFill>
                  <a:blip r:embed="rId11"/>
                  <a:stretch>
                    <a:fillRect/>
                  </a:stretch>
                </p:blipFill>
                <p:spPr>
                  <a:xfrm>
                    <a:off x="5636029" y="4498358"/>
                    <a:ext cx="247487" cy="21038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6" name="Ink 20">
                    <a:extLst>
                      <a:ext uri="{FF2B5EF4-FFF2-40B4-BE49-F238E27FC236}">
                        <a16:creationId xmlns:a16="http://schemas.microsoft.com/office/drawing/2014/main" id="{6FDEDE43-9576-9F47-AB6D-7E9379F3D3D3}"/>
                      </a:ext>
                    </a:extLst>
                  </p14:cNvPr>
                  <p14:cNvContentPartPr/>
                  <p14:nvPr/>
                </p14:nvContentPartPr>
                <p14:xfrm>
                  <a:off x="5392093" y="4609013"/>
                  <a:ext cx="286200" cy="127440"/>
                </p14:xfrm>
              </p:contentPart>
            </mc:Choice>
            <mc:Fallback xmlns="">
              <p:pic>
                <p:nvPicPr>
                  <p:cNvPr id="156" name="Ink 20">
                    <a:extLst>
                      <a:ext uri="{FF2B5EF4-FFF2-40B4-BE49-F238E27FC236}">
                        <a16:creationId xmlns:a16="http://schemas.microsoft.com/office/drawing/2014/main" id="{6FDEDE43-9576-9F47-AB6D-7E9379F3D3D3}"/>
                      </a:ext>
                    </a:extLst>
                  </p:cNvPr>
                  <p:cNvPicPr/>
                  <p:nvPr/>
                </p:nvPicPr>
                <p:blipFill>
                  <a:blip r:embed="rId13"/>
                  <a:stretch>
                    <a:fillRect/>
                  </a:stretch>
                </p:blipFill>
                <p:spPr>
                  <a:xfrm>
                    <a:off x="5371410" y="4588334"/>
                    <a:ext cx="326605" cy="16831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7" name="Ink 156">
                    <a:extLst>
                      <a:ext uri="{FF2B5EF4-FFF2-40B4-BE49-F238E27FC236}">
                        <a16:creationId xmlns:a16="http://schemas.microsoft.com/office/drawing/2014/main" id="{51F063F4-3648-1E42-B792-7415C95AFE14}"/>
                      </a:ext>
                    </a:extLst>
                  </p14:cNvPr>
                  <p14:cNvContentPartPr/>
                  <p14:nvPr/>
                </p14:nvContentPartPr>
                <p14:xfrm>
                  <a:off x="5402533" y="4095653"/>
                  <a:ext cx="418320" cy="201600"/>
                </p14:xfrm>
              </p:contentPart>
            </mc:Choice>
            <mc:Fallback xmlns="">
              <p:pic>
                <p:nvPicPr>
                  <p:cNvPr id="157" name="Ink 156">
                    <a:extLst>
                      <a:ext uri="{FF2B5EF4-FFF2-40B4-BE49-F238E27FC236}">
                        <a16:creationId xmlns:a16="http://schemas.microsoft.com/office/drawing/2014/main" id="{51F063F4-3648-1E42-B792-7415C95AFE14}"/>
                      </a:ext>
                    </a:extLst>
                  </p:cNvPr>
                  <p:cNvPicPr/>
                  <p:nvPr/>
                </p:nvPicPr>
                <p:blipFill>
                  <a:blip r:embed="rId15"/>
                  <a:stretch>
                    <a:fillRect/>
                  </a:stretch>
                </p:blipFill>
                <p:spPr>
                  <a:xfrm>
                    <a:off x="5330326" y="3951309"/>
                    <a:ext cx="562253" cy="48980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8" name="Ink 157">
                    <a:extLst>
                      <a:ext uri="{FF2B5EF4-FFF2-40B4-BE49-F238E27FC236}">
                        <a16:creationId xmlns:a16="http://schemas.microsoft.com/office/drawing/2014/main" id="{A2D5ED63-A9AD-6648-99D4-B248C40E4E7E}"/>
                      </a:ext>
                    </a:extLst>
                  </p14:cNvPr>
                  <p14:cNvContentPartPr/>
                  <p14:nvPr/>
                </p14:nvContentPartPr>
                <p14:xfrm>
                  <a:off x="5402533" y="4095653"/>
                  <a:ext cx="386640" cy="206640"/>
                </p14:xfrm>
              </p:contentPart>
            </mc:Choice>
            <mc:Fallback xmlns="">
              <p:pic>
                <p:nvPicPr>
                  <p:cNvPr id="158" name="Ink 157">
                    <a:extLst>
                      <a:ext uri="{FF2B5EF4-FFF2-40B4-BE49-F238E27FC236}">
                        <a16:creationId xmlns:a16="http://schemas.microsoft.com/office/drawing/2014/main" id="{A2D5ED63-A9AD-6648-99D4-B248C40E4E7E}"/>
                      </a:ext>
                    </a:extLst>
                  </p:cNvPr>
                  <p:cNvPicPr/>
                  <p:nvPr/>
                </p:nvPicPr>
                <p:blipFill>
                  <a:blip r:embed="rId17"/>
                  <a:stretch>
                    <a:fillRect/>
                  </a:stretch>
                </p:blipFill>
                <p:spPr>
                  <a:xfrm>
                    <a:off x="5330309" y="3951486"/>
                    <a:ext cx="530607" cy="49449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9" name="Ink 158">
                    <a:extLst>
                      <a:ext uri="{FF2B5EF4-FFF2-40B4-BE49-F238E27FC236}">
                        <a16:creationId xmlns:a16="http://schemas.microsoft.com/office/drawing/2014/main" id="{5488F085-0630-0941-BBF2-067864C62C7F}"/>
                      </a:ext>
                    </a:extLst>
                  </p14:cNvPr>
                  <p14:cNvContentPartPr/>
                  <p14:nvPr/>
                </p14:nvContentPartPr>
                <p14:xfrm>
                  <a:off x="5413333" y="4063973"/>
                  <a:ext cx="444960" cy="275400"/>
                </p14:xfrm>
              </p:contentPart>
            </mc:Choice>
            <mc:Fallback xmlns="">
              <p:pic>
                <p:nvPicPr>
                  <p:cNvPr id="159" name="Ink 158">
                    <a:extLst>
                      <a:ext uri="{FF2B5EF4-FFF2-40B4-BE49-F238E27FC236}">
                        <a16:creationId xmlns:a16="http://schemas.microsoft.com/office/drawing/2014/main" id="{5488F085-0630-0941-BBF2-067864C62C7F}"/>
                      </a:ext>
                    </a:extLst>
                  </p:cNvPr>
                  <p:cNvPicPr/>
                  <p:nvPr/>
                </p:nvPicPr>
                <p:blipFill>
                  <a:blip r:embed="rId19"/>
                  <a:stretch>
                    <a:fillRect/>
                  </a:stretch>
                </p:blipFill>
                <p:spPr>
                  <a:xfrm>
                    <a:off x="5341099" y="3919532"/>
                    <a:ext cx="588946" cy="563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0" name="Ink 159">
                    <a:extLst>
                      <a:ext uri="{FF2B5EF4-FFF2-40B4-BE49-F238E27FC236}">
                        <a16:creationId xmlns:a16="http://schemas.microsoft.com/office/drawing/2014/main" id="{00916A26-4FCF-024B-B5D9-40531142474C}"/>
                      </a:ext>
                    </a:extLst>
                  </p14:cNvPr>
                  <p14:cNvContentPartPr/>
                  <p14:nvPr/>
                </p14:nvContentPartPr>
                <p14:xfrm>
                  <a:off x="5445013" y="3806933"/>
                  <a:ext cx="233280" cy="188640"/>
                </p14:xfrm>
              </p:contentPart>
            </mc:Choice>
            <mc:Fallback xmlns="">
              <p:pic>
                <p:nvPicPr>
                  <p:cNvPr id="160" name="Ink 159">
                    <a:extLst>
                      <a:ext uri="{FF2B5EF4-FFF2-40B4-BE49-F238E27FC236}">
                        <a16:creationId xmlns:a16="http://schemas.microsoft.com/office/drawing/2014/main" id="{00916A26-4FCF-024B-B5D9-40531142474C}"/>
                      </a:ext>
                    </a:extLst>
                  </p:cNvPr>
                  <p:cNvPicPr/>
                  <p:nvPr/>
                </p:nvPicPr>
                <p:blipFill>
                  <a:blip r:embed="rId21"/>
                  <a:stretch>
                    <a:fillRect/>
                  </a:stretch>
                </p:blipFill>
                <p:spPr>
                  <a:xfrm>
                    <a:off x="5424330" y="3786240"/>
                    <a:ext cx="273683" cy="229544"/>
                  </a:xfrm>
                  <a:prstGeom prst="rect">
                    <a:avLst/>
                  </a:prstGeom>
                </p:spPr>
              </p:pic>
            </mc:Fallback>
          </mc:AlternateContent>
        </p:grpSp>
        <p:sp>
          <p:nvSpPr>
            <p:cNvPr id="161" name="Down Arrow 160">
              <a:extLst>
                <a:ext uri="{FF2B5EF4-FFF2-40B4-BE49-F238E27FC236}">
                  <a16:creationId xmlns:a16="http://schemas.microsoft.com/office/drawing/2014/main" id="{5A5B1388-F1CE-754E-AE8F-DE9A6A0F581B}"/>
                </a:ext>
              </a:extLst>
            </p:cNvPr>
            <p:cNvSpPr/>
            <p:nvPr/>
          </p:nvSpPr>
          <p:spPr>
            <a:xfrm>
              <a:off x="10514335" y="4927950"/>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089EAC1B-4762-5A47-AD7B-1C7FE019575E}"/>
                    </a:ext>
                  </a:extLst>
                </p:cNvPr>
                <p:cNvSpPr txBox="1"/>
                <p:nvPr/>
              </p:nvSpPr>
              <p:spPr>
                <a:xfrm>
                  <a:off x="9421662" y="5686077"/>
                  <a:ext cx="506828"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62" name="TextBox 161">
                  <a:extLst>
                    <a:ext uri="{FF2B5EF4-FFF2-40B4-BE49-F238E27FC236}">
                      <a16:creationId xmlns:a16="http://schemas.microsoft.com/office/drawing/2014/main" id="{089EAC1B-4762-5A47-AD7B-1C7FE019575E}"/>
                    </a:ext>
                  </a:extLst>
                </p:cNvPr>
                <p:cNvSpPr txBox="1">
                  <a:spLocks noRot="1" noChangeAspect="1" noMove="1" noResize="1" noEditPoints="1" noAdjustHandles="1" noChangeArrowheads="1" noChangeShapeType="1" noTextEdit="1"/>
                </p:cNvSpPr>
                <p:nvPr/>
              </p:nvSpPr>
              <p:spPr>
                <a:xfrm>
                  <a:off x="9421662" y="5686077"/>
                  <a:ext cx="506828" cy="523220"/>
                </a:xfrm>
                <a:prstGeom prst="rect">
                  <a:avLst/>
                </a:prstGeom>
                <a:blipFill>
                  <a:blip r:embed="rId22"/>
                  <a:stretch>
                    <a:fillRect l="-2439"/>
                  </a:stretch>
                </a:blipFill>
              </p:spPr>
              <p:txBody>
                <a:bodyPr/>
                <a:lstStyle/>
                <a:p>
                  <a:r>
                    <a:rPr lang="en-US">
                      <a:noFill/>
                    </a:rPr>
                    <a:t> </a:t>
                  </a:r>
                </a:p>
              </p:txBody>
            </p:sp>
          </mc:Fallback>
        </mc:AlternateContent>
        <p:grpSp>
          <p:nvGrpSpPr>
            <p:cNvPr id="163" name="Group 162">
              <a:extLst>
                <a:ext uri="{FF2B5EF4-FFF2-40B4-BE49-F238E27FC236}">
                  <a16:creationId xmlns:a16="http://schemas.microsoft.com/office/drawing/2014/main" id="{7D2E680C-DC38-3946-925D-1F294D3AA5BF}"/>
                </a:ext>
              </a:extLst>
            </p:cNvPr>
            <p:cNvGrpSpPr/>
            <p:nvPr/>
          </p:nvGrpSpPr>
          <p:grpSpPr>
            <a:xfrm flipH="1">
              <a:off x="10332884" y="5598421"/>
              <a:ext cx="576799" cy="763873"/>
              <a:chOff x="7556755" y="3749037"/>
              <a:chExt cx="1246751" cy="1651114"/>
            </a:xfrm>
          </p:grpSpPr>
          <p:sp>
            <p:nvSpPr>
              <p:cNvPr id="164" name="Rectangle 163">
                <a:extLst>
                  <a:ext uri="{FF2B5EF4-FFF2-40B4-BE49-F238E27FC236}">
                    <a16:creationId xmlns:a16="http://schemas.microsoft.com/office/drawing/2014/main" id="{17229457-4772-7D47-8B09-DFC6F31DF35B}"/>
                  </a:ext>
                </a:extLst>
              </p:cNvPr>
              <p:cNvSpPr/>
              <p:nvPr/>
            </p:nvSpPr>
            <p:spPr>
              <a:xfrm>
                <a:off x="7559692" y="498422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A1C03088-8D3D-0945-8E9F-0A184095C037}"/>
                  </a:ext>
                </a:extLst>
              </p:cNvPr>
              <p:cNvSpPr/>
              <p:nvPr/>
            </p:nvSpPr>
            <p:spPr>
              <a:xfrm>
                <a:off x="7969167" y="4984222"/>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82F22312-7C16-0548-A927-C2A1AED0E5BB}"/>
                  </a:ext>
                </a:extLst>
              </p:cNvPr>
              <p:cNvSpPr/>
              <p:nvPr/>
            </p:nvSpPr>
            <p:spPr>
              <a:xfrm>
                <a:off x="8382215" y="4981582"/>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907B89C8-BF39-C649-A2DA-D7AFF99ACE85}"/>
                  </a:ext>
                </a:extLst>
              </p:cNvPr>
              <p:cNvSpPr/>
              <p:nvPr/>
            </p:nvSpPr>
            <p:spPr>
              <a:xfrm>
                <a:off x="8383451" y="457305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E75E54D2-3773-A74A-A1CE-FAA6B327B0F3}"/>
                  </a:ext>
                </a:extLst>
              </p:cNvPr>
              <p:cNvSpPr/>
              <p:nvPr/>
            </p:nvSpPr>
            <p:spPr>
              <a:xfrm>
                <a:off x="7971124" y="4572327"/>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6A320590-AE9A-EE41-A0B8-A3A923C98380}"/>
                  </a:ext>
                </a:extLst>
              </p:cNvPr>
              <p:cNvSpPr/>
              <p:nvPr/>
            </p:nvSpPr>
            <p:spPr>
              <a:xfrm>
                <a:off x="7559303" y="4572327"/>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87547E2A-AB9A-8043-B8D6-1B40CDAADD28}"/>
                  </a:ext>
                </a:extLst>
              </p:cNvPr>
              <p:cNvSpPr/>
              <p:nvPr/>
            </p:nvSpPr>
            <p:spPr>
              <a:xfrm>
                <a:off x="7557144" y="416093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1159B8AE-FC2B-554D-9A80-4B8EA573DC30}"/>
                  </a:ext>
                </a:extLst>
              </p:cNvPr>
              <p:cNvSpPr/>
              <p:nvPr/>
            </p:nvSpPr>
            <p:spPr>
              <a:xfrm>
                <a:off x="7973293" y="4160932"/>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D0A73D3F-E09E-9A4A-B98D-E324ADB02EA5}"/>
                  </a:ext>
                </a:extLst>
              </p:cNvPr>
              <p:cNvSpPr/>
              <p:nvPr/>
            </p:nvSpPr>
            <p:spPr>
              <a:xfrm>
                <a:off x="8386341" y="4158292"/>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A267ACA-2255-294F-A77A-AEBCD1FF0BA9}"/>
                  </a:ext>
                </a:extLst>
              </p:cNvPr>
              <p:cNvSpPr/>
              <p:nvPr/>
            </p:nvSpPr>
            <p:spPr>
              <a:xfrm>
                <a:off x="8387577" y="3749761"/>
                <a:ext cx="415929" cy="415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204E4EA2-F366-284E-8542-26426DC55F1D}"/>
                  </a:ext>
                </a:extLst>
              </p:cNvPr>
              <p:cNvSpPr/>
              <p:nvPr/>
            </p:nvSpPr>
            <p:spPr>
              <a:xfrm>
                <a:off x="7956962"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C3C1DC6E-F00B-E64E-93D8-C02A49630382}"/>
                  </a:ext>
                </a:extLst>
              </p:cNvPr>
              <p:cNvSpPr/>
              <p:nvPr/>
            </p:nvSpPr>
            <p:spPr>
              <a:xfrm>
                <a:off x="7556755" y="3749037"/>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C76F6E97-D62A-5544-AC89-807671E8170A}"/>
                    </a:ext>
                  </a:extLst>
                </p:cNvPr>
                <p:cNvSpPr txBox="1"/>
                <p:nvPr/>
              </p:nvSpPr>
              <p:spPr>
                <a:xfrm>
                  <a:off x="9023954" y="388401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76" name="TextBox 175">
                  <a:extLst>
                    <a:ext uri="{FF2B5EF4-FFF2-40B4-BE49-F238E27FC236}">
                      <a16:creationId xmlns:a16="http://schemas.microsoft.com/office/drawing/2014/main" id="{C76F6E97-D62A-5544-AC89-807671E8170A}"/>
                    </a:ext>
                  </a:extLst>
                </p:cNvPr>
                <p:cNvSpPr txBox="1">
                  <a:spLocks noRot="1" noChangeAspect="1" noMove="1" noResize="1" noEditPoints="1" noAdjustHandles="1" noChangeArrowheads="1" noChangeShapeType="1" noTextEdit="1"/>
                </p:cNvSpPr>
                <p:nvPr/>
              </p:nvSpPr>
              <p:spPr>
                <a:xfrm>
                  <a:off x="9023954" y="3884010"/>
                  <a:ext cx="1251747" cy="523220"/>
                </a:xfrm>
                <a:prstGeom prst="rect">
                  <a:avLst/>
                </a:prstGeom>
                <a:blipFill>
                  <a:blip r:embed="rId23"/>
                  <a:stretch>
                    <a:fillRect/>
                  </a:stretch>
                </a:blipFill>
              </p:spPr>
              <p:txBody>
                <a:bodyPr/>
                <a:lstStyle/>
                <a:p>
                  <a:r>
                    <a:rPr lang="en-US">
                      <a:noFill/>
                    </a:rPr>
                    <a:t> </a:t>
                  </a:r>
                </a:p>
              </p:txBody>
            </p:sp>
          </mc:Fallback>
        </mc:AlternateContent>
        <p:sp>
          <p:nvSpPr>
            <p:cNvPr id="177" name="Oval 176">
              <a:extLst>
                <a:ext uri="{FF2B5EF4-FFF2-40B4-BE49-F238E27FC236}">
                  <a16:creationId xmlns:a16="http://schemas.microsoft.com/office/drawing/2014/main" id="{5B408754-983E-544C-A504-EC4733E0D0D9}"/>
                </a:ext>
              </a:extLst>
            </p:cNvPr>
            <p:cNvSpPr/>
            <p:nvPr/>
          </p:nvSpPr>
          <p:spPr>
            <a:xfrm>
              <a:off x="9011533" y="3534015"/>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6601634-D353-3E4C-A973-83B098598C34}"/>
                </a:ext>
              </a:extLst>
            </p:cNvPr>
            <p:cNvSpPr/>
            <p:nvPr/>
          </p:nvSpPr>
          <p:spPr>
            <a:xfrm>
              <a:off x="8731048" y="3744249"/>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78">
              <a:extLst>
                <a:ext uri="{FF2B5EF4-FFF2-40B4-BE49-F238E27FC236}">
                  <a16:creationId xmlns:a16="http://schemas.microsoft.com/office/drawing/2014/main" id="{48D17F88-57E4-F141-895B-D26128A3FD14}"/>
                </a:ext>
              </a:extLst>
            </p:cNvPr>
            <p:cNvGrpSpPr/>
            <p:nvPr/>
          </p:nvGrpSpPr>
          <p:grpSpPr>
            <a:xfrm>
              <a:off x="8160255" y="5626033"/>
              <a:ext cx="568613" cy="753033"/>
              <a:chOff x="7414031" y="3708943"/>
              <a:chExt cx="1246751" cy="1651114"/>
            </a:xfrm>
          </p:grpSpPr>
          <p:sp>
            <p:nvSpPr>
              <p:cNvPr id="180" name="Rectangle 179">
                <a:extLst>
                  <a:ext uri="{FF2B5EF4-FFF2-40B4-BE49-F238E27FC236}">
                    <a16:creationId xmlns:a16="http://schemas.microsoft.com/office/drawing/2014/main" id="{AD4A9E45-C28E-4D48-8C1C-F7D5AD868742}"/>
                  </a:ext>
                </a:extLst>
              </p:cNvPr>
              <p:cNvSpPr/>
              <p:nvPr/>
            </p:nvSpPr>
            <p:spPr>
              <a:xfrm>
                <a:off x="7416968" y="4944128"/>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8778A563-B228-5A49-AD7E-622C2B26858A}"/>
                  </a:ext>
                </a:extLst>
              </p:cNvPr>
              <p:cNvSpPr/>
              <p:nvPr/>
            </p:nvSpPr>
            <p:spPr>
              <a:xfrm>
                <a:off x="7826443" y="4944128"/>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9DEE3F0C-8F53-3845-BFC9-24B02E74EC77}"/>
                  </a:ext>
                </a:extLst>
              </p:cNvPr>
              <p:cNvSpPr/>
              <p:nvPr/>
            </p:nvSpPr>
            <p:spPr>
              <a:xfrm>
                <a:off x="8239491" y="4941488"/>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E444E9A7-A38F-5C43-BD47-4F064C2626ED}"/>
                  </a:ext>
                </a:extLst>
              </p:cNvPr>
              <p:cNvSpPr/>
              <p:nvPr/>
            </p:nvSpPr>
            <p:spPr>
              <a:xfrm>
                <a:off x="8240727" y="4532957"/>
                <a:ext cx="415929" cy="41592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EE972D54-933A-7340-81C5-0E3E309F27B7}"/>
                  </a:ext>
                </a:extLst>
              </p:cNvPr>
              <p:cNvSpPr/>
              <p:nvPr/>
            </p:nvSpPr>
            <p:spPr>
              <a:xfrm>
                <a:off x="7828400" y="4532233"/>
                <a:ext cx="415929" cy="415929"/>
              </a:xfrm>
              <a:prstGeom prst="rect">
                <a:avLst/>
              </a:prstGeom>
              <a:solidFill>
                <a:srgbClr val="C0000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33FE493D-ABDD-BD45-A97B-E6A3AD45281A}"/>
                  </a:ext>
                </a:extLst>
              </p:cNvPr>
              <p:cNvSpPr/>
              <p:nvPr/>
            </p:nvSpPr>
            <p:spPr>
              <a:xfrm>
                <a:off x="7416579" y="4532233"/>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AFAA1ADF-163E-AE45-80E8-6917F973BD9C}"/>
                  </a:ext>
                </a:extLst>
              </p:cNvPr>
              <p:cNvSpPr/>
              <p:nvPr/>
            </p:nvSpPr>
            <p:spPr>
              <a:xfrm>
                <a:off x="7414420" y="4120838"/>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D38858A-601B-8241-ADB3-FBF65D5946D1}"/>
                  </a:ext>
                </a:extLst>
              </p:cNvPr>
              <p:cNvSpPr/>
              <p:nvPr/>
            </p:nvSpPr>
            <p:spPr>
              <a:xfrm>
                <a:off x="7830569" y="4120838"/>
                <a:ext cx="415929" cy="415929"/>
              </a:xfrm>
              <a:prstGeom prst="rect">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6257B887-2F18-BA45-92E6-890C2A759905}"/>
                  </a:ext>
                </a:extLst>
              </p:cNvPr>
              <p:cNvSpPr/>
              <p:nvPr/>
            </p:nvSpPr>
            <p:spPr>
              <a:xfrm>
                <a:off x="8243617" y="4118198"/>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617DEE7B-7DF8-2848-A413-3447773BD3D1}"/>
                  </a:ext>
                </a:extLst>
              </p:cNvPr>
              <p:cNvSpPr/>
              <p:nvPr/>
            </p:nvSpPr>
            <p:spPr>
              <a:xfrm>
                <a:off x="8244853" y="3709667"/>
                <a:ext cx="415929" cy="415929"/>
              </a:xfrm>
              <a:prstGeom prst="rect">
                <a:avLst/>
              </a:prstGeom>
              <a:solidFill>
                <a:srgbClr val="FF9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36731B3C-D362-F541-9FD0-B65DDEA49A05}"/>
                  </a:ext>
                </a:extLst>
              </p:cNvPr>
              <p:cNvSpPr/>
              <p:nvPr/>
            </p:nvSpPr>
            <p:spPr>
              <a:xfrm>
                <a:off x="7828414" y="3708943"/>
                <a:ext cx="415929" cy="415929"/>
              </a:xfrm>
              <a:prstGeom prst="rect">
                <a:avLst/>
              </a:prstGeom>
              <a:solidFill>
                <a:srgbClr val="FF9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34B3747F-2245-DD46-ACD7-D57E8B092EED}"/>
                  </a:ext>
                </a:extLst>
              </p:cNvPr>
              <p:cNvSpPr/>
              <p:nvPr/>
            </p:nvSpPr>
            <p:spPr>
              <a:xfrm>
                <a:off x="7414031" y="3708943"/>
                <a:ext cx="415929" cy="415929"/>
              </a:xfrm>
              <a:prstGeom prst="rect">
                <a:avLst/>
              </a:prstGeom>
              <a:solidFill>
                <a:srgbClr val="FF9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ACC77F-87D5-AB40-B29F-C8EABA21B31C}"/>
                  </a:ext>
                </a:extLst>
              </p:cNvPr>
              <p:cNvSpPr>
                <a:spLocks noGrp="1"/>
              </p:cNvSpPr>
              <p:nvPr>
                <p:ph type="title"/>
              </p:nvPr>
            </p:nvSpPr>
            <p:spPr>
              <a:xfrm>
                <a:off x="838200" y="120332"/>
                <a:ext cx="10515600" cy="1325563"/>
              </a:xfrm>
            </p:spPr>
            <p:txBody>
              <a:bodyPr/>
              <a:lstStyle/>
              <a:p>
                <a:r>
                  <a:rPr lang="en-US" dirty="0"/>
                  <a:t>Goal: Robust for generic predicate </a:t>
                </a:r>
                <a14:m>
                  <m:oMath xmlns:m="http://schemas.openxmlformats.org/officeDocument/2006/math">
                    <m:r>
                      <a:rPr lang="en-US" i="1" dirty="0">
                        <a:latin typeface="Cambria Math" panose="02040503050406030204" pitchFamily="18" charset="0"/>
                      </a:rPr>
                      <m:t>𝑃</m:t>
                    </m:r>
                  </m:oMath>
                </a14:m>
                <a:endParaRPr lang="en-US" dirty="0"/>
              </a:p>
            </p:txBody>
          </p:sp>
        </mc:Choice>
        <mc:Fallback xmlns="">
          <p:sp>
            <p:nvSpPr>
              <p:cNvPr id="2" name="Title 1">
                <a:extLst>
                  <a:ext uri="{FF2B5EF4-FFF2-40B4-BE49-F238E27FC236}">
                    <a16:creationId xmlns:a16="http://schemas.microsoft.com/office/drawing/2014/main" id="{2BACC77F-87D5-AB40-B29F-C8EABA21B31C}"/>
                  </a:ext>
                </a:extLst>
              </p:cNvPr>
              <p:cNvSpPr>
                <a:spLocks noGrp="1" noRot="1" noChangeAspect="1" noMove="1" noResize="1" noEditPoints="1" noAdjustHandles="1" noChangeArrowheads="1" noChangeShapeType="1" noTextEdit="1"/>
              </p:cNvSpPr>
              <p:nvPr>
                <p:ph type="title"/>
              </p:nvPr>
            </p:nvSpPr>
            <p:spPr>
              <a:xfrm>
                <a:off x="838200" y="120332"/>
                <a:ext cx="10515600" cy="1325563"/>
              </a:xfrm>
              <a:blipFill>
                <a:blip r:embed="rId24"/>
                <a:stretch>
                  <a:fillRect l="-2292"/>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D156B9AF-EF08-2B4C-855B-9E899F944687}"/>
              </a:ext>
            </a:extLst>
          </p:cNvPr>
          <p:cNvPicPr>
            <a:picLocks noChangeAspect="1"/>
          </p:cNvPicPr>
          <p:nvPr/>
        </p:nvPicPr>
        <p:blipFill>
          <a:blip r:embed="rId3"/>
          <a:stretch>
            <a:fillRect/>
          </a:stretch>
        </p:blipFill>
        <p:spPr>
          <a:xfrm>
            <a:off x="748200" y="3405288"/>
            <a:ext cx="1306907" cy="1441262"/>
          </a:xfrm>
          <a:prstGeom prst="rect">
            <a:avLst/>
          </a:prstGeom>
        </p:spPr>
      </p:pic>
      <p:sp>
        <p:nvSpPr>
          <p:cNvPr id="9" name="Down Arrow 8">
            <a:extLst>
              <a:ext uri="{FF2B5EF4-FFF2-40B4-BE49-F238E27FC236}">
                <a16:creationId xmlns:a16="http://schemas.microsoft.com/office/drawing/2014/main" id="{9549FB18-0CBD-714D-9AF5-DCD990D8F0B3}"/>
              </a:ext>
            </a:extLst>
          </p:cNvPr>
          <p:cNvSpPr/>
          <p:nvPr/>
        </p:nvSpPr>
        <p:spPr>
          <a:xfrm>
            <a:off x="1214605" y="4925707"/>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8184A49-CF75-DC49-B51B-5BC7EB38EB33}"/>
              </a:ext>
            </a:extLst>
          </p:cNvPr>
          <p:cNvGrpSpPr/>
          <p:nvPr/>
        </p:nvGrpSpPr>
        <p:grpSpPr>
          <a:xfrm flipH="1">
            <a:off x="1193329" y="5616414"/>
            <a:ext cx="571936" cy="763873"/>
            <a:chOff x="919030" y="3740341"/>
            <a:chExt cx="1236241" cy="1651114"/>
          </a:xfrm>
        </p:grpSpPr>
        <p:sp>
          <p:nvSpPr>
            <p:cNvPr id="29" name="Rectangle 28">
              <a:extLst>
                <a:ext uri="{FF2B5EF4-FFF2-40B4-BE49-F238E27FC236}">
                  <a16:creationId xmlns:a16="http://schemas.microsoft.com/office/drawing/2014/main" id="{BF1F45C0-7E7F-4746-BCFB-03CBBB35D071}"/>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6E7A439-E777-E843-B644-C662B1D5830D}"/>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AF84FDD-FF19-A444-AB51-202B5B2D265B}"/>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5BF8141-0ACC-4B47-A639-EC5E2231AD6C}"/>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42321E2-90DA-7D48-8386-3CE0EA4DA043}"/>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FCF338-8AA7-F543-B09D-E48B4BDE1E6E}"/>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A1BB72D-4680-4A46-9789-22100CB2E21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A7A2568-0ECA-4848-9693-0EA27ED10073}"/>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4DE64C8-1AEA-334B-A67F-185F35186C25}"/>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0ECA921-DC73-2D4D-ABAE-B424A5356288}"/>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BDF332B-9A59-AA41-9722-4CC241C7D983}"/>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23DE64-4EB4-A743-A8C5-0C0EF4DE0DD7}"/>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F2338E91-BF0C-A545-A17A-F926F4709996}"/>
                  </a:ext>
                </a:extLst>
              </p:cNvPr>
              <p:cNvSpPr txBox="1"/>
              <p:nvPr/>
            </p:nvSpPr>
            <p:spPr>
              <a:xfrm>
                <a:off x="1988266" y="5716394"/>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74" name="TextBox 73">
                <a:extLst>
                  <a:ext uri="{FF2B5EF4-FFF2-40B4-BE49-F238E27FC236}">
                    <a16:creationId xmlns:a16="http://schemas.microsoft.com/office/drawing/2014/main" id="{F2338E91-BF0C-A545-A17A-F926F4709996}"/>
                  </a:ext>
                </a:extLst>
              </p:cNvPr>
              <p:cNvSpPr txBox="1">
                <a:spLocks noRot="1" noChangeAspect="1" noMove="1" noResize="1" noEditPoints="1" noAdjustHandles="1" noChangeArrowheads="1" noChangeShapeType="1" noTextEdit="1"/>
              </p:cNvSpPr>
              <p:nvPr/>
            </p:nvSpPr>
            <p:spPr>
              <a:xfrm>
                <a:off x="1988266" y="5716394"/>
                <a:ext cx="1251747" cy="523220"/>
              </a:xfrm>
              <a:prstGeom prst="rect">
                <a:avLst/>
              </a:prstGeom>
              <a:blipFill>
                <a:blip r:embed="rId25"/>
                <a:stretch>
                  <a:fillRect/>
                </a:stretch>
              </a:blipFill>
            </p:spPr>
            <p:txBody>
              <a:bodyPr/>
              <a:lstStyle/>
              <a:p>
                <a:r>
                  <a:rPr lang="en-US">
                    <a:noFill/>
                  </a:rPr>
                  <a:t> </a:t>
                </a:r>
              </a:p>
            </p:txBody>
          </p:sp>
        </mc:Fallback>
      </mc:AlternateContent>
      <p:pic>
        <p:nvPicPr>
          <p:cNvPr id="98" name="Picture 97">
            <a:extLst>
              <a:ext uri="{FF2B5EF4-FFF2-40B4-BE49-F238E27FC236}">
                <a16:creationId xmlns:a16="http://schemas.microsoft.com/office/drawing/2014/main" id="{57E2CDBF-5E8E-6547-91D7-412C2E331572}"/>
              </a:ext>
            </a:extLst>
          </p:cNvPr>
          <p:cNvPicPr>
            <a:picLocks noChangeAspect="1"/>
          </p:cNvPicPr>
          <p:nvPr/>
        </p:nvPicPr>
        <p:blipFill>
          <a:blip r:embed="rId26">
            <a:extLst>
              <a:ext uri="{BEBA8EAE-BF5A-486C-A8C5-ECC9F3942E4B}">
                <a14:imgProps xmlns:a14="http://schemas.microsoft.com/office/drawing/2010/main">
                  <a14:imgLayer>
                    <a14:imgEffect>
                      <a14:sharpenSoften amount="62000"/>
                    </a14:imgEffect>
                    <a14:imgEffect>
                      <a14:brightnessContrast bright="32000"/>
                    </a14:imgEffect>
                  </a14:imgLayer>
                </a14:imgProps>
              </a:ext>
            </a:extLst>
          </a:blip>
          <a:stretch>
            <a:fillRect/>
          </a:stretch>
        </p:blipFill>
        <p:spPr>
          <a:xfrm>
            <a:off x="3048798" y="3358041"/>
            <a:ext cx="1306907" cy="1441262"/>
          </a:xfrm>
          <a:prstGeom prst="rect">
            <a:avLst/>
          </a:prstGeom>
        </p:spPr>
      </p:pic>
      <p:sp>
        <p:nvSpPr>
          <p:cNvPr id="99" name="Down Arrow 98">
            <a:extLst>
              <a:ext uri="{FF2B5EF4-FFF2-40B4-BE49-F238E27FC236}">
                <a16:creationId xmlns:a16="http://schemas.microsoft.com/office/drawing/2014/main" id="{84825DA5-05EB-C845-9BD8-429992BB2487}"/>
              </a:ext>
            </a:extLst>
          </p:cNvPr>
          <p:cNvSpPr/>
          <p:nvPr/>
        </p:nvSpPr>
        <p:spPr>
          <a:xfrm>
            <a:off x="3480584" y="4954473"/>
            <a:ext cx="374097" cy="594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75DE43F7-1B35-4541-BE9C-D0D3E38B530C}"/>
              </a:ext>
            </a:extLst>
          </p:cNvPr>
          <p:cNvGrpSpPr/>
          <p:nvPr/>
        </p:nvGrpSpPr>
        <p:grpSpPr>
          <a:xfrm flipH="1">
            <a:off x="3447657" y="5630650"/>
            <a:ext cx="571936" cy="763873"/>
            <a:chOff x="919030" y="3740341"/>
            <a:chExt cx="1236241" cy="1651114"/>
          </a:xfrm>
        </p:grpSpPr>
        <p:sp>
          <p:nvSpPr>
            <p:cNvPr id="114" name="Rectangle 113">
              <a:extLst>
                <a:ext uri="{FF2B5EF4-FFF2-40B4-BE49-F238E27FC236}">
                  <a16:creationId xmlns:a16="http://schemas.microsoft.com/office/drawing/2014/main" id="{5A1BBD6A-528C-5B47-98CA-E2E19CA5ADDF}"/>
                </a:ext>
              </a:extLst>
            </p:cNvPr>
            <p:cNvSpPr/>
            <p:nvPr/>
          </p:nvSpPr>
          <p:spPr>
            <a:xfrm>
              <a:off x="921967" y="497552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E84F40B-7370-364C-A59B-928FBA3F117B}"/>
                </a:ext>
              </a:extLst>
            </p:cNvPr>
            <p:cNvSpPr/>
            <p:nvPr/>
          </p:nvSpPr>
          <p:spPr>
            <a:xfrm>
              <a:off x="1331442" y="4975526"/>
              <a:ext cx="415929" cy="41592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10DF6A17-E746-4C4E-B552-EB113EBD8CA6}"/>
                </a:ext>
              </a:extLst>
            </p:cNvPr>
            <p:cNvSpPr/>
            <p:nvPr/>
          </p:nvSpPr>
          <p:spPr>
            <a:xfrm>
              <a:off x="1733980" y="4972886"/>
              <a:ext cx="415929" cy="4159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6498306-B6E8-4249-A1FA-3D18E99268C5}"/>
                </a:ext>
              </a:extLst>
            </p:cNvPr>
            <p:cNvSpPr/>
            <p:nvPr/>
          </p:nvSpPr>
          <p:spPr>
            <a:xfrm>
              <a:off x="1735216" y="4564355"/>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F47C6FF-5FFF-C444-9417-40821950C760}"/>
                </a:ext>
              </a:extLst>
            </p:cNvPr>
            <p:cNvSpPr/>
            <p:nvPr/>
          </p:nvSpPr>
          <p:spPr>
            <a:xfrm>
              <a:off x="1322889" y="4563631"/>
              <a:ext cx="415929" cy="41592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9E1ED0B6-7E9B-5445-9DB6-199127554FA9}"/>
                </a:ext>
              </a:extLst>
            </p:cNvPr>
            <p:cNvSpPr/>
            <p:nvPr/>
          </p:nvSpPr>
          <p:spPr>
            <a:xfrm>
              <a:off x="921578" y="4563631"/>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4A57256-C4CD-DD4C-BB13-4DF80A5CB2EF}"/>
                </a:ext>
              </a:extLst>
            </p:cNvPr>
            <p:cNvSpPr/>
            <p:nvPr/>
          </p:nvSpPr>
          <p:spPr>
            <a:xfrm>
              <a:off x="919419" y="4152236"/>
              <a:ext cx="415929" cy="41592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6CA31EA-7380-A945-8303-145725F49BFD}"/>
                </a:ext>
              </a:extLst>
            </p:cNvPr>
            <p:cNvSpPr/>
            <p:nvPr/>
          </p:nvSpPr>
          <p:spPr>
            <a:xfrm>
              <a:off x="1325058" y="4152236"/>
              <a:ext cx="415929" cy="41592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DF24D2B-129B-1B45-AE42-6EF6B541962A}"/>
                </a:ext>
              </a:extLst>
            </p:cNvPr>
            <p:cNvSpPr/>
            <p:nvPr/>
          </p:nvSpPr>
          <p:spPr>
            <a:xfrm>
              <a:off x="1738106" y="4160106"/>
              <a:ext cx="415929" cy="41592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6B14A377-A1F4-5E4A-8045-20A59ED23BC2}"/>
                </a:ext>
              </a:extLst>
            </p:cNvPr>
            <p:cNvSpPr/>
            <p:nvPr/>
          </p:nvSpPr>
          <p:spPr>
            <a:xfrm>
              <a:off x="1739342" y="3741065"/>
              <a:ext cx="415929" cy="41592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79F6143-D9E9-5A4C-9FC9-A513DEDA2034}"/>
                </a:ext>
              </a:extLst>
            </p:cNvPr>
            <p:cNvSpPr/>
            <p:nvPr/>
          </p:nvSpPr>
          <p:spPr>
            <a:xfrm>
              <a:off x="1332836" y="3740341"/>
              <a:ext cx="415929" cy="4159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27E02241-AB0A-3547-BD7E-762DD1FCD63B}"/>
                </a:ext>
              </a:extLst>
            </p:cNvPr>
            <p:cNvSpPr/>
            <p:nvPr/>
          </p:nvSpPr>
          <p:spPr>
            <a:xfrm>
              <a:off x="919030" y="3740341"/>
              <a:ext cx="415929" cy="415929"/>
            </a:xfrm>
            <a:prstGeom prst="rect">
              <a:avLst/>
            </a:prstGeom>
            <a:solidFill>
              <a:srgbClr val="FF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A69B7D84-1CFE-794B-A6AD-40AA27FF0643}"/>
                  </a:ext>
                </a:extLst>
              </p:cNvPr>
              <p:cNvSpPr txBox="1"/>
              <p:nvPr/>
            </p:nvSpPr>
            <p:spPr>
              <a:xfrm>
                <a:off x="2025260" y="3875280"/>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145" name="TextBox 144">
                <a:extLst>
                  <a:ext uri="{FF2B5EF4-FFF2-40B4-BE49-F238E27FC236}">
                    <a16:creationId xmlns:a16="http://schemas.microsoft.com/office/drawing/2014/main" id="{A69B7D84-1CFE-794B-A6AD-40AA27FF0643}"/>
                  </a:ext>
                </a:extLst>
              </p:cNvPr>
              <p:cNvSpPr txBox="1">
                <a:spLocks noRot="1" noChangeAspect="1" noMove="1" noResize="1" noEditPoints="1" noAdjustHandles="1" noChangeArrowheads="1" noChangeShapeType="1" noTextEdit="1"/>
              </p:cNvSpPr>
              <p:nvPr/>
            </p:nvSpPr>
            <p:spPr>
              <a:xfrm>
                <a:off x="2025260" y="3875280"/>
                <a:ext cx="1251747" cy="523220"/>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Cloud 146">
                <a:extLst>
                  <a:ext uri="{FF2B5EF4-FFF2-40B4-BE49-F238E27FC236}">
                    <a16:creationId xmlns:a16="http://schemas.microsoft.com/office/drawing/2014/main" id="{D8B90192-E085-F041-A3B8-65F903DD34C9}"/>
                  </a:ext>
                </a:extLst>
              </p:cNvPr>
              <p:cNvSpPr/>
              <p:nvPr/>
            </p:nvSpPr>
            <p:spPr>
              <a:xfrm>
                <a:off x="8640372" y="2557879"/>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147" name="Cloud 146">
                <a:extLst>
                  <a:ext uri="{FF2B5EF4-FFF2-40B4-BE49-F238E27FC236}">
                    <a16:creationId xmlns:a16="http://schemas.microsoft.com/office/drawing/2014/main" id="{D8B90192-E085-F041-A3B8-65F903DD34C9}"/>
                  </a:ext>
                </a:extLst>
              </p:cNvPr>
              <p:cNvSpPr>
                <a:spLocks noRot="1" noChangeAspect="1" noMove="1" noResize="1" noEditPoints="1" noAdjustHandles="1" noChangeArrowheads="1" noChangeShapeType="1" noTextEdit="1"/>
              </p:cNvSpPr>
              <p:nvPr/>
            </p:nvSpPr>
            <p:spPr>
              <a:xfrm>
                <a:off x="8640372" y="2557879"/>
                <a:ext cx="1533592" cy="957579"/>
              </a:xfrm>
              <a:prstGeom prst="cloud">
                <a:avLst/>
              </a:prstGeom>
              <a:blipFill>
                <a:blip r:embed="rId28"/>
                <a:stretch>
                  <a:fillRect/>
                </a:stretch>
              </a:blipFill>
            </p:spPr>
            <p:txBody>
              <a:bodyPr/>
              <a:lstStyle/>
              <a:p>
                <a:r>
                  <a:rPr lang="en-US">
                    <a:noFill/>
                  </a:rPr>
                  <a:t> </a:t>
                </a:r>
              </a:p>
            </p:txBody>
          </p:sp>
        </mc:Fallback>
      </mc:AlternateContent>
      <p:grpSp>
        <p:nvGrpSpPr>
          <p:cNvPr id="85" name="Group 84">
            <a:extLst>
              <a:ext uri="{FF2B5EF4-FFF2-40B4-BE49-F238E27FC236}">
                <a16:creationId xmlns:a16="http://schemas.microsoft.com/office/drawing/2014/main" id="{3035D22C-A237-BC45-B2A7-0FEA09730648}"/>
              </a:ext>
            </a:extLst>
          </p:cNvPr>
          <p:cNvGrpSpPr/>
          <p:nvPr/>
        </p:nvGrpSpPr>
        <p:grpSpPr>
          <a:xfrm>
            <a:off x="1741327" y="2557879"/>
            <a:ext cx="1533592" cy="1444685"/>
            <a:chOff x="1761701" y="608613"/>
            <a:chExt cx="1533592" cy="1444685"/>
          </a:xfrm>
        </p:grpSpPr>
        <mc:AlternateContent xmlns:mc="http://schemas.openxmlformats.org/markup-compatibility/2006" xmlns:a14="http://schemas.microsoft.com/office/drawing/2010/main">
          <mc:Choice Requires="a14">
            <p:sp>
              <p:nvSpPr>
                <p:cNvPr id="92" name="Cloud 91">
                  <a:extLst>
                    <a:ext uri="{FF2B5EF4-FFF2-40B4-BE49-F238E27FC236}">
                      <a16:creationId xmlns:a16="http://schemas.microsoft.com/office/drawing/2014/main" id="{DB61572F-87D0-0943-8796-A2097A0AED32}"/>
                    </a:ext>
                  </a:extLst>
                </p:cNvPr>
                <p:cNvSpPr/>
                <p:nvPr/>
              </p:nvSpPr>
              <p:spPr>
                <a:xfrm>
                  <a:off x="1761701" y="608613"/>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92" name="Cloud 91">
                  <a:extLst>
                    <a:ext uri="{FF2B5EF4-FFF2-40B4-BE49-F238E27FC236}">
                      <a16:creationId xmlns:a16="http://schemas.microsoft.com/office/drawing/2014/main" id="{DB61572F-87D0-0943-8796-A2097A0AED32}"/>
                    </a:ext>
                  </a:extLst>
                </p:cNvPr>
                <p:cNvSpPr>
                  <a:spLocks noRot="1" noChangeAspect="1" noMove="1" noResize="1" noEditPoints="1" noAdjustHandles="1" noChangeArrowheads="1" noChangeShapeType="1" noTextEdit="1"/>
                </p:cNvSpPr>
                <p:nvPr/>
              </p:nvSpPr>
              <p:spPr>
                <a:xfrm>
                  <a:off x="1761701" y="608613"/>
                  <a:ext cx="1533592" cy="957579"/>
                </a:xfrm>
                <a:prstGeom prst="cloud">
                  <a:avLst/>
                </a:prstGeom>
                <a:blipFill>
                  <a:blip r:embed="rId29"/>
                  <a:stretch>
                    <a:fillRect/>
                  </a:stretch>
                </a:blipFill>
              </p:spPr>
              <p:txBody>
                <a:bodyPr/>
                <a:lstStyle/>
                <a:p>
                  <a:r>
                    <a:rPr lang="en-US">
                      <a:noFill/>
                    </a:rPr>
                    <a:t> </a:t>
                  </a:r>
                </a:p>
              </p:txBody>
            </p:sp>
          </mc:Fallback>
        </mc:AlternateContent>
        <p:sp>
          <p:nvSpPr>
            <p:cNvPr id="95" name="Oval 94">
              <a:extLst>
                <a:ext uri="{FF2B5EF4-FFF2-40B4-BE49-F238E27FC236}">
                  <a16:creationId xmlns:a16="http://schemas.microsoft.com/office/drawing/2014/main" id="{0ACDA602-5E7C-EF4C-A829-7D528A9D0267}"/>
                </a:ext>
              </a:extLst>
            </p:cNvPr>
            <p:cNvSpPr/>
            <p:nvPr/>
          </p:nvSpPr>
          <p:spPr>
            <a:xfrm>
              <a:off x="2132862" y="1584749"/>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A0B697D-6AD4-1147-8A2B-4EB65E77327B}"/>
                </a:ext>
              </a:extLst>
            </p:cNvPr>
            <p:cNvSpPr/>
            <p:nvPr/>
          </p:nvSpPr>
          <p:spPr>
            <a:xfrm>
              <a:off x="1852377" y="1794983"/>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7" name="Content Placeholder 78">
                <a:extLst>
                  <a:ext uri="{FF2B5EF4-FFF2-40B4-BE49-F238E27FC236}">
                    <a16:creationId xmlns:a16="http://schemas.microsoft.com/office/drawing/2014/main" id="{45FFA7E5-3201-4448-B1F9-D5B4DCED12D9}"/>
                  </a:ext>
                </a:extLst>
              </p:cNvPr>
              <p:cNvSpPr>
                <a:spLocks noGrp="1"/>
              </p:cNvSpPr>
              <p:nvPr>
                <p:ph idx="1"/>
              </p:nvPr>
            </p:nvSpPr>
            <p:spPr>
              <a:xfrm>
                <a:off x="750356" y="3638400"/>
                <a:ext cx="3689211" cy="101398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=1</m:t>
                      </m:r>
                    </m:oMath>
                  </m:oMathPara>
                </a14:m>
                <a:endParaRPr lang="en-US" sz="2800" dirty="0"/>
              </a:p>
            </p:txBody>
          </p:sp>
        </mc:Choice>
        <mc:Fallback xmlns="">
          <p:sp>
            <p:nvSpPr>
              <p:cNvPr id="87" name="Content Placeholder 78">
                <a:extLst>
                  <a:ext uri="{FF2B5EF4-FFF2-40B4-BE49-F238E27FC236}">
                    <a16:creationId xmlns:a16="http://schemas.microsoft.com/office/drawing/2014/main" id="{45FFA7E5-3201-4448-B1F9-D5B4DCED12D9}"/>
                  </a:ext>
                </a:extLst>
              </p:cNvPr>
              <p:cNvSpPr>
                <a:spLocks noGrp="1" noRot="1" noChangeAspect="1" noMove="1" noResize="1" noEditPoints="1" noAdjustHandles="1" noChangeArrowheads="1" noChangeShapeType="1" noTextEdit="1"/>
              </p:cNvSpPr>
              <p:nvPr>
                <p:ph idx="1"/>
              </p:nvPr>
            </p:nvSpPr>
            <p:spPr>
              <a:xfrm>
                <a:off x="750356" y="3638400"/>
                <a:ext cx="3689211" cy="1013989"/>
              </a:xfrm>
              <a:prstGeom prst="round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Content Placeholder 78">
                <a:extLst>
                  <a:ext uri="{FF2B5EF4-FFF2-40B4-BE49-F238E27FC236}">
                    <a16:creationId xmlns:a16="http://schemas.microsoft.com/office/drawing/2014/main" id="{ABFF56D5-F874-4C4E-A692-3EB547EC28BD}"/>
                  </a:ext>
                </a:extLst>
              </p:cNvPr>
              <p:cNvSpPr txBox="1">
                <a:spLocks/>
              </p:cNvSpPr>
              <p:nvPr/>
            </p:nvSpPr>
            <p:spPr>
              <a:xfrm>
                <a:off x="624888" y="5626574"/>
                <a:ext cx="3987152" cy="101398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𝐸𝑣𝑎𝑙</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smtClean="0">
                          <a:latin typeface="Cambria Math" panose="02040503050406030204" pitchFamily="18" charset="0"/>
                        </a:rPr>
                        <m:t>=1</m:t>
                      </m:r>
                    </m:oMath>
                  </m:oMathPara>
                </a14:m>
                <a:endParaRPr lang="en-US" dirty="0"/>
              </a:p>
            </p:txBody>
          </p:sp>
        </mc:Choice>
        <mc:Fallback xmlns="">
          <p:sp>
            <p:nvSpPr>
              <p:cNvPr id="88" name="Content Placeholder 78">
                <a:extLst>
                  <a:ext uri="{FF2B5EF4-FFF2-40B4-BE49-F238E27FC236}">
                    <a16:creationId xmlns:a16="http://schemas.microsoft.com/office/drawing/2014/main" id="{ABFF56D5-F874-4C4E-A692-3EB547EC28BD}"/>
                  </a:ext>
                </a:extLst>
              </p:cNvPr>
              <p:cNvSpPr txBox="1">
                <a:spLocks noRot="1" noChangeAspect="1" noMove="1" noResize="1" noEditPoints="1" noAdjustHandles="1" noChangeArrowheads="1" noChangeShapeType="1" noTextEdit="1"/>
              </p:cNvSpPr>
              <p:nvPr/>
            </p:nvSpPr>
            <p:spPr>
              <a:xfrm>
                <a:off x="624888" y="5626574"/>
                <a:ext cx="3987152" cy="1013989"/>
              </a:xfrm>
              <a:prstGeom prst="round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Content Placeholder 78">
                <a:extLst>
                  <a:ext uri="{FF2B5EF4-FFF2-40B4-BE49-F238E27FC236}">
                    <a16:creationId xmlns:a16="http://schemas.microsoft.com/office/drawing/2014/main" id="{7C349247-6C1C-7E41-BBD0-330A2F93A9A6}"/>
                  </a:ext>
                </a:extLst>
              </p:cNvPr>
              <p:cNvSpPr txBox="1">
                <a:spLocks/>
              </p:cNvSpPr>
              <p:nvPr/>
            </p:nvSpPr>
            <p:spPr>
              <a:xfrm>
                <a:off x="7322482" y="3645505"/>
                <a:ext cx="3689211" cy="101398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d>
                        <m:dPr>
                          <m:ctrlPr>
                            <a:rPr lang="en-US" i="1" smtClean="0">
                              <a:latin typeface="Cambria Math" panose="02040503050406030204" pitchFamily="18" charset="0"/>
                            </a:rPr>
                          </m:ctrlPr>
                        </m:dPr>
                        <m:e>
                          <m:r>
                            <a:rPr lang="en-US" i="1" smtClean="0">
                              <a:latin typeface="Cambria Math" panose="02040503050406030204" pitchFamily="18" charset="0"/>
                            </a:rPr>
                            <m:t>𝑥</m:t>
                          </m:r>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m:t>
                              </m:r>
                            </m:sup>
                          </m:sSup>
                        </m:e>
                      </m:d>
                      <m:r>
                        <a:rPr lang="en-US"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89" name="Content Placeholder 78">
                <a:extLst>
                  <a:ext uri="{FF2B5EF4-FFF2-40B4-BE49-F238E27FC236}">
                    <a16:creationId xmlns:a16="http://schemas.microsoft.com/office/drawing/2014/main" id="{7C349247-6C1C-7E41-BBD0-330A2F93A9A6}"/>
                  </a:ext>
                </a:extLst>
              </p:cNvPr>
              <p:cNvSpPr txBox="1">
                <a:spLocks noRot="1" noChangeAspect="1" noMove="1" noResize="1" noEditPoints="1" noAdjustHandles="1" noChangeArrowheads="1" noChangeShapeType="1" noTextEdit="1"/>
              </p:cNvSpPr>
              <p:nvPr/>
            </p:nvSpPr>
            <p:spPr>
              <a:xfrm>
                <a:off x="7322482" y="3645505"/>
                <a:ext cx="3689211" cy="1013989"/>
              </a:xfrm>
              <a:prstGeom prst="round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Content Placeholder 78">
                <a:extLst>
                  <a:ext uri="{FF2B5EF4-FFF2-40B4-BE49-F238E27FC236}">
                    <a16:creationId xmlns:a16="http://schemas.microsoft.com/office/drawing/2014/main" id="{B0EBD9FF-5634-7947-A874-DBD06D54FFE4}"/>
                  </a:ext>
                </a:extLst>
              </p:cNvPr>
              <p:cNvSpPr txBox="1">
                <a:spLocks/>
              </p:cNvSpPr>
              <p:nvPr/>
            </p:nvSpPr>
            <p:spPr>
              <a:xfrm>
                <a:off x="7173512" y="5592492"/>
                <a:ext cx="3987152" cy="101398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𝐸𝑣𝑎𝑙</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oMath>
                  </m:oMathPara>
                </a14:m>
                <a:endParaRPr lang="en-US" dirty="0"/>
              </a:p>
            </p:txBody>
          </p:sp>
        </mc:Choice>
        <mc:Fallback xmlns="">
          <p:sp>
            <p:nvSpPr>
              <p:cNvPr id="90" name="Content Placeholder 78">
                <a:extLst>
                  <a:ext uri="{FF2B5EF4-FFF2-40B4-BE49-F238E27FC236}">
                    <a16:creationId xmlns:a16="http://schemas.microsoft.com/office/drawing/2014/main" id="{B0EBD9FF-5634-7947-A874-DBD06D54FFE4}"/>
                  </a:ext>
                </a:extLst>
              </p:cNvPr>
              <p:cNvSpPr txBox="1">
                <a:spLocks noRot="1" noChangeAspect="1" noMove="1" noResize="1" noEditPoints="1" noAdjustHandles="1" noChangeArrowheads="1" noChangeShapeType="1" noTextEdit="1"/>
              </p:cNvSpPr>
              <p:nvPr/>
            </p:nvSpPr>
            <p:spPr>
              <a:xfrm>
                <a:off x="7173512" y="5592492"/>
                <a:ext cx="3987152" cy="1013989"/>
              </a:xfrm>
              <a:prstGeom prst="roundRect">
                <a:avLst/>
              </a:prstGeom>
              <a:blipFill>
                <a:blip r:embed="rId33"/>
                <a:stretch>
                  <a:fillRect/>
                </a:stretch>
              </a:blipFill>
            </p:spPr>
            <p:txBody>
              <a:bodyPr/>
              <a:lstStyle/>
              <a:p>
                <a:r>
                  <a:rPr lang="en-US">
                    <a:noFill/>
                  </a:rPr>
                  <a:t> </a:t>
                </a:r>
              </a:p>
            </p:txBody>
          </p:sp>
        </mc:Fallback>
      </mc:AlternateContent>
      <p:sp>
        <p:nvSpPr>
          <p:cNvPr id="91" name="Content Placeholder 2">
            <a:extLst>
              <a:ext uri="{FF2B5EF4-FFF2-40B4-BE49-F238E27FC236}">
                <a16:creationId xmlns:a16="http://schemas.microsoft.com/office/drawing/2014/main" id="{C8B3B0DE-1A88-3E40-8C79-11B53293B48F}"/>
              </a:ext>
            </a:extLst>
          </p:cNvPr>
          <p:cNvSpPr txBox="1">
            <a:spLocks/>
          </p:cNvSpPr>
          <p:nvPr/>
        </p:nvSpPr>
        <p:spPr>
          <a:xfrm>
            <a:off x="841046" y="1660401"/>
            <a:ext cx="10319618" cy="1050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Even given access to hash, adversary cannot fool evaluation. </a:t>
            </a:r>
          </a:p>
        </p:txBody>
      </p:sp>
    </p:spTree>
    <p:extLst>
      <p:ext uri="{BB962C8B-B14F-4D97-AF65-F5344CB8AC3E}">
        <p14:creationId xmlns:p14="http://schemas.microsoft.com/office/powerpoint/2010/main" val="110354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5694-FFDD-2B45-9828-FD1381CB6A9B}"/>
              </a:ext>
            </a:extLst>
          </p:cNvPr>
          <p:cNvSpPr>
            <a:spLocks noGrp="1"/>
          </p:cNvSpPr>
          <p:nvPr>
            <p:ph type="title"/>
          </p:nvPr>
        </p:nvSpPr>
        <p:spPr>
          <a:xfrm>
            <a:off x="838200" y="365125"/>
            <a:ext cx="10515600" cy="1325563"/>
          </a:xfrm>
        </p:spPr>
        <p:txBody>
          <a:bodyPr/>
          <a:lstStyle/>
          <a:p>
            <a:r>
              <a:rPr lang="en-US" dirty="0"/>
              <a:t>Applications</a:t>
            </a:r>
          </a:p>
        </p:txBody>
      </p:sp>
      <p:sp>
        <p:nvSpPr>
          <p:cNvPr id="3" name="Content Placeholder 2">
            <a:extLst>
              <a:ext uri="{FF2B5EF4-FFF2-40B4-BE49-F238E27FC236}">
                <a16:creationId xmlns:a16="http://schemas.microsoft.com/office/drawing/2014/main" id="{A68B5E46-7ABA-0741-AB09-A26A48FF1F53}"/>
              </a:ext>
            </a:extLst>
          </p:cNvPr>
          <p:cNvSpPr>
            <a:spLocks noGrp="1"/>
          </p:cNvSpPr>
          <p:nvPr>
            <p:ph idx="1"/>
          </p:nvPr>
        </p:nvSpPr>
        <p:spPr/>
        <p:txBody>
          <a:bodyPr>
            <a:normAutofit/>
          </a:bodyPr>
          <a:lstStyle/>
          <a:p>
            <a:pPr marL="0" indent="0">
              <a:buNone/>
            </a:pPr>
            <a:r>
              <a:rPr lang="en-US" dirty="0"/>
              <a:t>Take large datasets and compare compressed or sketched versions</a:t>
            </a:r>
          </a:p>
          <a:p>
            <a:r>
              <a:rPr lang="en-US" dirty="0"/>
              <a:t>Legal Forensic Discovery</a:t>
            </a:r>
          </a:p>
          <a:p>
            <a:pPr lvl="1"/>
            <a:r>
              <a:rPr lang="en-US" sz="2800" dirty="0"/>
              <a:t>Documents</a:t>
            </a:r>
          </a:p>
          <a:p>
            <a:pPr lvl="1"/>
            <a:endParaRPr lang="en-US" sz="2800" dirty="0"/>
          </a:p>
          <a:p>
            <a:pPr lvl="1"/>
            <a:r>
              <a:rPr lang="en-US" sz="2800" dirty="0"/>
              <a:t>DNA evidence</a:t>
            </a:r>
          </a:p>
          <a:p>
            <a:endParaRPr lang="en-US" dirty="0"/>
          </a:p>
          <a:p>
            <a:pPr marL="0" indent="0">
              <a:buNone/>
            </a:pPr>
            <a:endParaRPr lang="en-US" dirty="0"/>
          </a:p>
          <a:p>
            <a:r>
              <a:rPr lang="en-US" dirty="0"/>
              <a:t>Biometrics to determine membership</a:t>
            </a:r>
          </a:p>
        </p:txBody>
      </p:sp>
      <p:sp>
        <p:nvSpPr>
          <p:cNvPr id="5" name="AutoShape 2" descr="Image result for pile of paper">
            <a:extLst>
              <a:ext uri="{FF2B5EF4-FFF2-40B4-BE49-F238E27FC236}">
                <a16:creationId xmlns:a16="http://schemas.microsoft.com/office/drawing/2014/main" id="{AE4D73BE-3AC2-F443-A97E-1D4C931B2ED8}"/>
              </a:ext>
            </a:extLst>
          </p:cNvPr>
          <p:cNvSpPr>
            <a:spLocks noChangeAspect="1" noChangeArrowheads="1"/>
          </p:cNvSpPr>
          <p:nvPr/>
        </p:nvSpPr>
        <p:spPr bwMode="auto">
          <a:xfrm>
            <a:off x="4098925" y="0"/>
            <a:ext cx="399415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9098C967-5F69-B444-B867-1F065D321CA2}"/>
              </a:ext>
            </a:extLst>
          </p:cNvPr>
          <p:cNvGrpSpPr/>
          <p:nvPr/>
        </p:nvGrpSpPr>
        <p:grpSpPr>
          <a:xfrm>
            <a:off x="4806330" y="2309812"/>
            <a:ext cx="3150839" cy="2082886"/>
            <a:chOff x="4806330" y="2309812"/>
            <a:chExt cx="3150839" cy="2082886"/>
          </a:xfrm>
        </p:grpSpPr>
        <p:pic>
          <p:nvPicPr>
            <p:cNvPr id="6" name="Picture 5">
              <a:extLst>
                <a:ext uri="{FF2B5EF4-FFF2-40B4-BE49-F238E27FC236}">
                  <a16:creationId xmlns:a16="http://schemas.microsoft.com/office/drawing/2014/main" id="{D496A3DF-90B0-BE46-9D57-D1516B219685}"/>
                </a:ext>
              </a:extLst>
            </p:cNvPr>
            <p:cNvPicPr>
              <a:picLocks noChangeAspect="1"/>
            </p:cNvPicPr>
            <p:nvPr/>
          </p:nvPicPr>
          <p:blipFill>
            <a:blip r:embed="rId3"/>
            <a:stretch>
              <a:fillRect/>
            </a:stretch>
          </p:blipFill>
          <p:spPr>
            <a:xfrm>
              <a:off x="4806330" y="2309812"/>
              <a:ext cx="1165845" cy="2000120"/>
            </a:xfrm>
            <a:prstGeom prst="rect">
              <a:avLst/>
            </a:prstGeom>
          </p:spPr>
        </p:pic>
        <p:pic>
          <p:nvPicPr>
            <p:cNvPr id="7" name="Picture 6">
              <a:extLst>
                <a:ext uri="{FF2B5EF4-FFF2-40B4-BE49-F238E27FC236}">
                  <a16:creationId xmlns:a16="http://schemas.microsoft.com/office/drawing/2014/main" id="{9D362D90-4C22-3D44-9C40-BC796C8D268A}"/>
                </a:ext>
              </a:extLst>
            </p:cNvPr>
            <p:cNvPicPr>
              <a:picLocks noChangeAspect="1"/>
            </p:cNvPicPr>
            <p:nvPr/>
          </p:nvPicPr>
          <p:blipFill>
            <a:blip r:embed="rId3"/>
            <a:stretch>
              <a:fillRect/>
            </a:stretch>
          </p:blipFill>
          <p:spPr>
            <a:xfrm rot="10800000" flipH="1">
              <a:off x="6743081" y="2309812"/>
              <a:ext cx="1214088" cy="208288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5DD416-957C-E04C-9454-93D3F12B907F}"/>
                    </a:ext>
                  </a:extLst>
                </p:cNvPr>
                <p:cNvSpPr txBox="1"/>
                <p:nvPr/>
              </p:nvSpPr>
              <p:spPr>
                <a:xfrm>
                  <a:off x="5724917" y="3048262"/>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3E5DD416-957C-E04C-9454-93D3F12B907F}"/>
                    </a:ext>
                  </a:extLst>
                </p:cNvPr>
                <p:cNvSpPr txBox="1">
                  <a:spLocks noRot="1" noChangeAspect="1" noMove="1" noResize="1" noEditPoints="1" noAdjustHandles="1" noChangeArrowheads="1" noChangeShapeType="1" noTextEdit="1"/>
                </p:cNvSpPr>
                <p:nvPr/>
              </p:nvSpPr>
              <p:spPr>
                <a:xfrm>
                  <a:off x="5724917" y="3048262"/>
                  <a:ext cx="1251747" cy="523220"/>
                </a:xfrm>
                <a:prstGeom prst="rect">
                  <a:avLst/>
                </a:prstGeom>
                <a:blipFill>
                  <a:blip r:embed="rId4"/>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FC630831-96A2-1C47-93DB-F29D3CE131A2}"/>
              </a:ext>
            </a:extLst>
          </p:cNvPr>
          <p:cNvGrpSpPr/>
          <p:nvPr/>
        </p:nvGrpSpPr>
        <p:grpSpPr>
          <a:xfrm>
            <a:off x="7957169" y="3126054"/>
            <a:ext cx="3328678" cy="1750831"/>
            <a:chOff x="7957169" y="3126054"/>
            <a:chExt cx="3328678" cy="1750831"/>
          </a:xfrm>
        </p:grpSpPr>
        <p:pic>
          <p:nvPicPr>
            <p:cNvPr id="10" name="Picture 9">
              <a:extLst>
                <a:ext uri="{FF2B5EF4-FFF2-40B4-BE49-F238E27FC236}">
                  <a16:creationId xmlns:a16="http://schemas.microsoft.com/office/drawing/2014/main" id="{FC56E8DD-B162-1B40-85FC-7DB0A8E8984E}"/>
                </a:ext>
              </a:extLst>
            </p:cNvPr>
            <p:cNvPicPr>
              <a:picLocks noChangeAspect="1"/>
            </p:cNvPicPr>
            <p:nvPr/>
          </p:nvPicPr>
          <p:blipFill>
            <a:blip r:embed="rId5"/>
            <a:stretch>
              <a:fillRect/>
            </a:stretch>
          </p:blipFill>
          <p:spPr>
            <a:xfrm>
              <a:off x="7957169" y="3126405"/>
              <a:ext cx="1750480" cy="1750480"/>
            </a:xfrm>
            <a:prstGeom prst="rect">
              <a:avLst/>
            </a:prstGeom>
          </p:spPr>
        </p:pic>
        <p:pic>
          <p:nvPicPr>
            <p:cNvPr id="11" name="Picture 10">
              <a:extLst>
                <a:ext uri="{FF2B5EF4-FFF2-40B4-BE49-F238E27FC236}">
                  <a16:creationId xmlns:a16="http://schemas.microsoft.com/office/drawing/2014/main" id="{B685C798-A46C-0645-97E4-739D203F2CE0}"/>
                </a:ext>
              </a:extLst>
            </p:cNvPr>
            <p:cNvPicPr>
              <a:picLocks noChangeAspect="1"/>
            </p:cNvPicPr>
            <p:nvPr/>
          </p:nvPicPr>
          <p:blipFill>
            <a:blip r:embed="rId5"/>
            <a:stretch>
              <a:fillRect/>
            </a:stretch>
          </p:blipFill>
          <p:spPr>
            <a:xfrm flipH="1">
              <a:off x="9535367" y="3126054"/>
              <a:ext cx="1750480" cy="175048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3B7EF17-E85E-C14C-9D6D-832312E3DBD8}"/>
                    </a:ext>
                  </a:extLst>
                </p:cNvPr>
                <p:cNvSpPr txBox="1"/>
                <p:nvPr/>
              </p:nvSpPr>
              <p:spPr>
                <a:xfrm>
                  <a:off x="9073580" y="3786712"/>
                  <a:ext cx="1251747"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53B7EF17-E85E-C14C-9D6D-832312E3DBD8}"/>
                    </a:ext>
                  </a:extLst>
                </p:cNvPr>
                <p:cNvSpPr txBox="1">
                  <a:spLocks noRot="1" noChangeAspect="1" noMove="1" noResize="1" noEditPoints="1" noAdjustHandles="1" noChangeArrowheads="1" noChangeShapeType="1" noTextEdit="1"/>
                </p:cNvSpPr>
                <p:nvPr/>
              </p:nvSpPr>
              <p:spPr>
                <a:xfrm>
                  <a:off x="9073580" y="3786712"/>
                  <a:ext cx="1251747" cy="523220"/>
                </a:xfrm>
                <a:prstGeom prst="rect">
                  <a:avLst/>
                </a:prstGeom>
                <a:blipFill>
                  <a:blip r:embed="rId6"/>
                  <a:stretch>
                    <a:fillRect/>
                  </a:stretch>
                </a:blipFill>
              </p:spPr>
              <p:txBody>
                <a:bodyPr/>
                <a:lstStyle/>
                <a:p>
                  <a:r>
                    <a:rPr lang="en-US">
                      <a:noFill/>
                    </a:rPr>
                    <a:t> </a:t>
                  </a:r>
                </a:p>
              </p:txBody>
            </p:sp>
          </mc:Fallback>
        </mc:AlternateContent>
      </p:grpSp>
      <p:pic>
        <p:nvPicPr>
          <p:cNvPr id="13" name="Picture 12">
            <a:extLst>
              <a:ext uri="{FF2B5EF4-FFF2-40B4-BE49-F238E27FC236}">
                <a16:creationId xmlns:a16="http://schemas.microsoft.com/office/drawing/2014/main" id="{DEFF078C-C3E3-5445-AC0C-8497C963C17D}"/>
              </a:ext>
            </a:extLst>
          </p:cNvPr>
          <p:cNvPicPr>
            <a:picLocks noChangeAspect="1"/>
          </p:cNvPicPr>
          <p:nvPr/>
        </p:nvPicPr>
        <p:blipFill>
          <a:blip r:embed="rId7"/>
          <a:stretch>
            <a:fillRect/>
          </a:stretch>
        </p:blipFill>
        <p:spPr>
          <a:xfrm>
            <a:off x="6381351" y="5228431"/>
            <a:ext cx="1190625" cy="1190625"/>
          </a:xfrm>
          <a:prstGeom prst="rect">
            <a:avLst/>
          </a:prstGeom>
        </p:spPr>
      </p:pic>
    </p:spTree>
    <p:extLst>
      <p:ext uri="{BB962C8B-B14F-4D97-AF65-F5344CB8AC3E}">
        <p14:creationId xmlns:p14="http://schemas.microsoft.com/office/powerpoint/2010/main" val="170286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066E-F276-454A-868C-0380BBD5F7F0}"/>
              </a:ext>
            </a:extLst>
          </p:cNvPr>
          <p:cNvSpPr>
            <a:spLocks noGrp="1"/>
          </p:cNvSpPr>
          <p:nvPr>
            <p:ph type="title"/>
          </p:nvPr>
        </p:nvSpPr>
        <p:spPr/>
        <p:txBody>
          <a:bodyPr/>
          <a:lstStyle/>
          <a:p>
            <a:r>
              <a:rPr lang="en-US" dirty="0"/>
              <a:t>Prior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3E32D8-338B-434B-A8E0-BC86F80FDFA8}"/>
                  </a:ext>
                </a:extLst>
              </p:cNvPr>
              <p:cNvSpPr>
                <a:spLocks noGrp="1"/>
              </p:cNvSpPr>
              <p:nvPr>
                <p:ph idx="1"/>
              </p:nvPr>
            </p:nvSpPr>
            <p:spPr>
              <a:xfrm>
                <a:off x="580571" y="1690688"/>
                <a:ext cx="7264671" cy="5131766"/>
              </a:xfrm>
            </p:spPr>
            <p:txBody>
              <a:bodyPr>
                <a:normAutofit/>
              </a:bodyPr>
              <a:lstStyle/>
              <a:p>
                <a:r>
                  <a:rPr lang="en-US" sz="3200" dirty="0"/>
                  <a:t>LSH/Sketching constructions</a:t>
                </a:r>
                <a:br>
                  <a:rPr lang="en-US" sz="3200" dirty="0"/>
                </a:br>
                <a:r>
                  <a:rPr lang="en-US" sz="3200" dirty="0"/>
                  <a:t>(typically linear)</a:t>
                </a:r>
              </a:p>
              <a:p>
                <a:pPr lvl="1"/>
                <a14:m>
                  <m:oMath xmlns:m="http://schemas.openxmlformats.org/officeDocument/2006/math">
                    <m:sSub>
                      <m:sSubPr>
                        <m:ctrlPr>
                          <a:rPr lang="en-US" sz="2800" b="0" i="1" smtClean="0">
                            <a:solidFill>
                              <a:schemeClr val="accent5">
                                <a:lumMod val="75000"/>
                              </a:schemeClr>
                            </a:solidFill>
                            <a:latin typeface="Cambria Math" panose="02040503050406030204" pitchFamily="18" charset="0"/>
                          </a:rPr>
                        </m:ctrlPr>
                      </m:sSubPr>
                      <m:e>
                        <m:r>
                          <a:rPr lang="en-US" sz="2800" b="0" i="1" smtClean="0">
                            <a:solidFill>
                              <a:schemeClr val="accent5">
                                <a:lumMod val="75000"/>
                              </a:schemeClr>
                            </a:solidFill>
                            <a:latin typeface="Cambria Math" panose="02040503050406030204" pitchFamily="18" charset="0"/>
                          </a:rPr>
                          <m:t>ℓ</m:t>
                        </m:r>
                      </m:e>
                      <m:sub>
                        <m:r>
                          <a:rPr lang="en-US" sz="2800" b="0" i="1" smtClean="0">
                            <a:solidFill>
                              <a:schemeClr val="accent5">
                                <a:lumMod val="75000"/>
                              </a:schemeClr>
                            </a:solidFill>
                            <a:latin typeface="Cambria Math" panose="02040503050406030204" pitchFamily="18" charset="0"/>
                          </a:rPr>
                          <m:t>𝑝</m:t>
                        </m:r>
                      </m:sub>
                    </m:sSub>
                  </m:oMath>
                </a14:m>
                <a:r>
                  <a:rPr lang="en-US" sz="2800" dirty="0">
                    <a:solidFill>
                      <a:schemeClr val="accent5">
                        <a:lumMod val="75000"/>
                      </a:schemeClr>
                    </a:solidFill>
                  </a:rPr>
                  <a:t> </a:t>
                </a:r>
                <a:r>
                  <a:rPr lang="en-US" sz="3000" dirty="0">
                    <a:solidFill>
                      <a:schemeClr val="accent5">
                        <a:lumMod val="75000"/>
                      </a:schemeClr>
                    </a:solidFill>
                  </a:rPr>
                  <a:t>norm</a:t>
                </a:r>
                <a:r>
                  <a:rPr lang="en-US" sz="2800" dirty="0">
                    <a:solidFill>
                      <a:schemeClr val="accent5">
                        <a:lumMod val="75000"/>
                      </a:schemeClr>
                    </a:solidFill>
                  </a:rPr>
                  <a:t> </a:t>
                </a:r>
                <a:r>
                  <a:rPr lang="en-US" sz="2800" dirty="0">
                    <a:solidFill>
                      <a:schemeClr val="accent5">
                        <a:lumMod val="60000"/>
                        <a:lumOff val="40000"/>
                      </a:schemeClr>
                    </a:solidFill>
                  </a:rPr>
                  <a:t>[IM’98, GIM’99, ADIIM’06,…]</a:t>
                </a:r>
              </a:p>
              <a:p>
                <a:pPr lvl="1"/>
                <a:r>
                  <a:rPr lang="en-US" sz="3000" dirty="0">
                    <a:solidFill>
                      <a:schemeClr val="accent5">
                        <a:lumMod val="75000"/>
                      </a:schemeClr>
                    </a:solidFill>
                  </a:rPr>
                  <a:t>Sketching algorithms </a:t>
                </a:r>
                <a:r>
                  <a:rPr lang="en-US" sz="2800" dirty="0">
                    <a:solidFill>
                      <a:schemeClr val="accent5">
                        <a:lumMod val="60000"/>
                        <a:lumOff val="40000"/>
                      </a:schemeClr>
                    </a:solidFill>
                  </a:rPr>
                  <a:t>[AMS’99, Ind’07, Mut’05]</a:t>
                </a:r>
              </a:p>
              <a:p>
                <a:r>
                  <a:rPr lang="en-US" sz="3200" dirty="0"/>
                  <a:t>Linear hashes/sketches CANNOT be robust </a:t>
                </a:r>
                <a:r>
                  <a:rPr lang="en-US" sz="2800" dirty="0">
                    <a:solidFill>
                      <a:schemeClr val="accent3"/>
                    </a:solidFill>
                  </a:rPr>
                  <a:t>[HW’13]</a:t>
                </a:r>
                <a:endParaRPr lang="en-US" dirty="0">
                  <a:solidFill>
                    <a:schemeClr val="accent3"/>
                  </a:solidFill>
                </a:endParaRPr>
              </a:p>
              <a:p>
                <a:r>
                  <a:rPr lang="en-US" sz="3200" dirty="0"/>
                  <a:t>Progress to robustness:</a:t>
                </a:r>
              </a:p>
              <a:p>
                <a:pPr lvl="1"/>
                <a:r>
                  <a:rPr lang="en-US" sz="2800" dirty="0">
                    <a:solidFill>
                      <a:schemeClr val="accent5">
                        <a:lumMod val="75000"/>
                      </a:schemeClr>
                    </a:solidFill>
                  </a:rPr>
                  <a:t>interactive </a:t>
                </a:r>
                <a:r>
                  <a:rPr lang="en-US" sz="2800" dirty="0">
                    <a:solidFill>
                      <a:schemeClr val="accent5">
                        <a:lumMod val="60000"/>
                        <a:lumOff val="40000"/>
                      </a:schemeClr>
                    </a:solidFill>
                  </a:rPr>
                  <a:t>[MNS’08]</a:t>
                </a:r>
              </a:p>
              <a:p>
                <a:pPr lvl="1"/>
                <a:r>
                  <a:rPr lang="en-US" sz="2800" dirty="0">
                    <a:solidFill>
                      <a:schemeClr val="accent5">
                        <a:lumMod val="75000"/>
                      </a:schemeClr>
                    </a:solidFill>
                  </a:rPr>
                  <a:t>Specific tasks or attacks (e.g. </a:t>
                </a:r>
                <a:r>
                  <a:rPr lang="en-US" sz="2800" dirty="0">
                    <a:solidFill>
                      <a:schemeClr val="accent5">
                        <a:lumMod val="60000"/>
                        <a:lumOff val="40000"/>
                      </a:schemeClr>
                    </a:solidFill>
                  </a:rPr>
                  <a:t>[NY’15]</a:t>
                </a:r>
                <a:r>
                  <a:rPr lang="en-US" sz="2800" dirty="0">
                    <a:solidFill>
                      <a:schemeClr val="accent5">
                        <a:lumMod val="75000"/>
                      </a:schemeClr>
                    </a:solidFill>
                  </a:rPr>
                  <a:t>)</a:t>
                </a:r>
              </a:p>
            </p:txBody>
          </p:sp>
        </mc:Choice>
        <mc:Fallback xmlns="">
          <p:sp>
            <p:nvSpPr>
              <p:cNvPr id="3" name="Content Placeholder 2">
                <a:extLst>
                  <a:ext uri="{FF2B5EF4-FFF2-40B4-BE49-F238E27FC236}">
                    <a16:creationId xmlns:a16="http://schemas.microsoft.com/office/drawing/2014/main" id="{453E32D8-338B-434B-A8E0-BC86F80FDFA8}"/>
                  </a:ext>
                </a:extLst>
              </p:cNvPr>
              <p:cNvSpPr>
                <a:spLocks noGrp="1" noRot="1" noChangeAspect="1" noMove="1" noResize="1" noEditPoints="1" noAdjustHandles="1" noChangeArrowheads="1" noChangeShapeType="1" noTextEdit="1"/>
              </p:cNvSpPr>
              <p:nvPr>
                <p:ph idx="1"/>
              </p:nvPr>
            </p:nvSpPr>
            <p:spPr>
              <a:xfrm>
                <a:off x="580571" y="1690688"/>
                <a:ext cx="7264671" cy="5131766"/>
              </a:xfrm>
              <a:blipFill>
                <a:blip r:embed="rId3"/>
                <a:stretch>
                  <a:fillRect l="-1920" t="-2469"/>
                </a:stretch>
              </a:blipFill>
            </p:spPr>
            <p:txBody>
              <a:bodyPr/>
              <a:lstStyle/>
              <a:p>
                <a:r>
                  <a:rPr lang="en-US">
                    <a:noFill/>
                  </a:rPr>
                  <a:t> </a:t>
                </a:r>
              </a:p>
            </p:txBody>
          </p:sp>
        </mc:Fallback>
      </mc:AlternateContent>
      <p:pic>
        <p:nvPicPr>
          <p:cNvPr id="4" name="Picture 2" descr="Image result for carmen sandiego">
            <a:extLst>
              <a:ext uri="{FF2B5EF4-FFF2-40B4-BE49-F238E27FC236}">
                <a16:creationId xmlns:a16="http://schemas.microsoft.com/office/drawing/2014/main" id="{3DF6CCA9-D2DB-F941-9776-489125CE299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99800"/>
                    </a14:imgEffect>
                  </a14:imgLayer>
                </a14:imgProps>
              </a:ext>
              <a:ext uri="{28A0092B-C50C-407E-A947-70E740481C1C}">
                <a14:useLocalDpi xmlns:a14="http://schemas.microsoft.com/office/drawing/2010/main" val="0"/>
              </a:ext>
            </a:extLst>
          </a:blip>
          <a:srcRect/>
          <a:stretch>
            <a:fillRect/>
          </a:stretch>
        </p:blipFill>
        <p:spPr bwMode="auto">
          <a:xfrm>
            <a:off x="7444501" y="2347876"/>
            <a:ext cx="4747499" cy="451012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1B77DF4-6D89-7141-B594-2322652A546F}"/>
              </a:ext>
            </a:extLst>
          </p:cNvPr>
          <p:cNvGrpSpPr/>
          <p:nvPr/>
        </p:nvGrpSpPr>
        <p:grpSpPr>
          <a:xfrm flipH="1">
            <a:off x="7845242" y="1490596"/>
            <a:ext cx="1533592" cy="1444685"/>
            <a:chOff x="7580198" y="1690688"/>
            <a:chExt cx="1533592" cy="1444685"/>
          </a:xfrm>
        </p:grpSpPr>
        <mc:AlternateContent xmlns:mc="http://schemas.openxmlformats.org/markup-compatibility/2006" xmlns:a14="http://schemas.microsoft.com/office/drawing/2010/main">
          <mc:Choice Requires="a14">
            <p:sp>
              <p:nvSpPr>
                <p:cNvPr id="5" name="Cloud 4">
                  <a:extLst>
                    <a:ext uri="{FF2B5EF4-FFF2-40B4-BE49-F238E27FC236}">
                      <a16:creationId xmlns:a16="http://schemas.microsoft.com/office/drawing/2014/main" id="{044DC8FA-3A66-564F-B91E-967A644F8AD5}"/>
                    </a:ext>
                  </a:extLst>
                </p:cNvPr>
                <p:cNvSpPr/>
                <p:nvPr/>
              </p:nvSpPr>
              <p:spPr>
                <a:xfrm>
                  <a:off x="7580198" y="1690688"/>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5" name="Cloud 4">
                  <a:extLst>
                    <a:ext uri="{FF2B5EF4-FFF2-40B4-BE49-F238E27FC236}">
                      <a16:creationId xmlns:a16="http://schemas.microsoft.com/office/drawing/2014/main" id="{044DC8FA-3A66-564F-B91E-967A644F8AD5}"/>
                    </a:ext>
                  </a:extLst>
                </p:cNvPr>
                <p:cNvSpPr>
                  <a:spLocks noRot="1" noChangeAspect="1" noMove="1" noResize="1" noEditPoints="1" noAdjustHandles="1" noChangeArrowheads="1" noChangeShapeType="1" noTextEdit="1"/>
                </p:cNvSpPr>
                <p:nvPr/>
              </p:nvSpPr>
              <p:spPr>
                <a:xfrm>
                  <a:off x="7580198" y="1690688"/>
                  <a:ext cx="1533592" cy="957579"/>
                </a:xfrm>
                <a:prstGeom prst="cloud">
                  <a:avLst/>
                </a:prstGeom>
                <a:blipFill>
                  <a:blip r:embed="rId6"/>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A9B638B5-504E-4A4E-B2A9-0839E1B16A70}"/>
                </a:ext>
              </a:extLst>
            </p:cNvPr>
            <p:cNvSpPr/>
            <p:nvPr/>
          </p:nvSpPr>
          <p:spPr>
            <a:xfrm>
              <a:off x="7951359" y="2666824"/>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C95BC3-A78B-9747-923D-715457712231}"/>
                </a:ext>
              </a:extLst>
            </p:cNvPr>
            <p:cNvSpPr/>
            <p:nvPr/>
          </p:nvSpPr>
          <p:spPr>
            <a:xfrm>
              <a:off x="7670874" y="2877058"/>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752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507E1C-4FB4-5B4C-90F0-F98BC9856215}"/>
              </a:ext>
            </a:extLst>
          </p:cNvPr>
          <p:cNvSpPr/>
          <p:nvPr/>
        </p:nvSpPr>
        <p:spPr>
          <a:xfrm>
            <a:off x="2793640" y="1516772"/>
            <a:ext cx="2447250" cy="2447250"/>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3F314871-3689-834B-AE1D-CA5F8A12EC1D}"/>
              </a:ext>
            </a:extLst>
          </p:cNvPr>
          <p:cNvSpPr/>
          <p:nvPr/>
        </p:nvSpPr>
        <p:spPr>
          <a:xfrm>
            <a:off x="6632519" y="1514316"/>
            <a:ext cx="2447250" cy="2447250"/>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4B918E40-D4DB-B84F-8B56-3BA6FDE61934}"/>
              </a:ext>
            </a:extLst>
          </p:cNvPr>
          <p:cNvCxnSpPr>
            <a:cxnSpLocks/>
            <a:stCxn id="5" idx="5"/>
          </p:cNvCxnSpPr>
          <p:nvPr/>
        </p:nvCxnSpPr>
        <p:spPr>
          <a:xfrm>
            <a:off x="4882499" y="3605631"/>
            <a:ext cx="1002327" cy="387893"/>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704A05-D53A-3943-92DE-2E6659295F2A}"/>
              </a:ext>
            </a:extLst>
          </p:cNvPr>
          <p:cNvCxnSpPr>
            <a:cxnSpLocks/>
            <a:endCxn id="6" idx="3"/>
          </p:cNvCxnSpPr>
          <p:nvPr/>
        </p:nvCxnSpPr>
        <p:spPr>
          <a:xfrm flipV="1">
            <a:off x="5884826" y="3603175"/>
            <a:ext cx="1106084" cy="390349"/>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ECC1FC-C53B-9343-9D04-E1EBF27179B6}"/>
              </a:ext>
            </a:extLst>
          </p:cNvPr>
          <p:cNvPicPr>
            <a:picLocks noChangeAspect="1"/>
          </p:cNvPicPr>
          <p:nvPr/>
        </p:nvPicPr>
        <p:blipFill>
          <a:blip r:embed="rId2"/>
          <a:stretch>
            <a:fillRect/>
          </a:stretch>
        </p:blipFill>
        <p:spPr>
          <a:xfrm>
            <a:off x="3196268" y="1996839"/>
            <a:ext cx="1509279" cy="1509279"/>
          </a:xfrm>
          <a:prstGeom prst="rect">
            <a:avLst/>
          </a:prstGeom>
        </p:spPr>
      </p:pic>
      <p:pic>
        <p:nvPicPr>
          <p:cNvPr id="12" name="Picture 11">
            <a:extLst>
              <a:ext uri="{FF2B5EF4-FFF2-40B4-BE49-F238E27FC236}">
                <a16:creationId xmlns:a16="http://schemas.microsoft.com/office/drawing/2014/main" id="{BC7170D9-CF06-D84D-883F-068708A9BADD}"/>
              </a:ext>
            </a:extLst>
          </p:cNvPr>
          <p:cNvPicPr>
            <a:picLocks noChangeAspect="1"/>
          </p:cNvPicPr>
          <p:nvPr/>
        </p:nvPicPr>
        <p:blipFill rotWithShape="1">
          <a:blip r:embed="rId3"/>
          <a:srcRect l="22202" t="19636" r="27354" b="8048"/>
          <a:stretch/>
        </p:blipFill>
        <p:spPr>
          <a:xfrm>
            <a:off x="7329749" y="1996839"/>
            <a:ext cx="1052790" cy="1509279"/>
          </a:xfrm>
          <a:prstGeom prst="rect">
            <a:avLst/>
          </a:prstGeom>
        </p:spPr>
      </p:pic>
      <p:sp>
        <p:nvSpPr>
          <p:cNvPr id="14" name="Rectangle 13">
            <a:extLst>
              <a:ext uri="{FF2B5EF4-FFF2-40B4-BE49-F238E27FC236}">
                <a16:creationId xmlns:a16="http://schemas.microsoft.com/office/drawing/2014/main" id="{FAA57DBC-093B-7A4A-81BA-005A7356DBBE}"/>
              </a:ext>
            </a:extLst>
          </p:cNvPr>
          <p:cNvSpPr/>
          <p:nvPr/>
        </p:nvSpPr>
        <p:spPr>
          <a:xfrm>
            <a:off x="353538" y="2238710"/>
            <a:ext cx="2622418" cy="52161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Hamming Distance</a:t>
            </a:r>
          </a:p>
        </p:txBody>
      </p:sp>
      <p:sp>
        <p:nvSpPr>
          <p:cNvPr id="16" name="Rectangle 15">
            <a:extLst>
              <a:ext uri="{FF2B5EF4-FFF2-40B4-BE49-F238E27FC236}">
                <a16:creationId xmlns:a16="http://schemas.microsoft.com/office/drawing/2014/main" id="{F428B795-C965-F440-92F5-508EF126E940}"/>
              </a:ext>
            </a:extLst>
          </p:cNvPr>
          <p:cNvSpPr/>
          <p:nvPr/>
        </p:nvSpPr>
        <p:spPr>
          <a:xfrm>
            <a:off x="1137589" y="6204515"/>
            <a:ext cx="2606175" cy="5362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Passive</a:t>
            </a:r>
          </a:p>
        </p:txBody>
      </p:sp>
      <p:sp>
        <p:nvSpPr>
          <p:cNvPr id="17" name="Rectangle 16">
            <a:extLst>
              <a:ext uri="{FF2B5EF4-FFF2-40B4-BE49-F238E27FC236}">
                <a16:creationId xmlns:a16="http://schemas.microsoft.com/office/drawing/2014/main" id="{1D033534-A12F-DE44-966A-9D384473B715}"/>
              </a:ext>
            </a:extLst>
          </p:cNvPr>
          <p:cNvSpPr/>
          <p:nvPr/>
        </p:nvSpPr>
        <p:spPr>
          <a:xfrm>
            <a:off x="966111" y="2907176"/>
            <a:ext cx="2159673" cy="52161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Greater-Than</a:t>
            </a:r>
          </a:p>
        </p:txBody>
      </p:sp>
      <p:sp>
        <p:nvSpPr>
          <p:cNvPr id="18" name="Rectangle 17">
            <a:extLst>
              <a:ext uri="{FF2B5EF4-FFF2-40B4-BE49-F238E27FC236}">
                <a16:creationId xmlns:a16="http://schemas.microsoft.com/office/drawing/2014/main" id="{962E71FF-463F-7742-A1EE-301F2611C97D}"/>
              </a:ext>
            </a:extLst>
          </p:cNvPr>
          <p:cNvSpPr/>
          <p:nvPr/>
        </p:nvSpPr>
        <p:spPr>
          <a:xfrm>
            <a:off x="7329749" y="6219052"/>
            <a:ext cx="2606175" cy="5362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Adaptive</a:t>
            </a:r>
          </a:p>
        </p:txBody>
      </p:sp>
      <p:sp>
        <p:nvSpPr>
          <p:cNvPr id="21" name="Rounded Rectangle 20">
            <a:extLst>
              <a:ext uri="{FF2B5EF4-FFF2-40B4-BE49-F238E27FC236}">
                <a16:creationId xmlns:a16="http://schemas.microsoft.com/office/drawing/2014/main" id="{C656726C-6A9D-414A-8A25-FB1AD084C4AB}"/>
              </a:ext>
            </a:extLst>
          </p:cNvPr>
          <p:cNvSpPr/>
          <p:nvPr/>
        </p:nvSpPr>
        <p:spPr>
          <a:xfrm>
            <a:off x="1447222" y="32418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pic>
        <p:nvPicPr>
          <p:cNvPr id="22" name="Picture 21">
            <a:extLst>
              <a:ext uri="{FF2B5EF4-FFF2-40B4-BE49-F238E27FC236}">
                <a16:creationId xmlns:a16="http://schemas.microsoft.com/office/drawing/2014/main" id="{EEBD1EC8-EA29-E141-8637-FDEB1B3D07A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8972" y1="66949" x2="89720" y2="95763"/>
                        <a14:foregroundMark x1="68224" y1="91949" x2="44393" y2="83898"/>
                      </a14:backgroundRemoval>
                    </a14:imgEffect>
                  </a14:imgLayer>
                </a14:imgProps>
              </a:ext>
            </a:extLst>
          </a:blip>
          <a:stretch>
            <a:fillRect/>
          </a:stretch>
        </p:blipFill>
        <p:spPr>
          <a:xfrm>
            <a:off x="7832615" y="4698070"/>
            <a:ext cx="1306907" cy="1441262"/>
          </a:xfrm>
          <a:prstGeom prst="rect">
            <a:avLst/>
          </a:prstGeom>
        </p:spPr>
      </p:pic>
      <p:grpSp>
        <p:nvGrpSpPr>
          <p:cNvPr id="24" name="Group 23">
            <a:extLst>
              <a:ext uri="{FF2B5EF4-FFF2-40B4-BE49-F238E27FC236}">
                <a16:creationId xmlns:a16="http://schemas.microsoft.com/office/drawing/2014/main" id="{D62D7BA0-CF4F-9D42-BA4C-32597119CDD2}"/>
              </a:ext>
            </a:extLst>
          </p:cNvPr>
          <p:cNvGrpSpPr/>
          <p:nvPr/>
        </p:nvGrpSpPr>
        <p:grpSpPr>
          <a:xfrm>
            <a:off x="8862415" y="4607435"/>
            <a:ext cx="2031429" cy="1066824"/>
            <a:chOff x="8142535" y="2557879"/>
            <a:chExt cx="2031429" cy="1066824"/>
          </a:xfrm>
        </p:grpSpPr>
        <mc:AlternateContent xmlns:mc="http://schemas.openxmlformats.org/markup-compatibility/2006" xmlns:a14="http://schemas.microsoft.com/office/drawing/2010/main">
          <mc:Choice Requires="a14">
            <p:sp>
              <p:nvSpPr>
                <p:cNvPr id="25" name="Cloud 24">
                  <a:extLst>
                    <a:ext uri="{FF2B5EF4-FFF2-40B4-BE49-F238E27FC236}">
                      <a16:creationId xmlns:a16="http://schemas.microsoft.com/office/drawing/2014/main" id="{EEC2CB4C-ADD7-4E45-874C-677F16B7EA6A}"/>
                    </a:ext>
                  </a:extLst>
                </p:cNvPr>
                <p:cNvSpPr/>
                <p:nvPr/>
              </p:nvSpPr>
              <p:spPr>
                <a:xfrm>
                  <a:off x="8640372" y="2557879"/>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147" name="Cloud 146">
                  <a:extLst>
                    <a:ext uri="{FF2B5EF4-FFF2-40B4-BE49-F238E27FC236}">
                      <a16:creationId xmlns:a16="http://schemas.microsoft.com/office/drawing/2014/main" id="{D8B90192-E085-F041-A3B8-65F903DD34C9}"/>
                    </a:ext>
                  </a:extLst>
                </p:cNvPr>
                <p:cNvSpPr>
                  <a:spLocks noRot="1" noChangeAspect="1" noMove="1" noResize="1" noEditPoints="1" noAdjustHandles="1" noChangeArrowheads="1" noChangeShapeType="1" noTextEdit="1"/>
                </p:cNvSpPr>
                <p:nvPr/>
              </p:nvSpPr>
              <p:spPr>
                <a:xfrm>
                  <a:off x="8640372" y="2557879"/>
                  <a:ext cx="1533592" cy="957579"/>
                </a:xfrm>
                <a:prstGeom prst="cloud">
                  <a:avLst/>
                </a:prstGeom>
                <a:blipFill>
                  <a:blip r:embed="rId29"/>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599C313-A2B4-CF4C-948B-A5A5C77CA043}"/>
                </a:ext>
              </a:extLst>
            </p:cNvPr>
            <p:cNvSpPr/>
            <p:nvPr/>
          </p:nvSpPr>
          <p:spPr>
            <a:xfrm>
              <a:off x="8400850" y="3296353"/>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51E8BE2-36DC-B343-A236-E58A6E906D60}"/>
                </a:ext>
              </a:extLst>
            </p:cNvPr>
            <p:cNvSpPr/>
            <p:nvPr/>
          </p:nvSpPr>
          <p:spPr>
            <a:xfrm>
              <a:off x="8142535" y="3036668"/>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ounded Rectangle 33">
            <a:extLst>
              <a:ext uri="{FF2B5EF4-FFF2-40B4-BE49-F238E27FC236}">
                <a16:creationId xmlns:a16="http://schemas.microsoft.com/office/drawing/2014/main" id="{7A1C8889-DB6F-384B-A499-01FFA915FE4B}"/>
              </a:ext>
            </a:extLst>
          </p:cNvPr>
          <p:cNvSpPr/>
          <p:nvPr/>
        </p:nvSpPr>
        <p:spPr>
          <a:xfrm>
            <a:off x="605093" y="3961566"/>
            <a:ext cx="3831667" cy="645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Lower bounds vs Passive</a:t>
            </a:r>
          </a:p>
        </p:txBody>
      </p:sp>
      <p:sp>
        <p:nvSpPr>
          <p:cNvPr id="35" name="Rounded Rectangle 34">
            <a:extLst>
              <a:ext uri="{FF2B5EF4-FFF2-40B4-BE49-F238E27FC236}">
                <a16:creationId xmlns:a16="http://schemas.microsoft.com/office/drawing/2014/main" id="{EAF9E6F3-957E-514C-83F6-7ADC15A8A0FB}"/>
              </a:ext>
            </a:extLst>
          </p:cNvPr>
          <p:cNvSpPr/>
          <p:nvPr/>
        </p:nvSpPr>
        <p:spPr>
          <a:xfrm>
            <a:off x="6698770" y="3961566"/>
            <a:ext cx="3825665" cy="648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2. Constructions vs Adaptive</a:t>
            </a:r>
          </a:p>
        </p:txBody>
      </p:sp>
      <p:pic>
        <p:nvPicPr>
          <p:cNvPr id="36" name="Picture 35">
            <a:extLst>
              <a:ext uri="{FF2B5EF4-FFF2-40B4-BE49-F238E27FC236}">
                <a16:creationId xmlns:a16="http://schemas.microsoft.com/office/drawing/2014/main" id="{277A4508-5C23-B34F-B86E-AC009A7F4444}"/>
              </a:ext>
            </a:extLst>
          </p:cNvPr>
          <p:cNvPicPr>
            <a:picLocks noChangeAspect="1"/>
          </p:cNvPicPr>
          <p:nvPr/>
        </p:nvPicPr>
        <p:blipFill>
          <a:blip r:embed="rId4">
            <a:extLst>
              <a:ext uri="{BEBA8EAE-BF5A-486C-A8C5-ECC9F3942E4B}">
                <a14:imgProps xmlns:a14="http://schemas.microsoft.com/office/drawing/2010/main">
                  <a14:imgLayer r:embed="rId30">
                    <a14:imgEffect>
                      <a14:backgroundRemoval t="0" b="100000" l="0" r="100000">
                        <a14:foregroundMark x1="78972" y1="66949" x2="89720" y2="95763"/>
                        <a14:foregroundMark x1="68224" y1="91949" x2="44393" y2="83898"/>
                      </a14:backgroundRemoval>
                    </a14:imgEffect>
                  </a14:imgLayer>
                </a14:imgProps>
              </a:ext>
            </a:extLst>
          </a:blip>
          <a:stretch>
            <a:fillRect/>
          </a:stretch>
        </p:blipFill>
        <p:spPr>
          <a:xfrm>
            <a:off x="1787224" y="4615389"/>
            <a:ext cx="1306907" cy="1441262"/>
          </a:xfrm>
          <a:prstGeom prst="rect">
            <a:avLst/>
          </a:prstGeom>
        </p:spPr>
      </p:pic>
      <p:pic>
        <p:nvPicPr>
          <p:cNvPr id="39" name="Picture 38">
            <a:extLst>
              <a:ext uri="{FF2B5EF4-FFF2-40B4-BE49-F238E27FC236}">
                <a16:creationId xmlns:a16="http://schemas.microsoft.com/office/drawing/2014/main" id="{E44B7AF2-292F-8A4F-B942-BECD09B2A01B}"/>
              </a:ext>
            </a:extLst>
          </p:cNvPr>
          <p:cNvPicPr>
            <a:picLocks noChangeAspect="1"/>
          </p:cNvPicPr>
          <p:nvPr/>
        </p:nvPicPr>
        <p:blipFill>
          <a:blip r:embed="rId31"/>
          <a:stretch>
            <a:fillRect/>
          </a:stretch>
        </p:blipFill>
        <p:spPr>
          <a:xfrm rot="21274692" flipH="1">
            <a:off x="1305683" y="4978368"/>
            <a:ext cx="1089883" cy="1307055"/>
          </a:xfrm>
          <a:prstGeom prst="rect">
            <a:avLst/>
          </a:prstGeom>
        </p:spPr>
      </p:pic>
    </p:spTree>
    <p:extLst>
      <p:ext uri="{BB962C8B-B14F-4D97-AF65-F5344CB8AC3E}">
        <p14:creationId xmlns:p14="http://schemas.microsoft.com/office/powerpoint/2010/main" val="422294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94F7-13C5-2D45-A043-8FFBB9DA3C64}"/>
              </a:ext>
            </a:extLst>
          </p:cNvPr>
          <p:cNvSpPr>
            <a:spLocks noGrp="1"/>
          </p:cNvSpPr>
          <p:nvPr>
            <p:ph type="title"/>
          </p:nvPr>
        </p:nvSpPr>
        <p:spPr/>
        <p:txBody>
          <a:bodyPr/>
          <a:lstStyle/>
          <a:p>
            <a:r>
              <a:rPr lang="en-US" dirty="0"/>
              <a:t>Definitions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8FE3A179-3E3D-F641-8CFB-414AF3E53A83}"/>
                  </a:ext>
                </a:extLst>
              </p:cNvPr>
              <p:cNvSpPr>
                <a:spLocks noGrp="1"/>
              </p:cNvSpPr>
              <p:nvPr>
                <p:ph idx="1"/>
              </p:nvPr>
            </p:nvSpPr>
            <p:spPr>
              <a:xfrm>
                <a:off x="822436" y="1427087"/>
                <a:ext cx="10515600" cy="807351"/>
              </a:xfrm>
            </p:spPr>
            <p:txBody>
              <a:bodyPr/>
              <a:lstStyle/>
              <a:p>
                <a:pPr marL="0" indent="0">
                  <a:buNone/>
                </a:pPr>
                <a:r>
                  <a:rPr lang="en-US" dirty="0"/>
                  <a:t>Robust PPH family </a:t>
                </a:r>
                <a14:m>
                  <m:oMath xmlns:m="http://schemas.openxmlformats.org/officeDocument/2006/math">
                    <m:r>
                      <a:rPr lang="en-US" i="1" dirty="0">
                        <a:latin typeface="Cambria Math" panose="02040503050406030204" pitchFamily="18" charset="0"/>
                      </a:rPr>
                      <m:t>𝐻</m:t>
                    </m:r>
                  </m:oMath>
                </a14:m>
                <a:r>
                  <a:rPr lang="en-US" dirty="0"/>
                  <a:t> for </a:t>
                </a:r>
                <a:r>
                  <a:rPr lang="en-US" i="1" dirty="0"/>
                  <a:t>two-input </a:t>
                </a:r>
                <a:r>
                  <a:rPr lang="en-US" dirty="0"/>
                  <a:t>predicate </a:t>
                </a:r>
                <a14:m>
                  <m:oMath xmlns:m="http://schemas.openxmlformats.org/officeDocument/2006/math">
                    <m:r>
                      <a:rPr lang="en-US" i="1" dirty="0">
                        <a:latin typeface="Cambria Math" panose="02040503050406030204" pitchFamily="18" charset="0"/>
                      </a:rPr>
                      <m:t>𝑃</m:t>
                    </m:r>
                  </m:oMath>
                </a14:m>
                <a:endParaRPr lang="en-US" dirty="0"/>
              </a:p>
            </p:txBody>
          </p:sp>
        </mc:Choice>
        <mc:Fallback xmlns="">
          <p:sp>
            <p:nvSpPr>
              <p:cNvPr id="6" name="Content Placeholder 5">
                <a:extLst>
                  <a:ext uri="{FF2B5EF4-FFF2-40B4-BE49-F238E27FC236}">
                    <a16:creationId xmlns:a16="http://schemas.microsoft.com/office/drawing/2014/main" id="{8FE3A179-3E3D-F641-8CFB-414AF3E53A83}"/>
                  </a:ext>
                </a:extLst>
              </p:cNvPr>
              <p:cNvSpPr>
                <a:spLocks noGrp="1" noRot="1" noChangeAspect="1" noMove="1" noResize="1" noEditPoints="1" noAdjustHandles="1" noChangeArrowheads="1" noChangeShapeType="1" noTextEdit="1"/>
              </p:cNvSpPr>
              <p:nvPr>
                <p:ph idx="1"/>
              </p:nvPr>
            </p:nvSpPr>
            <p:spPr>
              <a:xfrm>
                <a:off x="822436" y="1427087"/>
                <a:ext cx="10515600" cy="807351"/>
              </a:xfrm>
              <a:blipFill>
                <a:blip r:embed="rId2"/>
                <a:stretch>
                  <a:fillRect l="-1206" t="-10769"/>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8151D276-A8AE-3F45-978B-0F879A51B328}"/>
              </a:ext>
            </a:extLst>
          </p:cNvPr>
          <p:cNvGrpSpPr/>
          <p:nvPr/>
        </p:nvGrpSpPr>
        <p:grpSpPr>
          <a:xfrm>
            <a:off x="2416544" y="3754327"/>
            <a:ext cx="2974115" cy="1533737"/>
            <a:chOff x="2416544" y="3444637"/>
            <a:chExt cx="2974115" cy="1533737"/>
          </a:xfrm>
        </p:grpSpPr>
        <p:sp>
          <p:nvSpPr>
            <p:cNvPr id="8" name="Freeform 7">
              <a:extLst>
                <a:ext uri="{FF2B5EF4-FFF2-40B4-BE49-F238E27FC236}">
                  <a16:creationId xmlns:a16="http://schemas.microsoft.com/office/drawing/2014/main" id="{9A63BE63-A415-0448-BFB1-7685055707FB}"/>
                </a:ext>
              </a:extLst>
            </p:cNvPr>
            <p:cNvSpPr/>
            <p:nvPr/>
          </p:nvSpPr>
          <p:spPr>
            <a:xfrm>
              <a:off x="2416544" y="3444637"/>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0BBAD9F2-108E-4D42-AECC-87B593A6ACE7}"/>
                </a:ext>
              </a:extLst>
            </p:cNvPr>
            <p:cNvSpPr/>
            <p:nvPr/>
          </p:nvSpPr>
          <p:spPr>
            <a:xfrm>
              <a:off x="3731725" y="3984664"/>
              <a:ext cx="343749" cy="546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20A9C9-94C4-C248-B8AB-BE341FB9F19B}"/>
                  </a:ext>
                </a:extLst>
              </p:cNvPr>
              <p:cNvSpPr txBox="1"/>
              <p:nvPr/>
            </p:nvSpPr>
            <p:spPr>
              <a:xfrm>
                <a:off x="3400458" y="2892564"/>
                <a:ext cx="1037790" cy="537336"/>
              </a:xfrm>
              <a:prstGeom prst="rect">
                <a:avLst/>
              </a:prstGeom>
              <a:noFill/>
            </p:spPr>
            <p:txBody>
              <a:bodyPr wrap="none" rtlCol="0">
                <a:spAutoFit/>
              </a:bodyPr>
              <a:lstStyle/>
              <a:p>
                <a14:m>
                  <m:oMath xmlns:m="http://schemas.openxmlformats.org/officeDocument/2006/math">
                    <m:r>
                      <a:rPr lang="en-US" sz="3200" b="0" i="1" dirty="0" smtClean="0">
                        <a:latin typeface="Cambria Math" panose="02040503050406030204" pitchFamily="18" charset="0"/>
                      </a:rPr>
                      <m:t>𝑛</m:t>
                    </m:r>
                  </m:oMath>
                </a14:m>
                <a:r>
                  <a:rPr lang="en-US" sz="3200" dirty="0"/>
                  <a:t> bits</a:t>
                </a:r>
              </a:p>
            </p:txBody>
          </p:sp>
        </mc:Choice>
        <mc:Fallback xmlns="">
          <p:sp>
            <p:nvSpPr>
              <p:cNvPr id="10" name="TextBox 9">
                <a:extLst>
                  <a:ext uri="{FF2B5EF4-FFF2-40B4-BE49-F238E27FC236}">
                    <a16:creationId xmlns:a16="http://schemas.microsoft.com/office/drawing/2014/main" id="{A120A9C9-94C4-C248-B8AB-BE341FB9F19B}"/>
                  </a:ext>
                </a:extLst>
              </p:cNvPr>
              <p:cNvSpPr txBox="1">
                <a:spLocks noRot="1" noChangeAspect="1" noMove="1" noResize="1" noEditPoints="1" noAdjustHandles="1" noChangeArrowheads="1" noChangeShapeType="1" noTextEdit="1"/>
              </p:cNvSpPr>
              <p:nvPr/>
            </p:nvSpPr>
            <p:spPr>
              <a:xfrm>
                <a:off x="3400458" y="2892564"/>
                <a:ext cx="1037790" cy="537336"/>
              </a:xfrm>
              <a:prstGeom prst="rect">
                <a:avLst/>
              </a:prstGeom>
              <a:blipFill>
                <a:blip r:embed="rId3"/>
                <a:stretch>
                  <a:fillRect t="-16667" r="-21951" b="-4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C64E5C-94D8-E44B-916A-925B75108C32}"/>
                  </a:ext>
                </a:extLst>
              </p:cNvPr>
              <p:cNvSpPr/>
              <p:nvPr/>
            </p:nvSpPr>
            <p:spPr>
              <a:xfrm>
                <a:off x="3252416" y="5289841"/>
                <a:ext cx="132730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h</m:t>
                      </m:r>
                      <m:r>
                        <a:rPr lang="en-US" sz="3200" b="0" i="1" dirty="0" smtClean="0">
                          <a:solidFill>
                            <a:schemeClr val="tx1"/>
                          </a:solidFill>
                          <a:latin typeface="Cambria Math" panose="02040503050406030204" pitchFamily="18" charset="0"/>
                        </a:rPr>
                        <m:t>(</m:t>
                      </m:r>
                      <m:r>
                        <a:rPr lang="en-US" sz="3200" i="1" dirty="0" smtClean="0">
                          <a:solidFill>
                            <a:schemeClr val="tx1"/>
                          </a:solidFill>
                          <a:latin typeface="Cambria Math" panose="02040503050406030204" pitchFamily="18" charset="0"/>
                        </a:rPr>
                        <m:t>𝑥</m:t>
                      </m:r>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11" name="Rectangle 10">
                <a:extLst>
                  <a:ext uri="{FF2B5EF4-FFF2-40B4-BE49-F238E27FC236}">
                    <a16:creationId xmlns:a16="http://schemas.microsoft.com/office/drawing/2014/main" id="{E6C64E5C-94D8-E44B-916A-925B75108C32}"/>
                  </a:ext>
                </a:extLst>
              </p:cNvPr>
              <p:cNvSpPr>
                <a:spLocks noRot="1" noChangeAspect="1" noMove="1" noResize="1" noEditPoints="1" noAdjustHandles="1" noChangeArrowheads="1" noChangeShapeType="1" noTextEdit="1"/>
              </p:cNvSpPr>
              <p:nvPr/>
            </p:nvSpPr>
            <p:spPr>
              <a:xfrm>
                <a:off x="3252416" y="5289841"/>
                <a:ext cx="1327304" cy="387465"/>
              </a:xfrm>
              <a:prstGeom prst="rect">
                <a:avLst/>
              </a:prstGeom>
              <a:blipFill>
                <a:blip r:embed="rId4"/>
                <a:stretch>
                  <a:fillRect t="-1562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769576-5B00-C442-AC7C-35B14893F0BF}"/>
                  </a:ext>
                </a:extLst>
              </p:cNvPr>
              <p:cNvSpPr txBox="1"/>
              <p:nvPr/>
            </p:nvSpPr>
            <p:spPr>
              <a:xfrm>
                <a:off x="1160871" y="5229419"/>
                <a:ext cx="207890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𝐻</m:t>
                      </m:r>
                      <m:r>
                        <a:rPr lang="en-US" sz="3200" b="0" i="1" dirty="0" smtClean="0">
                          <a:latin typeface="Cambria Math" panose="02040503050406030204" pitchFamily="18" charset="0"/>
                        </a:rPr>
                        <m:t>.</m:t>
                      </m:r>
                      <m:r>
                        <a:rPr lang="en-US" sz="3200" b="0" i="1" dirty="0" smtClean="0">
                          <a:latin typeface="Cambria Math" panose="02040503050406030204" pitchFamily="18" charset="0"/>
                        </a:rPr>
                        <m:t>𝐸𝑣𝑎𝑙</m:t>
                      </m:r>
                      <m:r>
                        <a:rPr lang="en-US" sz="3200" b="0" i="1" dirty="0" smtClean="0">
                          <a:latin typeface="Cambria Math" panose="02040503050406030204" pitchFamily="18" charset="0"/>
                        </a:rPr>
                        <m:t>(</m:t>
                      </m:r>
                      <m:r>
                        <a:rPr lang="en-US" sz="3200" b="0" i="1" dirty="0" smtClean="0">
                          <a:latin typeface="Cambria Math" panose="02040503050406030204" pitchFamily="18" charset="0"/>
                        </a:rPr>
                        <m:t>h</m:t>
                      </m:r>
                      <m:r>
                        <a:rPr lang="en-US" sz="3200" b="0" i="0" dirty="0" smtClean="0">
                          <a:latin typeface="Cambria Math" panose="02040503050406030204" pitchFamily="18" charset="0"/>
                        </a:rPr>
                        <m:t>,</m:t>
                      </m:r>
                    </m:oMath>
                  </m:oMathPara>
                </a14:m>
                <a:endParaRPr lang="en-US" sz="3200" dirty="0"/>
              </a:p>
            </p:txBody>
          </p:sp>
        </mc:Choice>
        <mc:Fallback xmlns="">
          <p:sp>
            <p:nvSpPr>
              <p:cNvPr id="12" name="TextBox 11">
                <a:extLst>
                  <a:ext uri="{FF2B5EF4-FFF2-40B4-BE49-F238E27FC236}">
                    <a16:creationId xmlns:a16="http://schemas.microsoft.com/office/drawing/2014/main" id="{B7769576-5B00-C442-AC7C-35B14893F0BF}"/>
                  </a:ext>
                </a:extLst>
              </p:cNvPr>
              <p:cNvSpPr txBox="1">
                <a:spLocks noRot="1" noChangeAspect="1" noMove="1" noResize="1" noEditPoints="1" noAdjustHandles="1" noChangeArrowheads="1" noChangeShapeType="1" noTextEdit="1"/>
              </p:cNvSpPr>
              <p:nvPr/>
            </p:nvSpPr>
            <p:spPr>
              <a:xfrm>
                <a:off x="1160871" y="5229419"/>
                <a:ext cx="2078902" cy="584775"/>
              </a:xfrm>
              <a:prstGeom prst="rect">
                <a:avLst/>
              </a:prstGeom>
              <a:blipFill>
                <a:blip r:embed="rId5"/>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4692B93-6F30-1849-8CBA-1E25C8A4E16C}"/>
                  </a:ext>
                </a:extLst>
              </p:cNvPr>
              <p:cNvSpPr/>
              <p:nvPr/>
            </p:nvSpPr>
            <p:spPr>
              <a:xfrm>
                <a:off x="6690070" y="5302980"/>
                <a:ext cx="133229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h</m:t>
                      </m:r>
                      <m:r>
                        <a:rPr lang="en-US" sz="3200" b="0" i="1" dirty="0" smtClean="0">
                          <a:solidFill>
                            <a:schemeClr val="tx1"/>
                          </a:solidFill>
                          <a:latin typeface="Cambria Math" panose="02040503050406030204" pitchFamily="18" charset="0"/>
                        </a:rPr>
                        <m:t>(</m:t>
                      </m:r>
                      <m:sSup>
                        <m:sSupPr>
                          <m:ctrlPr>
                            <a:rPr lang="en-US" sz="3200" b="0" i="1" dirty="0" smtClean="0">
                              <a:solidFill>
                                <a:schemeClr val="tx1"/>
                              </a:solidFill>
                              <a:latin typeface="Cambria Math" panose="02040503050406030204" pitchFamily="18" charset="0"/>
                            </a:rPr>
                          </m:ctrlPr>
                        </m:sSupPr>
                        <m:e>
                          <m:r>
                            <a:rPr lang="en-US" sz="3200" i="1" dirty="0" smtClean="0">
                              <a:solidFill>
                                <a:schemeClr val="tx1"/>
                              </a:solidFill>
                              <a:latin typeface="Cambria Math" panose="02040503050406030204" pitchFamily="18" charset="0"/>
                            </a:rPr>
                            <m:t>𝑥</m:t>
                          </m:r>
                        </m:e>
                        <m:sup>
                          <m:r>
                            <a:rPr lang="en-US" sz="3200" b="0" i="1" dirty="0" smtClean="0">
                              <a:solidFill>
                                <a:schemeClr val="tx1"/>
                              </a:solidFill>
                              <a:latin typeface="Cambria Math" panose="02040503050406030204" pitchFamily="18" charset="0"/>
                            </a:rPr>
                            <m:t>′</m:t>
                          </m:r>
                        </m:sup>
                      </m:sSup>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13" name="Rectangle 12">
                <a:extLst>
                  <a:ext uri="{FF2B5EF4-FFF2-40B4-BE49-F238E27FC236}">
                    <a16:creationId xmlns:a16="http://schemas.microsoft.com/office/drawing/2014/main" id="{14692B93-6F30-1849-8CBA-1E25C8A4E16C}"/>
                  </a:ext>
                </a:extLst>
              </p:cNvPr>
              <p:cNvSpPr>
                <a:spLocks noRot="1" noChangeAspect="1" noMove="1" noResize="1" noEditPoints="1" noAdjustHandles="1" noChangeArrowheads="1" noChangeShapeType="1" noTextEdit="1"/>
              </p:cNvSpPr>
              <p:nvPr/>
            </p:nvSpPr>
            <p:spPr>
              <a:xfrm>
                <a:off x="6690070" y="5302980"/>
                <a:ext cx="1332294" cy="387465"/>
              </a:xfrm>
              <a:prstGeom prst="rect">
                <a:avLst/>
              </a:prstGeom>
              <a:blipFill>
                <a:blip r:embed="rId6"/>
                <a:stretch>
                  <a:fillRect t="-15625" b="-5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17852E4-600C-6D4F-A6D7-433F1A90588E}"/>
                  </a:ext>
                </a:extLst>
              </p:cNvPr>
              <p:cNvSpPr txBox="1"/>
              <p:nvPr/>
            </p:nvSpPr>
            <p:spPr>
              <a:xfrm>
                <a:off x="8712396" y="5229419"/>
                <a:ext cx="411251" cy="537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14" name="TextBox 13">
                <a:extLst>
                  <a:ext uri="{FF2B5EF4-FFF2-40B4-BE49-F238E27FC236}">
                    <a16:creationId xmlns:a16="http://schemas.microsoft.com/office/drawing/2014/main" id="{F17852E4-600C-6D4F-A6D7-433F1A90588E}"/>
                  </a:ext>
                </a:extLst>
              </p:cNvPr>
              <p:cNvSpPr txBox="1">
                <a:spLocks noRot="1" noChangeAspect="1" noMove="1" noResize="1" noEditPoints="1" noAdjustHandles="1" noChangeArrowheads="1" noChangeShapeType="1" noTextEdit="1"/>
              </p:cNvSpPr>
              <p:nvPr/>
            </p:nvSpPr>
            <p:spPr>
              <a:xfrm>
                <a:off x="8712396" y="5229419"/>
                <a:ext cx="411251" cy="537336"/>
              </a:xfrm>
              <a:prstGeom prst="rect">
                <a:avLst/>
              </a:prstGeom>
              <a:blipFill>
                <a:blip r:embed="rId7"/>
                <a:stretch>
                  <a:fillRect l="-15152" r="-15152"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1423988-005C-604E-B2D5-236348C6E413}"/>
                  </a:ext>
                </a:extLst>
              </p:cNvPr>
              <p:cNvSpPr txBox="1"/>
              <p:nvPr/>
            </p:nvSpPr>
            <p:spPr>
              <a:xfrm>
                <a:off x="5418349" y="5218423"/>
                <a:ext cx="331711" cy="537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15" name="TextBox 14">
                <a:extLst>
                  <a:ext uri="{FF2B5EF4-FFF2-40B4-BE49-F238E27FC236}">
                    <a16:creationId xmlns:a16="http://schemas.microsoft.com/office/drawing/2014/main" id="{C1423988-005C-604E-B2D5-236348C6E413}"/>
                  </a:ext>
                </a:extLst>
              </p:cNvPr>
              <p:cNvSpPr txBox="1">
                <a:spLocks noRot="1" noChangeAspect="1" noMove="1" noResize="1" noEditPoints="1" noAdjustHandles="1" noChangeArrowheads="1" noChangeShapeType="1" noTextEdit="1"/>
              </p:cNvSpPr>
              <p:nvPr/>
            </p:nvSpPr>
            <p:spPr>
              <a:xfrm>
                <a:off x="5418349" y="5218423"/>
                <a:ext cx="331711" cy="537336"/>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37AFC9-35DF-EA4F-B0BC-5948AADF9E83}"/>
              </a:ext>
            </a:extLst>
          </p:cNvPr>
          <p:cNvCxnSpPr>
            <a:cxnSpLocks/>
          </p:cNvCxnSpPr>
          <p:nvPr/>
        </p:nvCxnSpPr>
        <p:spPr>
          <a:xfrm>
            <a:off x="9206378" y="5440925"/>
            <a:ext cx="627721"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B213075-9ED7-DA4C-A6BA-73F35FEDD181}"/>
                  </a:ext>
                </a:extLst>
              </p:cNvPr>
              <p:cNvSpPr txBox="1"/>
              <p:nvPr/>
            </p:nvSpPr>
            <p:spPr>
              <a:xfrm>
                <a:off x="9987579" y="5172257"/>
                <a:ext cx="1041679" cy="537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{0,1}</m:t>
                      </m:r>
                    </m:oMath>
                  </m:oMathPara>
                </a14:m>
                <a:endParaRPr lang="en-US" sz="3200" dirty="0"/>
              </a:p>
            </p:txBody>
          </p:sp>
        </mc:Choice>
        <mc:Fallback xmlns="">
          <p:sp>
            <p:nvSpPr>
              <p:cNvPr id="17" name="TextBox 16">
                <a:extLst>
                  <a:ext uri="{FF2B5EF4-FFF2-40B4-BE49-F238E27FC236}">
                    <a16:creationId xmlns:a16="http://schemas.microsoft.com/office/drawing/2014/main" id="{2B213075-9ED7-DA4C-A6BA-73F35FEDD181}"/>
                  </a:ext>
                </a:extLst>
              </p:cNvPr>
              <p:cNvSpPr txBox="1">
                <a:spLocks noRot="1" noChangeAspect="1" noMove="1" noResize="1" noEditPoints="1" noAdjustHandles="1" noChangeArrowheads="1" noChangeShapeType="1" noTextEdit="1"/>
              </p:cNvSpPr>
              <p:nvPr/>
            </p:nvSpPr>
            <p:spPr>
              <a:xfrm>
                <a:off x="9987579" y="5172257"/>
                <a:ext cx="1041679" cy="537336"/>
              </a:xfrm>
              <a:prstGeom prst="rect">
                <a:avLst/>
              </a:prstGeom>
              <a:blipFill>
                <a:blip r:embed="rId9"/>
                <a:stretch>
                  <a:fillRect l="-8434" r="-9639" b="-29545"/>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BCDC5A9-7E37-2843-98D8-4343F29EEB19}"/>
              </a:ext>
            </a:extLst>
          </p:cNvPr>
          <p:cNvSpPr txBox="1"/>
          <p:nvPr/>
        </p:nvSpPr>
        <p:spPr>
          <a:xfrm>
            <a:off x="6117516" y="4567584"/>
            <a:ext cx="60" cy="254528"/>
          </a:xfrm>
          <a:prstGeom prst="rect">
            <a:avLst/>
          </a:prstGeom>
          <a:noFill/>
        </p:spPr>
        <p:txBody>
          <a:bodyPr wrap="none" lIns="0" tIns="0" rIns="0" bIns="0" rtlCol="0">
            <a:spAutoFit/>
          </a:bodyPr>
          <a:lstStyle/>
          <a:p>
            <a:endParaRPr lang="en-US" dirty="0"/>
          </a:p>
        </p:txBody>
      </p:sp>
      <p:sp>
        <p:nvSpPr>
          <p:cNvPr id="19" name="Freeform 18">
            <a:extLst>
              <a:ext uri="{FF2B5EF4-FFF2-40B4-BE49-F238E27FC236}">
                <a16:creationId xmlns:a16="http://schemas.microsoft.com/office/drawing/2014/main" id="{F62EF82C-2375-AB48-8247-3A2B6D0D82DD}"/>
              </a:ext>
            </a:extLst>
          </p:cNvPr>
          <p:cNvSpPr/>
          <p:nvPr/>
        </p:nvSpPr>
        <p:spPr>
          <a:xfrm>
            <a:off x="5824363" y="3778141"/>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8FCC883-B041-1A41-A56F-5DCBF472A18A}"/>
                  </a:ext>
                </a:extLst>
              </p:cNvPr>
              <p:cNvSpPr/>
              <p:nvPr/>
            </p:nvSpPr>
            <p:spPr>
              <a:xfrm>
                <a:off x="2434455"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i="1" dirty="0" smtClean="0">
                          <a:solidFill>
                            <a:schemeClr val="tx1"/>
                          </a:solidFill>
                          <a:latin typeface="Cambria Math" panose="02040503050406030204" pitchFamily="18" charset="0"/>
                        </a:rPr>
                        <m:t>𝑥</m:t>
                      </m:r>
                    </m:oMath>
                  </m:oMathPara>
                </a14:m>
                <a:endParaRPr lang="en-US" sz="3200" dirty="0">
                  <a:solidFill>
                    <a:schemeClr val="tx1"/>
                  </a:solidFill>
                </a:endParaRPr>
              </a:p>
            </p:txBody>
          </p:sp>
        </mc:Choice>
        <mc:Fallback xmlns="">
          <p:sp>
            <p:nvSpPr>
              <p:cNvPr id="20" name="Rectangle 19">
                <a:extLst>
                  <a:ext uri="{FF2B5EF4-FFF2-40B4-BE49-F238E27FC236}">
                    <a16:creationId xmlns:a16="http://schemas.microsoft.com/office/drawing/2014/main" id="{48FCC883-B041-1A41-A56F-5DCBF472A18A}"/>
                  </a:ext>
                </a:extLst>
              </p:cNvPr>
              <p:cNvSpPr>
                <a:spLocks noRot="1" noChangeAspect="1" noMove="1" noResize="1" noEditPoints="1" noAdjustHandles="1" noChangeArrowheads="1" noChangeShapeType="1" noTextEdit="1"/>
              </p:cNvSpPr>
              <p:nvPr/>
            </p:nvSpPr>
            <p:spPr>
              <a:xfrm>
                <a:off x="2434455" y="3405551"/>
                <a:ext cx="2969797" cy="387466"/>
              </a:xfrm>
              <a:prstGeom prst="rect">
                <a:avLst/>
              </a:prstGeom>
              <a:blipFill>
                <a:blip r:embed="rId10"/>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7084082-1304-A645-A042-E4438133FD57}"/>
                  </a:ext>
                </a:extLst>
              </p:cNvPr>
              <p:cNvSpPr/>
              <p:nvPr/>
            </p:nvSpPr>
            <p:spPr>
              <a:xfrm>
                <a:off x="5825781"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i="1" dirty="0" smtClean="0">
                          <a:solidFill>
                            <a:schemeClr val="tx1"/>
                          </a:solidFill>
                          <a:latin typeface="Cambria Math" panose="02040503050406030204" pitchFamily="18" charset="0"/>
                        </a:rPr>
                        <m:t>𝑥</m:t>
                      </m:r>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xmlns="">
          <p:sp>
            <p:nvSpPr>
              <p:cNvPr id="21" name="Rectangle 20">
                <a:extLst>
                  <a:ext uri="{FF2B5EF4-FFF2-40B4-BE49-F238E27FC236}">
                    <a16:creationId xmlns:a16="http://schemas.microsoft.com/office/drawing/2014/main" id="{F7084082-1304-A645-A042-E4438133FD57}"/>
                  </a:ext>
                </a:extLst>
              </p:cNvPr>
              <p:cNvSpPr>
                <a:spLocks noRot="1" noChangeAspect="1" noMove="1" noResize="1" noEditPoints="1" noAdjustHandles="1" noChangeArrowheads="1" noChangeShapeType="1" noTextEdit="1"/>
              </p:cNvSpPr>
              <p:nvPr/>
            </p:nvSpPr>
            <p:spPr>
              <a:xfrm>
                <a:off x="5825781" y="3405551"/>
                <a:ext cx="2969797" cy="387466"/>
              </a:xfrm>
              <a:prstGeom prst="rect">
                <a:avLst/>
              </a:prstGeom>
              <a:blipFill>
                <a:blip r:embed="rId11"/>
                <a:stretch>
                  <a:fillRect t="-15152" b="-18182"/>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BC972D35-8F6F-0548-8335-FE3BD4D8405C}"/>
              </a:ext>
            </a:extLst>
          </p:cNvPr>
          <p:cNvGrpSpPr/>
          <p:nvPr/>
        </p:nvGrpSpPr>
        <p:grpSpPr>
          <a:xfrm>
            <a:off x="1906486" y="3330615"/>
            <a:ext cx="9124642" cy="564596"/>
            <a:chOff x="1906486" y="3020925"/>
            <a:chExt cx="9124642" cy="564596"/>
          </a:xfrm>
        </p:grpSpPr>
        <p:cxnSp>
          <p:nvCxnSpPr>
            <p:cNvPr id="23" name="Straight Arrow Connector 22">
              <a:extLst>
                <a:ext uri="{FF2B5EF4-FFF2-40B4-BE49-F238E27FC236}">
                  <a16:creationId xmlns:a16="http://schemas.microsoft.com/office/drawing/2014/main" id="{FC55C9D0-E1FF-714C-9E00-C7FB6A63D72D}"/>
                </a:ext>
              </a:extLst>
            </p:cNvPr>
            <p:cNvCxnSpPr>
              <a:cxnSpLocks/>
            </p:cNvCxnSpPr>
            <p:nvPr/>
          </p:nvCxnSpPr>
          <p:spPr>
            <a:xfrm>
              <a:off x="9208247" y="3316853"/>
              <a:ext cx="627721"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7139E30-9815-E946-A186-734714BAC1D6}"/>
                    </a:ext>
                  </a:extLst>
                </p:cNvPr>
                <p:cNvSpPr txBox="1"/>
                <p:nvPr/>
              </p:nvSpPr>
              <p:spPr>
                <a:xfrm>
                  <a:off x="9989449" y="3048185"/>
                  <a:ext cx="1041679" cy="537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{0,1}</m:t>
                        </m:r>
                      </m:oMath>
                    </m:oMathPara>
                  </a14:m>
                  <a:endParaRPr lang="en-US" sz="3200" dirty="0"/>
                </a:p>
              </p:txBody>
            </p:sp>
          </mc:Choice>
          <mc:Fallback xmlns="">
            <p:sp>
              <p:nvSpPr>
                <p:cNvPr id="50" name="TextBox 49">
                  <a:extLst>
                    <a:ext uri="{FF2B5EF4-FFF2-40B4-BE49-F238E27FC236}">
                      <a16:creationId xmlns:a16="http://schemas.microsoft.com/office/drawing/2014/main" id="{2CC78C91-340F-AC42-8BAE-8F275F43720A}"/>
                    </a:ext>
                  </a:extLst>
                </p:cNvPr>
                <p:cNvSpPr txBox="1">
                  <a:spLocks noRot="1" noChangeAspect="1" noMove="1" noResize="1" noEditPoints="1" noAdjustHandles="1" noChangeArrowheads="1" noChangeShapeType="1" noTextEdit="1"/>
                </p:cNvSpPr>
                <p:nvPr/>
              </p:nvSpPr>
              <p:spPr>
                <a:xfrm>
                  <a:off x="9989449" y="3048185"/>
                  <a:ext cx="1041679" cy="537336"/>
                </a:xfrm>
                <a:prstGeom prst="rect">
                  <a:avLst/>
                </a:prstGeom>
                <a:blipFill>
                  <a:blip r:embed="rId12"/>
                  <a:stretch>
                    <a:fillRect l="-8434" r="-8434"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D44E2C0-D241-C34D-85E6-5CC718877CCD}"/>
                    </a:ext>
                  </a:extLst>
                </p:cNvPr>
                <p:cNvSpPr txBox="1"/>
                <p:nvPr/>
              </p:nvSpPr>
              <p:spPr>
                <a:xfrm>
                  <a:off x="1906486" y="3020927"/>
                  <a:ext cx="527969" cy="537336"/>
                </a:xfrm>
                <a:prstGeom prst="rect">
                  <a:avLst/>
                </a:prstGeom>
                <a:noFill/>
              </p:spPr>
              <p:txBody>
                <a:bodyPr wrap="none" rtlCol="0">
                  <a:spAutoFit/>
                </a:bodyPr>
                <a:lstStyle/>
                <a:p>
                  <a14:m>
                    <m:oMath xmlns:m="http://schemas.openxmlformats.org/officeDocument/2006/math">
                      <m:r>
                        <a:rPr lang="en-US" sz="3200" b="0" i="1" dirty="0" smtClean="0">
                          <a:latin typeface="Cambria Math" panose="02040503050406030204" pitchFamily="18" charset="0"/>
                        </a:rPr>
                        <m:t>𝑃</m:t>
                      </m:r>
                    </m:oMath>
                  </a14:m>
                  <a:r>
                    <a:rPr lang="en-US" sz="3200" dirty="0"/>
                    <a:t>(</a:t>
                  </a:r>
                </a:p>
              </p:txBody>
            </p:sp>
          </mc:Choice>
          <mc:Fallback xmlns="">
            <p:sp>
              <p:nvSpPr>
                <p:cNvPr id="34" name="TextBox 33">
                  <a:extLst>
                    <a:ext uri="{FF2B5EF4-FFF2-40B4-BE49-F238E27FC236}">
                      <a16:creationId xmlns:a16="http://schemas.microsoft.com/office/drawing/2014/main" id="{F17F3952-532E-FF4B-A1C7-690FD5FFA504}"/>
                    </a:ext>
                  </a:extLst>
                </p:cNvPr>
                <p:cNvSpPr txBox="1">
                  <a:spLocks noRot="1" noChangeAspect="1" noMove="1" noResize="1" noEditPoints="1" noAdjustHandles="1" noChangeArrowheads="1" noChangeShapeType="1" noTextEdit="1"/>
                </p:cNvSpPr>
                <p:nvPr/>
              </p:nvSpPr>
              <p:spPr>
                <a:xfrm>
                  <a:off x="1906486" y="3020927"/>
                  <a:ext cx="527969" cy="537336"/>
                </a:xfrm>
                <a:prstGeom prst="rect">
                  <a:avLst/>
                </a:prstGeom>
                <a:blipFill>
                  <a:blip r:embed="rId13"/>
                  <a:stretch>
                    <a:fillRect l="-6977" t="-13953" r="-32558" b="-418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8D5BE03-8A41-F642-A7E1-3CDEBFA3C537}"/>
                    </a:ext>
                  </a:extLst>
                </p:cNvPr>
                <p:cNvSpPr txBox="1"/>
                <p:nvPr/>
              </p:nvSpPr>
              <p:spPr>
                <a:xfrm>
                  <a:off x="8796996" y="3020925"/>
                  <a:ext cx="411251" cy="537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38" name="TextBox 37">
                  <a:extLst>
                    <a:ext uri="{FF2B5EF4-FFF2-40B4-BE49-F238E27FC236}">
                      <a16:creationId xmlns:a16="http://schemas.microsoft.com/office/drawing/2014/main" id="{74DAF889-896D-8643-8CAA-0484037FF798}"/>
                    </a:ext>
                  </a:extLst>
                </p:cNvPr>
                <p:cNvSpPr txBox="1">
                  <a:spLocks noRot="1" noChangeAspect="1" noMove="1" noResize="1" noEditPoints="1" noAdjustHandles="1" noChangeArrowheads="1" noChangeShapeType="1" noTextEdit="1"/>
                </p:cNvSpPr>
                <p:nvPr/>
              </p:nvSpPr>
              <p:spPr>
                <a:xfrm>
                  <a:off x="8796996" y="3020925"/>
                  <a:ext cx="411251" cy="537336"/>
                </a:xfrm>
                <a:prstGeom prst="rect">
                  <a:avLst/>
                </a:prstGeom>
                <a:blipFill>
                  <a:blip r:embed="rId14"/>
                  <a:stretch>
                    <a:fillRect l="-18182" r="-15152" b="-30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328350A-18B0-AE42-8676-434959DF5D32}"/>
                    </a:ext>
                  </a:extLst>
                </p:cNvPr>
                <p:cNvSpPr txBox="1"/>
                <p:nvPr/>
              </p:nvSpPr>
              <p:spPr>
                <a:xfrm>
                  <a:off x="5417847" y="3020925"/>
                  <a:ext cx="331711" cy="5373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rPr>
                          <m:t>,</m:t>
                        </m:r>
                      </m:oMath>
                    </m:oMathPara>
                  </a14:m>
                  <a:endParaRPr lang="en-US" sz="3200" dirty="0"/>
                </a:p>
              </p:txBody>
            </p:sp>
          </mc:Choice>
          <mc:Fallback xmlns="">
            <p:sp>
              <p:nvSpPr>
                <p:cNvPr id="39" name="TextBox 38">
                  <a:extLst>
                    <a:ext uri="{FF2B5EF4-FFF2-40B4-BE49-F238E27FC236}">
                      <a16:creationId xmlns:a16="http://schemas.microsoft.com/office/drawing/2014/main" id="{6FF1FD93-F83E-7A43-B2AA-49AAA7E76868}"/>
                    </a:ext>
                  </a:extLst>
                </p:cNvPr>
                <p:cNvSpPr txBox="1">
                  <a:spLocks noRot="1" noChangeAspect="1" noMove="1" noResize="1" noEditPoints="1" noAdjustHandles="1" noChangeArrowheads="1" noChangeShapeType="1" noTextEdit="1"/>
                </p:cNvSpPr>
                <p:nvPr/>
              </p:nvSpPr>
              <p:spPr>
                <a:xfrm>
                  <a:off x="5417847" y="3020925"/>
                  <a:ext cx="331711" cy="537336"/>
                </a:xfrm>
                <a:prstGeom prst="rect">
                  <a:avLst/>
                </a:prstGeom>
                <a:blipFill>
                  <a:blip r:embed="rId15"/>
                  <a:stretch>
                    <a:fillRect/>
                  </a:stretch>
                </a:blipFill>
              </p:spPr>
              <p:txBody>
                <a:bodyPr/>
                <a:lstStyle/>
                <a:p>
                  <a:r>
                    <a:rPr lang="en-US">
                      <a:noFill/>
                    </a:rPr>
                    <a:t> </a:t>
                  </a:r>
                </a:p>
              </p:txBody>
            </p:sp>
          </mc:Fallback>
        </mc:AlternateContent>
      </p:grpSp>
      <p:sp>
        <p:nvSpPr>
          <p:cNvPr id="28" name="Down Arrow 27">
            <a:extLst>
              <a:ext uri="{FF2B5EF4-FFF2-40B4-BE49-F238E27FC236}">
                <a16:creationId xmlns:a16="http://schemas.microsoft.com/office/drawing/2014/main" id="{8DED7087-989E-2542-AEDB-1E6564A42CE6}"/>
              </a:ext>
            </a:extLst>
          </p:cNvPr>
          <p:cNvSpPr/>
          <p:nvPr/>
        </p:nvSpPr>
        <p:spPr>
          <a:xfrm>
            <a:off x="7138805" y="4309167"/>
            <a:ext cx="343749" cy="546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D62ED3-DFC5-6846-92CF-FA1A76EAD2FD}"/>
                  </a:ext>
                </a:extLst>
              </p:cNvPr>
              <p:cNvSpPr txBox="1"/>
              <p:nvPr/>
            </p:nvSpPr>
            <p:spPr>
              <a:xfrm>
                <a:off x="3300296" y="5677000"/>
                <a:ext cx="1137952" cy="537336"/>
              </a:xfrm>
              <a:prstGeom prst="rect">
                <a:avLst/>
              </a:prstGeom>
              <a:noFill/>
            </p:spPr>
            <p:txBody>
              <a:bodyPr wrap="none" rtlCol="0">
                <a:spAutoFit/>
              </a:bodyPr>
              <a:lstStyle/>
              <a:p>
                <a14:m>
                  <m:oMath xmlns:m="http://schemas.openxmlformats.org/officeDocument/2006/math">
                    <m:r>
                      <a:rPr lang="en-US" sz="3200" b="0" i="1" dirty="0" smtClean="0">
                        <a:latin typeface="Cambria Math" panose="02040503050406030204" pitchFamily="18" charset="0"/>
                      </a:rPr>
                      <m:t>𝑚</m:t>
                    </m:r>
                  </m:oMath>
                </a14:m>
                <a:r>
                  <a:rPr lang="en-US" sz="3200" dirty="0"/>
                  <a:t> bits</a:t>
                </a:r>
              </a:p>
            </p:txBody>
          </p:sp>
        </mc:Choice>
        <mc:Fallback xmlns="">
          <p:sp>
            <p:nvSpPr>
              <p:cNvPr id="29" name="TextBox 28">
                <a:extLst>
                  <a:ext uri="{FF2B5EF4-FFF2-40B4-BE49-F238E27FC236}">
                    <a16:creationId xmlns:a16="http://schemas.microsoft.com/office/drawing/2014/main" id="{E5D62ED3-DFC5-6846-92CF-FA1A76EAD2FD}"/>
                  </a:ext>
                </a:extLst>
              </p:cNvPr>
              <p:cNvSpPr txBox="1">
                <a:spLocks noRot="1" noChangeAspect="1" noMove="1" noResize="1" noEditPoints="1" noAdjustHandles="1" noChangeArrowheads="1" noChangeShapeType="1" noTextEdit="1"/>
              </p:cNvSpPr>
              <p:nvPr/>
            </p:nvSpPr>
            <p:spPr>
              <a:xfrm>
                <a:off x="3300296" y="5677000"/>
                <a:ext cx="1137952" cy="537336"/>
              </a:xfrm>
              <a:prstGeom prst="rect">
                <a:avLst/>
              </a:prstGeom>
              <a:blipFill>
                <a:blip r:embed="rId16"/>
                <a:stretch>
                  <a:fillRect t="-13953" r="-21111" b="-4186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C2E6AF6F-7465-144F-AE84-8AD6EFDA09D8}"/>
              </a:ext>
            </a:extLst>
          </p:cNvPr>
          <p:cNvSpPr txBox="1"/>
          <p:nvPr/>
        </p:nvSpPr>
        <p:spPr>
          <a:xfrm>
            <a:off x="4976621" y="6254166"/>
            <a:ext cx="2010487" cy="584775"/>
          </a:xfrm>
          <a:prstGeom prst="rect">
            <a:avLst/>
          </a:prstGeom>
          <a:noFill/>
        </p:spPr>
        <p:txBody>
          <a:bodyPr wrap="none" rtlCol="0">
            <a:spAutoFit/>
          </a:bodyPr>
          <a:lstStyle/>
          <a:p>
            <a:r>
              <a:rPr lang="en-US" sz="3200" dirty="0"/>
              <a:t>and </a:t>
            </a:r>
            <a:r>
              <a:rPr lang="en-US" sz="3200" b="1" dirty="0"/>
              <a:t>robust</a:t>
            </a:r>
          </a:p>
        </p:txBody>
      </p:sp>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7818B015-2230-2547-B93C-8326BA88B316}"/>
                  </a:ext>
                </a:extLst>
              </p:cNvPr>
              <p:cNvSpPr/>
              <p:nvPr/>
            </p:nvSpPr>
            <p:spPr>
              <a:xfrm>
                <a:off x="4325544" y="2082184"/>
                <a:ext cx="3509385" cy="81179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h</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𝐻</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𝑆𝑎𝑚𝑝</m:t>
                      </m:r>
                      <m:d>
                        <m:dPr>
                          <m:ctrlPr>
                            <a:rPr lang="en-US" sz="3200" i="1">
                              <a:latin typeface="Cambria Math" panose="02040503050406030204" pitchFamily="18" charset="0"/>
                            </a:rPr>
                          </m:ctrlPr>
                        </m:dPr>
                        <m:e>
                          <m:sSup>
                            <m:sSupPr>
                              <m:ctrlPr>
                                <a:rPr lang="en-US" sz="3200" i="1">
                                  <a:latin typeface="Cambria Math" panose="02040503050406030204" pitchFamily="18" charset="0"/>
                                </a:rPr>
                              </m:ctrlPr>
                            </m:sSupPr>
                            <m:e>
                              <m:r>
                                <a:rPr lang="en-US" sz="3200" i="1">
                                  <a:latin typeface="Cambria Math" panose="02040503050406030204" pitchFamily="18" charset="0"/>
                                </a:rPr>
                                <m:t>1</m:t>
                              </m:r>
                            </m:e>
                            <m:sup>
                              <m:r>
                                <a:rPr lang="en-US" sz="3200" b="0" i="1" smtClean="0">
                                  <a:latin typeface="Cambria Math" panose="02040503050406030204" pitchFamily="18" charset="0"/>
                                </a:rPr>
                                <m:t>𝑛</m:t>
                              </m:r>
                            </m:sup>
                          </m:sSup>
                        </m:e>
                      </m:d>
                    </m:oMath>
                  </m:oMathPara>
                </a14:m>
                <a:endParaRPr lang="en-US" sz="3200" dirty="0"/>
              </a:p>
            </p:txBody>
          </p:sp>
        </mc:Choice>
        <mc:Fallback xmlns="">
          <p:sp>
            <p:nvSpPr>
              <p:cNvPr id="31" name="Rounded Rectangle 30">
                <a:extLst>
                  <a:ext uri="{FF2B5EF4-FFF2-40B4-BE49-F238E27FC236}">
                    <a16:creationId xmlns:a16="http://schemas.microsoft.com/office/drawing/2014/main" id="{7818B015-2230-2547-B93C-8326BA88B316}"/>
                  </a:ext>
                </a:extLst>
              </p:cNvPr>
              <p:cNvSpPr>
                <a:spLocks noRot="1" noChangeAspect="1" noMove="1" noResize="1" noEditPoints="1" noAdjustHandles="1" noChangeArrowheads="1" noChangeShapeType="1" noTextEdit="1"/>
              </p:cNvSpPr>
              <p:nvPr/>
            </p:nvSpPr>
            <p:spPr>
              <a:xfrm>
                <a:off x="4325544" y="2082184"/>
                <a:ext cx="3509385" cy="811794"/>
              </a:xfrm>
              <a:prstGeom prst="round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374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4" grpId="0"/>
      <p:bldP spid="15" grpId="0"/>
      <p:bldP spid="17" grpId="0"/>
      <p:bldP spid="19" grpId="0" animBg="1"/>
      <p:bldP spid="20" grpId="0" animBg="1"/>
      <p:bldP spid="21" grpId="0" animBg="1"/>
      <p:bldP spid="28" grpId="0" animBg="1"/>
      <p:bldP spid="29" grpId="0"/>
      <p:bldP spid="30" grpId="0"/>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693A1-60E1-B548-8F92-D67F1FB8D28A}"/>
              </a:ext>
            </a:extLst>
          </p:cNvPr>
          <p:cNvSpPr>
            <a:spLocks noGrp="1"/>
          </p:cNvSpPr>
          <p:nvPr>
            <p:ph type="title"/>
          </p:nvPr>
        </p:nvSpPr>
        <p:spPr>
          <a:xfrm>
            <a:off x="838200" y="251949"/>
            <a:ext cx="10515600" cy="1325563"/>
          </a:xfrm>
        </p:spPr>
        <p:txBody>
          <a:bodyPr/>
          <a:lstStyle/>
          <a:p>
            <a:r>
              <a:rPr lang="en-US" dirty="0"/>
              <a:t>Notions of Robustness</a:t>
            </a:r>
          </a:p>
        </p:txBody>
      </p:sp>
      <p:sp>
        <p:nvSpPr>
          <p:cNvPr id="3" name="Content Placeholder 2">
            <a:extLst>
              <a:ext uri="{FF2B5EF4-FFF2-40B4-BE49-F238E27FC236}">
                <a16:creationId xmlns:a16="http://schemas.microsoft.com/office/drawing/2014/main" id="{D87FE73C-04B1-8449-A439-DFE8F64B39CD}"/>
              </a:ext>
            </a:extLst>
          </p:cNvPr>
          <p:cNvSpPr>
            <a:spLocks noGrp="1"/>
          </p:cNvSpPr>
          <p:nvPr>
            <p:ph idx="1"/>
          </p:nvPr>
        </p:nvSpPr>
        <p:spPr>
          <a:xfrm>
            <a:off x="373856" y="1389555"/>
            <a:ext cx="2376488" cy="602265"/>
          </a:xfrm>
        </p:spPr>
        <p:txBody>
          <a:bodyPr/>
          <a:lstStyle/>
          <a:p>
            <a:r>
              <a:rPr lang="en-US" b="1" dirty="0"/>
              <a:t>Non-robust</a:t>
            </a:r>
          </a:p>
        </p:txBody>
      </p:sp>
      <p:sp>
        <p:nvSpPr>
          <p:cNvPr id="4" name="Content Placeholder 2">
            <a:extLst>
              <a:ext uri="{FF2B5EF4-FFF2-40B4-BE49-F238E27FC236}">
                <a16:creationId xmlns:a16="http://schemas.microsoft.com/office/drawing/2014/main" id="{1EEB9645-8820-764E-AA06-BDBACAAFE716}"/>
              </a:ext>
            </a:extLst>
          </p:cNvPr>
          <p:cNvSpPr txBox="1">
            <a:spLocks/>
          </p:cNvSpPr>
          <p:nvPr/>
        </p:nvSpPr>
        <p:spPr>
          <a:xfrm>
            <a:off x="373856" y="3264629"/>
            <a:ext cx="4669221" cy="6022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Robust</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511C910-B54C-7941-9E4D-C85EE4518259}"/>
                  </a:ext>
                </a:extLst>
              </p:cNvPr>
              <p:cNvSpPr txBox="1">
                <a:spLocks/>
              </p:cNvSpPr>
              <p:nvPr/>
            </p:nvSpPr>
            <p:spPr>
              <a:xfrm>
                <a:off x="838200" y="1902488"/>
                <a:ext cx="8010526" cy="635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b="0" i="1" dirty="0" smtClean="0">
                        <a:solidFill>
                          <a:schemeClr val="accent6">
                            <a:lumMod val="75000"/>
                          </a:schemeClr>
                        </a:solidFill>
                        <a:latin typeface="Cambria Math" panose="02040503050406030204" pitchFamily="18" charset="0"/>
                      </a:rPr>
                      <m:t>∀ </m:t>
                    </m:r>
                    <m:r>
                      <a:rPr lang="en-US" b="1" i="1" dirty="0" smtClean="0">
                        <a:solidFill>
                          <a:schemeClr val="accent6">
                            <a:lumMod val="75000"/>
                          </a:schemeClr>
                        </a:solidFill>
                        <a:latin typeface="Cambria Math" panose="02040503050406030204" pitchFamily="18" charset="0"/>
                      </a:rPr>
                      <m:t>𝒙</m:t>
                    </m:r>
                  </m:oMath>
                </a14:m>
                <a:r>
                  <a:rPr lang="en-US" dirty="0">
                    <a:solidFill>
                      <a:schemeClr val="accent6">
                        <a:lumMod val="75000"/>
                      </a:schemeClr>
                    </a:solidFill>
                  </a:rPr>
                  <a:t> and </a:t>
                </a:r>
                <a14:m>
                  <m:oMath xmlns:m="http://schemas.openxmlformats.org/officeDocument/2006/math">
                    <m:r>
                      <a:rPr lang="en-US" b="1" i="1" dirty="0" smtClean="0">
                        <a:solidFill>
                          <a:schemeClr val="accent6">
                            <a:lumMod val="75000"/>
                          </a:schemeClr>
                        </a:solidFill>
                        <a:latin typeface="Cambria Math" panose="02040503050406030204" pitchFamily="18" charset="0"/>
                      </a:rPr>
                      <m:t>𝒙</m:t>
                    </m:r>
                    <m:r>
                      <a:rPr lang="en-US" b="1" i="1" dirty="0" smtClean="0">
                        <a:solidFill>
                          <a:schemeClr val="accent6">
                            <a:lumMod val="75000"/>
                          </a:schemeClr>
                        </a:solidFill>
                        <a:latin typeface="Cambria Math" panose="02040503050406030204" pitchFamily="18" charset="0"/>
                      </a:rPr>
                      <m:t>’</m:t>
                    </m:r>
                  </m:oMath>
                </a14:m>
                <a:endParaRPr lang="en-US" b="1" dirty="0">
                  <a:solidFill>
                    <a:schemeClr val="accent6">
                      <a:lumMod val="75000"/>
                    </a:schemeClr>
                  </a:solidFill>
                </a:endParaRPr>
              </a:p>
            </p:txBody>
          </p:sp>
        </mc:Choice>
        <mc:Fallback xmlns="">
          <p:sp>
            <p:nvSpPr>
              <p:cNvPr id="8" name="Content Placeholder 2">
                <a:extLst>
                  <a:ext uri="{FF2B5EF4-FFF2-40B4-BE49-F238E27FC236}">
                    <a16:creationId xmlns:a16="http://schemas.microsoft.com/office/drawing/2014/main" id="{B511C910-B54C-7941-9E4D-C85EE4518259}"/>
                  </a:ext>
                </a:extLst>
              </p:cNvPr>
              <p:cNvSpPr txBox="1">
                <a:spLocks noRot="1" noChangeAspect="1" noMove="1" noResize="1" noEditPoints="1" noAdjustHandles="1" noChangeArrowheads="1" noChangeShapeType="1" noTextEdit="1"/>
              </p:cNvSpPr>
              <p:nvPr/>
            </p:nvSpPr>
            <p:spPr>
              <a:xfrm>
                <a:off x="838200" y="1902488"/>
                <a:ext cx="8010526" cy="635439"/>
              </a:xfrm>
              <a:prstGeom prst="rect">
                <a:avLst/>
              </a:prstGeom>
              <a:blipFill>
                <a:blip r:embed="rId2"/>
                <a:stretch>
                  <a:fillRect l="-316" t="-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4AB3359-AA8D-974C-9338-09E39690DBC6}"/>
                  </a:ext>
                </a:extLst>
              </p:cNvPr>
              <p:cNvSpPr txBox="1">
                <a:spLocks/>
              </p:cNvSpPr>
              <p:nvPr/>
            </p:nvSpPr>
            <p:spPr>
              <a:xfrm>
                <a:off x="2405062" y="2418446"/>
                <a:ext cx="8010526" cy="635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Pr</m:t>
                              </m:r>
                            </m:e>
                            <m:lim>
                              <m:r>
                                <a:rPr lang="en-US" b="0" i="1" smtClean="0">
                                  <a:latin typeface="Cambria Math" panose="02040503050406030204" pitchFamily="18" charset="0"/>
                                </a:rPr>
                                <m:t>h</m:t>
                              </m:r>
                            </m:lim>
                          </m:limLow>
                        </m:fName>
                        <m:e>
                          <m:d>
                            <m:dPr>
                              <m:begChr m:val="["/>
                              <m:endChr m:val="]"/>
                              <m:ctrlPr>
                                <a:rPr lang="en-US" b="0" i="1" smtClean="0">
                                  <a:latin typeface="Cambria Math" panose="02040503050406030204" pitchFamily="18" charset="0"/>
                                </a:rPr>
                              </m:ctrlPr>
                            </m:dPr>
                            <m:e>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𝐸𝑣𝑎𝑙</m:t>
                              </m:r>
                              <m:d>
                                <m:dPr>
                                  <m:ctrlPr>
                                    <a:rPr lang="en-US" i="1" dirty="0">
                                      <a:latin typeface="Cambria Math" panose="02040503050406030204" pitchFamily="18" charset="0"/>
                                    </a:rPr>
                                  </m:ctrlPr>
                                </m:dPr>
                                <m:e>
                                  <m:r>
                                    <a:rPr lang="en-US" i="1" dirty="0">
                                      <a:latin typeface="Cambria Math" panose="02040503050406030204" pitchFamily="18" charset="0"/>
                                    </a:rPr>
                                    <m:t>h</m:t>
                                  </m:r>
                                  <m:r>
                                    <a:rPr lang="en-US" b="0" i="1" dirty="0" smtClean="0">
                                      <a:latin typeface="Cambria Math" panose="02040503050406030204" pitchFamily="18" charset="0"/>
                                    </a:rPr>
                                    <m:t>,</m:t>
                                  </m:r>
                                  <m:r>
                                    <a:rPr lang="en-US" b="0" i="1" dirty="0" smtClean="0">
                                      <a:solidFill>
                                        <a:schemeClr val="accent6">
                                          <a:lumMod val="75000"/>
                                        </a:schemeClr>
                                      </a:solidFill>
                                      <a:latin typeface="Cambria Math" panose="02040503050406030204" pitchFamily="18" charset="0"/>
                                    </a:rPr>
                                    <m:t>h</m:t>
                                  </m:r>
                                  <m:d>
                                    <m:dPr>
                                      <m:ctrlPr>
                                        <a:rPr lang="en-US" b="0" i="1" dirty="0" smtClean="0">
                                          <a:solidFill>
                                            <a:schemeClr val="accent6">
                                              <a:lumMod val="75000"/>
                                            </a:schemeClr>
                                          </a:solidFill>
                                          <a:latin typeface="Cambria Math" panose="02040503050406030204" pitchFamily="18" charset="0"/>
                                        </a:rPr>
                                      </m:ctrlPr>
                                    </m:dPr>
                                    <m:e>
                                      <m:r>
                                        <a:rPr lang="en-US" b="1" i="1" dirty="0" smtClean="0">
                                          <a:solidFill>
                                            <a:schemeClr val="accent6">
                                              <a:lumMod val="75000"/>
                                            </a:schemeClr>
                                          </a:solidFill>
                                          <a:latin typeface="Cambria Math" panose="02040503050406030204" pitchFamily="18" charset="0"/>
                                        </a:rPr>
                                        <m:t>𝒙</m:t>
                                      </m:r>
                                    </m:e>
                                  </m:d>
                                  <m:r>
                                    <a:rPr lang="en-US" b="0" i="1" dirty="0" smtClean="0">
                                      <a:latin typeface="Cambria Math" panose="02040503050406030204" pitchFamily="18" charset="0"/>
                                    </a:rPr>
                                    <m:t>,</m:t>
                                  </m:r>
                                  <m:r>
                                    <a:rPr lang="en-US" b="0" i="1" dirty="0" smtClean="0">
                                      <a:solidFill>
                                        <a:schemeClr val="accent6">
                                          <a:lumMod val="75000"/>
                                        </a:schemeClr>
                                      </a:solidFill>
                                      <a:latin typeface="Cambria Math" panose="02040503050406030204" pitchFamily="18" charset="0"/>
                                    </a:rPr>
                                    <m:t>h</m:t>
                                  </m:r>
                                  <m:d>
                                    <m:dPr>
                                      <m:ctrlPr>
                                        <a:rPr lang="en-US" b="0" i="1" dirty="0" smtClean="0">
                                          <a:solidFill>
                                            <a:schemeClr val="accent6">
                                              <a:lumMod val="75000"/>
                                            </a:schemeClr>
                                          </a:solidFill>
                                          <a:latin typeface="Cambria Math" panose="02040503050406030204" pitchFamily="18" charset="0"/>
                                        </a:rPr>
                                      </m:ctrlPr>
                                    </m:dPr>
                                    <m:e>
                                      <m:sSup>
                                        <m:sSupPr>
                                          <m:ctrlPr>
                                            <a:rPr lang="en-US" b="1" i="1" dirty="0" smtClean="0">
                                              <a:solidFill>
                                                <a:schemeClr val="accent6">
                                                  <a:lumMod val="75000"/>
                                                </a:schemeClr>
                                              </a:solidFill>
                                              <a:latin typeface="Cambria Math" panose="02040503050406030204" pitchFamily="18" charset="0"/>
                                            </a:rPr>
                                          </m:ctrlPr>
                                        </m:sSupPr>
                                        <m:e>
                                          <m:r>
                                            <a:rPr lang="en-US" b="1" i="1" dirty="0" smtClean="0">
                                              <a:solidFill>
                                                <a:schemeClr val="accent6">
                                                  <a:lumMod val="75000"/>
                                                </a:schemeClr>
                                              </a:solidFill>
                                              <a:latin typeface="Cambria Math" panose="02040503050406030204" pitchFamily="18" charset="0"/>
                                            </a:rPr>
                                            <m:t>𝒙</m:t>
                                          </m:r>
                                        </m:e>
                                        <m:sup>
                                          <m:r>
                                            <a:rPr lang="en-US" b="1" i="1" dirty="0" smtClean="0">
                                              <a:solidFill>
                                                <a:schemeClr val="accent6">
                                                  <a:lumMod val="75000"/>
                                                </a:schemeClr>
                                              </a:solidFill>
                                              <a:latin typeface="Cambria Math" panose="02040503050406030204" pitchFamily="18" charset="0"/>
                                            </a:rPr>
                                            <m:t>′</m:t>
                                          </m:r>
                                        </m:sup>
                                      </m:sSup>
                                    </m:e>
                                  </m:d>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1" i="1" dirty="0" smtClean="0">
                                      <a:solidFill>
                                        <a:schemeClr val="accent6">
                                          <a:lumMod val="75000"/>
                                        </a:schemeClr>
                                      </a:solidFill>
                                      <a:latin typeface="Cambria Math" panose="02040503050406030204" pitchFamily="18" charset="0"/>
                                    </a:rPr>
                                    <m:t>𝒙</m:t>
                                  </m:r>
                                  <m:r>
                                    <a:rPr lang="en-US" b="0" i="1" dirty="0" smtClean="0">
                                      <a:latin typeface="Cambria Math" panose="02040503050406030204" pitchFamily="18" charset="0"/>
                                    </a:rPr>
                                    <m:t>,</m:t>
                                  </m:r>
                                  <m:sSup>
                                    <m:sSupPr>
                                      <m:ctrlPr>
                                        <a:rPr lang="en-US" b="1" i="1" dirty="0" smtClean="0">
                                          <a:solidFill>
                                            <a:schemeClr val="accent6">
                                              <a:lumMod val="75000"/>
                                            </a:schemeClr>
                                          </a:solidFill>
                                          <a:latin typeface="Cambria Math" panose="02040503050406030204" pitchFamily="18" charset="0"/>
                                        </a:rPr>
                                      </m:ctrlPr>
                                    </m:sSupPr>
                                    <m:e>
                                      <m:r>
                                        <a:rPr lang="en-US" b="1" i="1" dirty="0" smtClean="0">
                                          <a:solidFill>
                                            <a:schemeClr val="accent6">
                                              <a:lumMod val="75000"/>
                                            </a:schemeClr>
                                          </a:solidFill>
                                          <a:latin typeface="Cambria Math" panose="02040503050406030204" pitchFamily="18" charset="0"/>
                                        </a:rPr>
                                        <m:t>𝒙</m:t>
                                      </m:r>
                                    </m:e>
                                    <m:sup>
                                      <m:r>
                                        <a:rPr lang="en-US" b="1" i="1" dirty="0" smtClean="0">
                                          <a:solidFill>
                                            <a:schemeClr val="accent6">
                                              <a:lumMod val="75000"/>
                                            </a:schemeClr>
                                          </a:solidFill>
                                          <a:latin typeface="Cambria Math" panose="02040503050406030204" pitchFamily="18" charset="0"/>
                                        </a:rPr>
                                        <m:t>′</m:t>
                                      </m:r>
                                    </m:sup>
                                  </m:sSup>
                                </m:e>
                              </m:d>
                            </m:e>
                          </m:d>
                        </m:e>
                      </m:func>
                      <m:r>
                        <a:rPr lang="en-US" b="0" i="1" smtClean="0">
                          <a:latin typeface="Cambria Math" panose="02040503050406030204" pitchFamily="18" charset="0"/>
                        </a:rPr>
                        <m:t>≤</m:t>
                      </m:r>
                      <m:r>
                        <a:rPr lang="en-US" b="0" i="1" smtClean="0">
                          <a:latin typeface="Cambria Math" panose="02040503050406030204" pitchFamily="18" charset="0"/>
                        </a:rPr>
                        <m:t>𝑛𝑒𝑔𝑙</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9" name="Content Placeholder 2">
                <a:extLst>
                  <a:ext uri="{FF2B5EF4-FFF2-40B4-BE49-F238E27FC236}">
                    <a16:creationId xmlns:a16="http://schemas.microsoft.com/office/drawing/2014/main" id="{04AB3359-AA8D-974C-9338-09E39690DBC6}"/>
                  </a:ext>
                </a:extLst>
              </p:cNvPr>
              <p:cNvSpPr txBox="1">
                <a:spLocks noRot="1" noChangeAspect="1" noMove="1" noResize="1" noEditPoints="1" noAdjustHandles="1" noChangeArrowheads="1" noChangeShapeType="1" noTextEdit="1"/>
              </p:cNvSpPr>
              <p:nvPr/>
            </p:nvSpPr>
            <p:spPr>
              <a:xfrm>
                <a:off x="2405062" y="2418446"/>
                <a:ext cx="8010526" cy="635439"/>
              </a:xfrm>
              <a:prstGeom prst="rect">
                <a:avLst/>
              </a:prstGeom>
              <a:blipFill>
                <a:blip r:embed="rId3"/>
                <a:stretch>
                  <a:fillRect b="-78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EBBCF8D-4A27-784D-A6CE-BD113A5FF2D8}"/>
                  </a:ext>
                </a:extLst>
              </p:cNvPr>
              <p:cNvSpPr txBox="1">
                <a:spLocks/>
              </p:cNvSpPr>
              <p:nvPr/>
            </p:nvSpPr>
            <p:spPr>
              <a:xfrm>
                <a:off x="838200" y="3679233"/>
                <a:ext cx="8010526" cy="635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b="0" i="1" smtClean="0">
                        <a:solidFill>
                          <a:srgbClr val="FF0000"/>
                        </a:solidFill>
                        <a:latin typeface="Cambria Math" panose="02040503050406030204" pitchFamily="18" charset="0"/>
                      </a:rPr>
                      <m:t>∀ </m:t>
                    </m:r>
                  </m:oMath>
                </a14:m>
                <a:r>
                  <a:rPr lang="en-US" dirty="0">
                    <a:solidFill>
                      <a:srgbClr val="FF0000"/>
                    </a:solidFill>
                  </a:rPr>
                  <a:t>PPT adversaries </a:t>
                </a:r>
                <a14:m>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𝒜</m:t>
                    </m:r>
                  </m:oMath>
                </a14:m>
                <a:endParaRPr lang="en-US" dirty="0"/>
              </a:p>
            </p:txBody>
          </p:sp>
        </mc:Choice>
        <mc:Fallback xmlns="">
          <p:sp>
            <p:nvSpPr>
              <p:cNvPr id="10" name="Content Placeholder 2">
                <a:extLst>
                  <a:ext uri="{FF2B5EF4-FFF2-40B4-BE49-F238E27FC236}">
                    <a16:creationId xmlns:a16="http://schemas.microsoft.com/office/drawing/2014/main" id="{4EBBCF8D-4A27-784D-A6CE-BD113A5FF2D8}"/>
                  </a:ext>
                </a:extLst>
              </p:cNvPr>
              <p:cNvSpPr txBox="1">
                <a:spLocks noRot="1" noChangeAspect="1" noMove="1" noResize="1" noEditPoints="1" noAdjustHandles="1" noChangeArrowheads="1" noChangeShapeType="1" noTextEdit="1"/>
              </p:cNvSpPr>
              <p:nvPr/>
            </p:nvSpPr>
            <p:spPr>
              <a:xfrm>
                <a:off x="838200" y="3679233"/>
                <a:ext cx="8010526" cy="635439"/>
              </a:xfrm>
              <a:prstGeom prst="rect">
                <a:avLst/>
              </a:prstGeom>
              <a:blipFill>
                <a:blip r:embed="rId4"/>
                <a:stretch>
                  <a:fillRect l="-316" t="-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E9270A1-279F-F845-A562-4445E69637C8}"/>
                  </a:ext>
                </a:extLst>
              </p:cNvPr>
              <p:cNvSpPr txBox="1">
                <a:spLocks/>
              </p:cNvSpPr>
              <p:nvPr/>
            </p:nvSpPr>
            <p:spPr>
              <a:xfrm>
                <a:off x="0" y="4199931"/>
                <a:ext cx="12192000" cy="8538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Pr</m:t>
                              </m:r>
                            </m:e>
                            <m:lim>
                              <m:r>
                                <m:rPr>
                                  <m:sty m:val="p"/>
                                </m:rPr>
                                <a:rPr lang="en-US" b="0" i="0" smtClean="0">
                                  <a:latin typeface="Cambria Math" panose="02040503050406030204" pitchFamily="18" charset="0"/>
                                </a:rPr>
                                <m:t>h</m:t>
                              </m:r>
                              <m:r>
                                <a:rPr lang="en-US" b="0" i="0" smtClean="0">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𝒜</m:t>
                              </m:r>
                            </m:lim>
                          </m:limLow>
                        </m:fName>
                        <m:e>
                          <m:d>
                            <m:dPr>
                              <m:begChr m:val="["/>
                              <m:endChr m:val="]"/>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𝒜</m:t>
                              </m:r>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h</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smtClean="0">
                                      <a:solidFill>
                                        <a:srgbClr val="FF0000"/>
                                      </a:solidFill>
                                      <a:latin typeface="Cambria Math" panose="02040503050406030204" pitchFamily="18" charset="0"/>
                                      <a:ea typeface="Cambria Math" panose="02040503050406030204" pitchFamily="18" charset="0"/>
                                    </a:rPr>
                                    <m:t>𝒙</m:t>
                                  </m:r>
                                  <m:r>
                                    <a:rPr lang="en-US" b="0" i="1" smtClean="0">
                                      <a:solidFill>
                                        <a:srgbClr val="FF0000"/>
                                      </a:solidFill>
                                      <a:latin typeface="Cambria Math" panose="02040503050406030204" pitchFamily="18" charset="0"/>
                                      <a:ea typeface="Cambria Math" panose="02040503050406030204" pitchFamily="18" charset="0"/>
                                    </a:rPr>
                                    <m:t>,</m:t>
                                  </m:r>
                                  <m:sSup>
                                    <m:sSupPr>
                                      <m:ctrlPr>
                                        <a:rPr lang="en-US" b="1" i="1" smtClean="0">
                                          <a:solidFill>
                                            <a:srgbClr val="FF0000"/>
                                          </a:solidFill>
                                          <a:latin typeface="Cambria Math" panose="02040503050406030204" pitchFamily="18" charset="0"/>
                                          <a:ea typeface="Cambria Math" panose="02040503050406030204" pitchFamily="18" charset="0"/>
                                        </a:rPr>
                                      </m:ctrlPr>
                                    </m:sSupPr>
                                    <m:e>
                                      <m:r>
                                        <a:rPr lang="en-US" b="1" i="1" smtClean="0">
                                          <a:solidFill>
                                            <a:srgbClr val="FF0000"/>
                                          </a:solidFill>
                                          <a:latin typeface="Cambria Math" panose="02040503050406030204" pitchFamily="18" charset="0"/>
                                          <a:ea typeface="Cambria Math" panose="02040503050406030204" pitchFamily="18" charset="0"/>
                                        </a:rPr>
                                        <m:t>𝒙</m:t>
                                      </m:r>
                                    </m:e>
                                    <m:sup>
                                      <m:r>
                                        <a:rPr lang="en-US" b="1" i="1" smtClean="0">
                                          <a:solidFill>
                                            <a:srgbClr val="FF0000"/>
                                          </a:solidFill>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𝐻</m:t>
                              </m:r>
                              <m:r>
                                <a:rPr lang="en-US" i="1" dirty="0">
                                  <a:latin typeface="Cambria Math" panose="02040503050406030204" pitchFamily="18" charset="0"/>
                                </a:rPr>
                                <m:t>.</m:t>
                              </m:r>
                              <m:r>
                                <a:rPr lang="en-US" i="1" dirty="0">
                                  <a:latin typeface="Cambria Math" panose="02040503050406030204" pitchFamily="18" charset="0"/>
                                </a:rPr>
                                <m:t>𝐸𝑣𝑎𝑙</m:t>
                              </m:r>
                              <m:d>
                                <m:dPr>
                                  <m:ctrlPr>
                                    <a:rPr lang="en-US" i="1" dirty="0">
                                      <a:latin typeface="Cambria Math" panose="02040503050406030204" pitchFamily="18" charset="0"/>
                                    </a:rPr>
                                  </m:ctrlPr>
                                </m:dPr>
                                <m:e>
                                  <m:r>
                                    <a:rPr lang="en-US" i="1" dirty="0">
                                      <a:latin typeface="Cambria Math" panose="02040503050406030204" pitchFamily="18" charset="0"/>
                                    </a:rPr>
                                    <m:t>h</m:t>
                                  </m:r>
                                  <m:r>
                                    <a:rPr lang="en-US" b="0" i="1" dirty="0" smtClean="0">
                                      <a:latin typeface="Cambria Math" panose="02040503050406030204" pitchFamily="18" charset="0"/>
                                    </a:rPr>
                                    <m:t>,</m:t>
                                  </m:r>
                                  <m:r>
                                    <a:rPr lang="en-US" b="0" i="1" dirty="0" smtClean="0">
                                      <a:solidFill>
                                        <a:srgbClr val="FF0000"/>
                                      </a:solidFill>
                                      <a:latin typeface="Cambria Math" panose="02040503050406030204" pitchFamily="18" charset="0"/>
                                    </a:rPr>
                                    <m:t>h</m:t>
                                  </m:r>
                                  <m:d>
                                    <m:dPr>
                                      <m:ctrlPr>
                                        <a:rPr lang="en-US" b="0" i="1" dirty="0" smtClean="0">
                                          <a:solidFill>
                                            <a:srgbClr val="FF0000"/>
                                          </a:solidFill>
                                          <a:latin typeface="Cambria Math" panose="02040503050406030204" pitchFamily="18" charset="0"/>
                                        </a:rPr>
                                      </m:ctrlPr>
                                    </m:dPr>
                                    <m:e>
                                      <m:r>
                                        <a:rPr lang="en-US" b="1" i="1" dirty="0" smtClean="0">
                                          <a:solidFill>
                                            <a:srgbClr val="FF0000"/>
                                          </a:solidFill>
                                          <a:latin typeface="Cambria Math" panose="02040503050406030204" pitchFamily="18" charset="0"/>
                                        </a:rPr>
                                        <m:t>𝒙</m:t>
                                      </m:r>
                                    </m:e>
                                  </m:d>
                                  <m:r>
                                    <a:rPr lang="en-US" b="0" i="1" dirty="0" smtClean="0">
                                      <a:latin typeface="Cambria Math" panose="02040503050406030204" pitchFamily="18" charset="0"/>
                                    </a:rPr>
                                    <m:t>,</m:t>
                                  </m:r>
                                  <m:r>
                                    <a:rPr lang="en-US" b="0" i="1" dirty="0" smtClean="0">
                                      <a:solidFill>
                                        <a:srgbClr val="FF0000"/>
                                      </a:solidFill>
                                      <a:latin typeface="Cambria Math" panose="02040503050406030204" pitchFamily="18" charset="0"/>
                                    </a:rPr>
                                    <m:t>h</m:t>
                                  </m:r>
                                  <m:d>
                                    <m:dPr>
                                      <m:ctrlPr>
                                        <a:rPr lang="en-US" b="0" i="1" dirty="0" smtClean="0">
                                          <a:solidFill>
                                            <a:srgbClr val="FF0000"/>
                                          </a:solidFill>
                                          <a:latin typeface="Cambria Math" panose="02040503050406030204" pitchFamily="18" charset="0"/>
                                        </a:rPr>
                                      </m:ctrlPr>
                                    </m:dPr>
                                    <m:e>
                                      <m:sSup>
                                        <m:sSupPr>
                                          <m:ctrlPr>
                                            <a:rPr lang="en-US" b="1" i="1" dirty="0" smtClean="0">
                                              <a:solidFill>
                                                <a:srgbClr val="FF0000"/>
                                              </a:solidFill>
                                              <a:latin typeface="Cambria Math" panose="02040503050406030204" pitchFamily="18" charset="0"/>
                                            </a:rPr>
                                          </m:ctrlPr>
                                        </m:sSupPr>
                                        <m:e>
                                          <m:r>
                                            <a:rPr lang="en-US" b="1" i="1" dirty="0" smtClean="0">
                                              <a:solidFill>
                                                <a:srgbClr val="FF0000"/>
                                              </a:solidFill>
                                              <a:latin typeface="Cambria Math" panose="02040503050406030204" pitchFamily="18" charset="0"/>
                                            </a:rPr>
                                            <m:t>𝒙</m:t>
                                          </m:r>
                                        </m:e>
                                        <m:sup>
                                          <m:r>
                                            <a:rPr lang="en-US" b="1" i="1" dirty="0" smtClean="0">
                                              <a:solidFill>
                                                <a:srgbClr val="FF0000"/>
                                              </a:solidFill>
                                              <a:latin typeface="Cambria Math" panose="02040503050406030204" pitchFamily="18" charset="0"/>
                                            </a:rPr>
                                            <m:t>′</m:t>
                                          </m:r>
                                        </m:sup>
                                      </m:sSup>
                                    </m:e>
                                  </m:d>
                                </m:e>
                              </m:d>
                              <m:r>
                                <a:rPr lang="en-US" b="0" i="1" dirty="0" smtClean="0">
                                  <a:latin typeface="Cambria Math" panose="02040503050406030204" pitchFamily="18" charset="0"/>
                                </a:rPr>
                                <m:t>≠</m:t>
                              </m:r>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r>
                                    <a:rPr lang="en-US" b="1" i="1" dirty="0" smtClean="0">
                                      <a:solidFill>
                                        <a:srgbClr val="FF0000"/>
                                      </a:solidFill>
                                      <a:latin typeface="Cambria Math" panose="02040503050406030204" pitchFamily="18" charset="0"/>
                                    </a:rPr>
                                    <m:t>𝒙</m:t>
                                  </m:r>
                                  <m:r>
                                    <a:rPr lang="en-US" b="0" i="1" dirty="0" smtClean="0">
                                      <a:solidFill>
                                        <a:srgbClr val="FF0000"/>
                                      </a:solidFill>
                                      <a:latin typeface="Cambria Math" panose="02040503050406030204" pitchFamily="18" charset="0"/>
                                    </a:rPr>
                                    <m:t>,</m:t>
                                  </m:r>
                                  <m:sSup>
                                    <m:sSupPr>
                                      <m:ctrlPr>
                                        <a:rPr lang="en-US" b="1" i="1" dirty="0" smtClean="0">
                                          <a:solidFill>
                                            <a:srgbClr val="FF0000"/>
                                          </a:solidFill>
                                          <a:latin typeface="Cambria Math" panose="02040503050406030204" pitchFamily="18" charset="0"/>
                                        </a:rPr>
                                      </m:ctrlPr>
                                    </m:sSupPr>
                                    <m:e>
                                      <m:r>
                                        <a:rPr lang="en-US" b="1" i="1" dirty="0" smtClean="0">
                                          <a:solidFill>
                                            <a:srgbClr val="FF0000"/>
                                          </a:solidFill>
                                          <a:latin typeface="Cambria Math" panose="02040503050406030204" pitchFamily="18" charset="0"/>
                                        </a:rPr>
                                        <m:t>𝒙</m:t>
                                      </m:r>
                                    </m:e>
                                    <m:sup>
                                      <m:r>
                                        <a:rPr lang="en-US" b="1" i="1" dirty="0" smtClean="0">
                                          <a:solidFill>
                                            <a:srgbClr val="FF0000"/>
                                          </a:solidFill>
                                          <a:latin typeface="Cambria Math" panose="02040503050406030204" pitchFamily="18" charset="0"/>
                                        </a:rPr>
                                        <m:t>′</m:t>
                                      </m:r>
                                    </m:sup>
                                  </m:sSup>
                                </m:e>
                              </m:d>
                            </m:e>
                          </m:d>
                        </m:e>
                      </m:func>
                      <m:r>
                        <a:rPr lang="en-US" b="0" i="1" smtClean="0">
                          <a:latin typeface="Cambria Math" panose="02040503050406030204" pitchFamily="18" charset="0"/>
                        </a:rPr>
                        <m:t>≤</m:t>
                      </m:r>
                      <m:r>
                        <a:rPr lang="en-US" b="0" i="1" smtClean="0">
                          <a:latin typeface="Cambria Math" panose="02040503050406030204" pitchFamily="18" charset="0"/>
                        </a:rPr>
                        <m:t>𝑛𝑒𝑔𝑙</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m:oMathPara>
                </a14:m>
                <a:endParaRPr lang="en-US" dirty="0"/>
              </a:p>
            </p:txBody>
          </p:sp>
        </mc:Choice>
        <mc:Fallback xmlns="">
          <p:sp>
            <p:nvSpPr>
              <p:cNvPr id="11" name="Content Placeholder 2">
                <a:extLst>
                  <a:ext uri="{FF2B5EF4-FFF2-40B4-BE49-F238E27FC236}">
                    <a16:creationId xmlns:a16="http://schemas.microsoft.com/office/drawing/2014/main" id="{1E9270A1-279F-F845-A562-4445E69637C8}"/>
                  </a:ext>
                </a:extLst>
              </p:cNvPr>
              <p:cNvSpPr txBox="1">
                <a:spLocks noRot="1" noChangeAspect="1" noMove="1" noResize="1" noEditPoints="1" noAdjustHandles="1" noChangeArrowheads="1" noChangeShapeType="1" noTextEdit="1"/>
              </p:cNvSpPr>
              <p:nvPr/>
            </p:nvSpPr>
            <p:spPr>
              <a:xfrm>
                <a:off x="0" y="4199931"/>
                <a:ext cx="12192000" cy="853853"/>
              </a:xfrm>
              <a:prstGeom prst="rect">
                <a:avLst/>
              </a:prstGeom>
              <a:blipFill>
                <a:blip r:embed="rId5"/>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B339B56-CE4E-4B40-807F-69BB3F99687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98729" l="0" r="99533">
                        <a14:foregroundMark x1="17757" y1="69492" x2="26168" y2="88983"/>
                        <a14:foregroundMark x1="26168" y1="88983" x2="84112" y2="88983"/>
                        <a14:foregroundMark x1="19626" y1="61017" x2="19626" y2="61017"/>
                      </a14:backgroundRemoval>
                    </a14:imgEffect>
                  </a14:imgLayer>
                </a14:imgProps>
              </a:ext>
            </a:extLst>
          </a:blip>
          <a:stretch>
            <a:fillRect/>
          </a:stretch>
        </p:blipFill>
        <p:spPr>
          <a:xfrm>
            <a:off x="5347624" y="4815237"/>
            <a:ext cx="1579556" cy="1741940"/>
          </a:xfrm>
          <a:prstGeom prst="rect">
            <a:avLst/>
          </a:prstGeom>
        </p:spPr>
      </p:pic>
      <mc:AlternateContent xmlns:mc="http://schemas.openxmlformats.org/markup-compatibility/2006" xmlns:a14="http://schemas.microsoft.com/office/drawing/2010/main">
        <mc:Choice Requires="a14">
          <p:sp>
            <p:nvSpPr>
              <p:cNvPr id="13" name="Rounded Rectangle 12">
                <a:extLst>
                  <a:ext uri="{FF2B5EF4-FFF2-40B4-BE49-F238E27FC236}">
                    <a16:creationId xmlns:a16="http://schemas.microsoft.com/office/drawing/2014/main" id="{2741EAC1-A700-A14C-9D2F-701F64EC6773}"/>
                  </a:ext>
                </a:extLst>
              </p:cNvPr>
              <p:cNvSpPr/>
              <p:nvPr/>
            </p:nvSpPr>
            <p:spPr>
              <a:xfrm>
                <a:off x="568990" y="5113005"/>
                <a:ext cx="3060703" cy="11464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Challenger</a:t>
                </a: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h</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𝐻</m:t>
                      </m:r>
                      <m:r>
                        <a:rPr lang="en-US" sz="2800" i="1">
                          <a:latin typeface="Cambria Math" panose="02040503050406030204" pitchFamily="18" charset="0"/>
                        </a:rPr>
                        <m:t>.</m:t>
                      </m:r>
                      <m:r>
                        <a:rPr lang="en-US" sz="2800" i="1">
                          <a:latin typeface="Cambria Math" panose="02040503050406030204" pitchFamily="18" charset="0"/>
                        </a:rPr>
                        <m:t>𝑆𝑎𝑚𝑝</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1</m:t>
                              </m:r>
                            </m:e>
                            <m:sup>
                              <m:r>
                                <a:rPr lang="en-US" sz="2800" b="0" i="1" smtClean="0">
                                  <a:latin typeface="Cambria Math" panose="02040503050406030204" pitchFamily="18" charset="0"/>
                                </a:rPr>
                                <m:t>𝑛</m:t>
                              </m:r>
                            </m:sup>
                          </m:sSup>
                        </m:e>
                      </m:d>
                    </m:oMath>
                  </m:oMathPara>
                </a14:m>
                <a:endParaRPr lang="en-US" sz="2800" dirty="0"/>
              </a:p>
            </p:txBody>
          </p:sp>
        </mc:Choice>
        <mc:Fallback xmlns="">
          <p:sp>
            <p:nvSpPr>
              <p:cNvPr id="13" name="Rounded Rectangle 12">
                <a:extLst>
                  <a:ext uri="{FF2B5EF4-FFF2-40B4-BE49-F238E27FC236}">
                    <a16:creationId xmlns:a16="http://schemas.microsoft.com/office/drawing/2014/main" id="{2741EAC1-A700-A14C-9D2F-701F64EC6773}"/>
                  </a:ext>
                </a:extLst>
              </p:cNvPr>
              <p:cNvSpPr>
                <a:spLocks noRot="1" noChangeAspect="1" noMove="1" noResize="1" noEditPoints="1" noAdjustHandles="1" noChangeArrowheads="1" noChangeShapeType="1" noTextEdit="1"/>
              </p:cNvSpPr>
              <p:nvPr/>
            </p:nvSpPr>
            <p:spPr>
              <a:xfrm>
                <a:off x="568990" y="5113005"/>
                <a:ext cx="3060703" cy="1146405"/>
              </a:xfrm>
              <a:prstGeom prst="roundRect">
                <a:avLst/>
              </a:prstGeom>
              <a:blipFill>
                <a:blip r:embed="rId8"/>
                <a:stretch>
                  <a:fillRect t="-4348" b="-3261"/>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5651E040-5383-524F-9531-3364EE64FF84}"/>
              </a:ext>
            </a:extLst>
          </p:cNvPr>
          <p:cNvGrpSpPr/>
          <p:nvPr/>
        </p:nvGrpSpPr>
        <p:grpSpPr>
          <a:xfrm>
            <a:off x="3629693" y="5222209"/>
            <a:ext cx="1770982" cy="523220"/>
            <a:chOff x="3629693" y="5222209"/>
            <a:chExt cx="1770982" cy="523220"/>
          </a:xfrm>
        </p:grpSpPr>
        <p:cxnSp>
          <p:nvCxnSpPr>
            <p:cNvPr id="14" name="Straight Arrow Connector 13">
              <a:extLst>
                <a:ext uri="{FF2B5EF4-FFF2-40B4-BE49-F238E27FC236}">
                  <a16:creationId xmlns:a16="http://schemas.microsoft.com/office/drawing/2014/main" id="{4703CBDF-EC61-AA4D-AD50-67A2C0B28DB3}"/>
                </a:ext>
              </a:extLst>
            </p:cNvPr>
            <p:cNvCxnSpPr>
              <a:cxnSpLocks/>
            </p:cNvCxnSpPr>
            <p:nvPr/>
          </p:nvCxnSpPr>
          <p:spPr>
            <a:xfrm>
              <a:off x="3629693" y="5686207"/>
              <a:ext cx="1770982"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63AFE5C-2359-1247-A75E-28E2743A7C6D}"/>
                    </a:ext>
                  </a:extLst>
                </p:cNvPr>
                <p:cNvSpPr txBox="1"/>
                <p:nvPr/>
              </p:nvSpPr>
              <p:spPr>
                <a:xfrm>
                  <a:off x="4100927" y="5222209"/>
                  <a:ext cx="4713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h</m:t>
                        </m:r>
                      </m:oMath>
                    </m:oMathPara>
                  </a14:m>
                  <a:endParaRPr lang="en-US" sz="2800" dirty="0"/>
                </a:p>
              </p:txBody>
            </p:sp>
          </mc:Choice>
          <mc:Fallback xmlns="">
            <p:sp>
              <p:nvSpPr>
                <p:cNvPr id="15" name="TextBox 14">
                  <a:extLst>
                    <a:ext uri="{FF2B5EF4-FFF2-40B4-BE49-F238E27FC236}">
                      <a16:creationId xmlns:a16="http://schemas.microsoft.com/office/drawing/2014/main" id="{263AFE5C-2359-1247-A75E-28E2743A7C6D}"/>
                    </a:ext>
                  </a:extLst>
                </p:cNvPr>
                <p:cNvSpPr txBox="1">
                  <a:spLocks noRot="1" noChangeAspect="1" noMove="1" noResize="1" noEditPoints="1" noAdjustHandles="1" noChangeArrowheads="1" noChangeShapeType="1" noTextEdit="1"/>
                </p:cNvSpPr>
                <p:nvPr/>
              </p:nvSpPr>
              <p:spPr>
                <a:xfrm>
                  <a:off x="4100927" y="5222209"/>
                  <a:ext cx="471347" cy="523220"/>
                </a:xfrm>
                <a:prstGeom prst="rect">
                  <a:avLst/>
                </a:prstGeom>
                <a:blipFill>
                  <a:blip r:embed="rId9"/>
                  <a:stretch>
                    <a:fillRect/>
                  </a:stretch>
                </a:blipFill>
              </p:spPr>
              <p:txBody>
                <a:bodyPr/>
                <a:lstStyle/>
                <a:p>
                  <a:r>
                    <a:rPr lang="en-US">
                      <a:noFill/>
                    </a:rPr>
                    <a:t> </a:t>
                  </a:r>
                </a:p>
              </p:txBody>
            </p:sp>
          </mc:Fallback>
        </mc:AlternateContent>
      </p:grpSp>
      <p:cxnSp>
        <p:nvCxnSpPr>
          <p:cNvPr id="16" name="Straight Arrow Connector 15">
            <a:extLst>
              <a:ext uri="{FF2B5EF4-FFF2-40B4-BE49-F238E27FC236}">
                <a16:creationId xmlns:a16="http://schemas.microsoft.com/office/drawing/2014/main" id="{F1EAB410-E57A-1848-A9F3-C263602BB444}"/>
              </a:ext>
            </a:extLst>
          </p:cNvPr>
          <p:cNvCxnSpPr>
            <a:cxnSpLocks/>
          </p:cNvCxnSpPr>
          <p:nvPr/>
        </p:nvCxnSpPr>
        <p:spPr>
          <a:xfrm>
            <a:off x="6927180" y="5676304"/>
            <a:ext cx="781050"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D8086F-6A4B-4042-8117-055090C9AD86}"/>
                  </a:ext>
                </a:extLst>
              </p:cNvPr>
              <p:cNvSpPr txBox="1"/>
              <p:nvPr/>
            </p:nvSpPr>
            <p:spPr>
              <a:xfrm>
                <a:off x="8848726" y="5260832"/>
                <a:ext cx="1717426"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m:t>
                    </m:r>
                    <m:r>
                      <a:rPr lang="en-US" sz="2800" b="1" i="1" smtClean="0">
                        <a:solidFill>
                          <a:srgbClr val="FF0000"/>
                        </a:solidFill>
                        <a:latin typeface="Cambria Math" panose="02040503050406030204" pitchFamily="18" charset="0"/>
                      </a:rPr>
                      <m:t>𝒙</m:t>
                    </m:r>
                    <m:r>
                      <a:rPr lang="en-US" sz="2800" b="0" i="1" smtClean="0">
                        <a:solidFill>
                          <a:srgbClr val="FF0000"/>
                        </a:solidFill>
                        <a:latin typeface="Cambria Math" panose="02040503050406030204" pitchFamily="18" charset="0"/>
                      </a:rPr>
                      <m:t>,</m:t>
                    </m:r>
                    <m:sSup>
                      <m:sSupPr>
                        <m:ctrlPr>
                          <a:rPr lang="en-US" sz="2800" b="1" i="1" smtClean="0">
                            <a:solidFill>
                              <a:srgbClr val="FF0000"/>
                            </a:solidFill>
                            <a:latin typeface="Cambria Math" panose="02040503050406030204" pitchFamily="18" charset="0"/>
                          </a:rPr>
                        </m:ctrlPr>
                      </m:sSupPr>
                      <m:e>
                        <m:r>
                          <a:rPr lang="en-US" sz="2800" b="1" i="1" smtClean="0">
                            <a:solidFill>
                              <a:srgbClr val="FF0000"/>
                            </a:solidFill>
                            <a:latin typeface="Cambria Math" panose="02040503050406030204" pitchFamily="18" charset="0"/>
                          </a:rPr>
                          <m:t>𝒙</m:t>
                        </m:r>
                      </m:e>
                      <m:sup>
                        <m:r>
                          <a:rPr lang="en-US" sz="2800" b="1" i="1" smtClean="0">
                            <a:solidFill>
                              <a:srgbClr val="FF0000"/>
                            </a:solidFill>
                            <a:latin typeface="Cambria Math" panose="02040503050406030204" pitchFamily="18" charset="0"/>
                          </a:rPr>
                          <m:t>′</m:t>
                        </m:r>
                      </m:sup>
                    </m:sSup>
                    <m:r>
                      <a:rPr lang="en-US" sz="2800" b="0" i="1" smtClean="0">
                        <a:latin typeface="Cambria Math" panose="02040503050406030204" pitchFamily="18" charset="0"/>
                      </a:rPr>
                      <m:t>)</m:t>
                    </m:r>
                  </m:oMath>
                </a14:m>
                <a:r>
                  <a:rPr lang="en-US" sz="2800" dirty="0"/>
                  <a:t> </a:t>
                </a:r>
                <a:r>
                  <a:rPr lang="en-US" sz="2800" dirty="0" err="1"/>
                  <a:t>s.t.</a:t>
                </a:r>
                <a:endParaRPr lang="en-US" sz="2800" dirty="0"/>
              </a:p>
            </p:txBody>
          </p:sp>
        </mc:Choice>
        <mc:Fallback xmlns="">
          <p:sp>
            <p:nvSpPr>
              <p:cNvPr id="17" name="TextBox 16">
                <a:extLst>
                  <a:ext uri="{FF2B5EF4-FFF2-40B4-BE49-F238E27FC236}">
                    <a16:creationId xmlns:a16="http://schemas.microsoft.com/office/drawing/2014/main" id="{FED8086F-6A4B-4042-8117-055090C9AD86}"/>
                  </a:ext>
                </a:extLst>
              </p:cNvPr>
              <p:cNvSpPr txBox="1">
                <a:spLocks noRot="1" noChangeAspect="1" noMove="1" noResize="1" noEditPoints="1" noAdjustHandles="1" noChangeArrowheads="1" noChangeShapeType="1" noTextEdit="1"/>
              </p:cNvSpPr>
              <p:nvPr/>
            </p:nvSpPr>
            <p:spPr>
              <a:xfrm>
                <a:off x="8848726" y="5260832"/>
                <a:ext cx="1717426" cy="523220"/>
              </a:xfrm>
              <a:prstGeom prst="rect">
                <a:avLst/>
              </a:prstGeom>
              <a:blipFill>
                <a:blip r:embed="rId10"/>
                <a:stretch>
                  <a:fillRect l="-4412" t="-11905" r="-2206"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D90DEA2-866A-7C4E-BF3B-F833C89AAF33}"/>
                  </a:ext>
                </a:extLst>
              </p:cNvPr>
              <p:cNvSpPr/>
              <p:nvPr/>
            </p:nvSpPr>
            <p:spPr>
              <a:xfrm>
                <a:off x="6803665" y="5781612"/>
                <a:ext cx="5388335"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𝐻</m:t>
                      </m:r>
                      <m:r>
                        <a:rPr lang="en-US" sz="2800" i="1" dirty="0" smtClean="0">
                          <a:latin typeface="Cambria Math" panose="02040503050406030204" pitchFamily="18" charset="0"/>
                        </a:rPr>
                        <m:t>.</m:t>
                      </m:r>
                      <m:r>
                        <a:rPr lang="en-US" sz="2800" i="1" dirty="0" smtClean="0">
                          <a:latin typeface="Cambria Math" panose="02040503050406030204" pitchFamily="18" charset="0"/>
                        </a:rPr>
                        <m:t>𝐸𝑣𝑎𝑙</m:t>
                      </m:r>
                      <m:d>
                        <m:dPr>
                          <m:ctrlPr>
                            <a:rPr lang="en-US" sz="2800" i="1" dirty="0">
                              <a:latin typeface="Cambria Math" panose="02040503050406030204" pitchFamily="18" charset="0"/>
                            </a:rPr>
                          </m:ctrlPr>
                        </m:dPr>
                        <m:e>
                          <m:r>
                            <a:rPr lang="en-US" sz="2800" i="1" dirty="0">
                              <a:latin typeface="Cambria Math" panose="02040503050406030204" pitchFamily="18" charset="0"/>
                            </a:rPr>
                            <m:t>h</m:t>
                          </m:r>
                          <m:r>
                            <a:rPr lang="en-US" sz="2800" b="0" i="1" dirty="0" smtClean="0">
                              <a:latin typeface="Cambria Math" panose="02040503050406030204" pitchFamily="18" charset="0"/>
                            </a:rPr>
                            <m:t>,</m:t>
                          </m:r>
                          <m:r>
                            <a:rPr lang="en-US" sz="2800" b="0" i="1" dirty="0" smtClean="0">
                              <a:solidFill>
                                <a:srgbClr val="FF0000"/>
                              </a:solidFill>
                              <a:latin typeface="Cambria Math" panose="02040503050406030204" pitchFamily="18" charset="0"/>
                            </a:rPr>
                            <m:t>h</m:t>
                          </m:r>
                          <m:d>
                            <m:dPr>
                              <m:ctrlPr>
                                <a:rPr lang="en-US" sz="2800" b="0" i="1" dirty="0" smtClean="0">
                                  <a:solidFill>
                                    <a:srgbClr val="FF0000"/>
                                  </a:solidFill>
                                  <a:latin typeface="Cambria Math" panose="02040503050406030204" pitchFamily="18" charset="0"/>
                                </a:rPr>
                              </m:ctrlPr>
                            </m:dPr>
                            <m:e>
                              <m:r>
                                <a:rPr lang="en-US" sz="2800" b="1" i="1" dirty="0" smtClean="0">
                                  <a:solidFill>
                                    <a:srgbClr val="FF0000"/>
                                  </a:solidFill>
                                  <a:latin typeface="Cambria Math" panose="02040503050406030204" pitchFamily="18" charset="0"/>
                                </a:rPr>
                                <m:t>𝒙</m:t>
                              </m:r>
                            </m:e>
                          </m:d>
                          <m:r>
                            <a:rPr lang="en-US" sz="2800" b="0" i="1" dirty="0" smtClean="0">
                              <a:latin typeface="Cambria Math" panose="02040503050406030204" pitchFamily="18" charset="0"/>
                            </a:rPr>
                            <m:t>,</m:t>
                          </m:r>
                          <m:r>
                            <a:rPr lang="en-US" sz="2800" b="0" i="1" dirty="0" smtClean="0">
                              <a:solidFill>
                                <a:srgbClr val="FF0000"/>
                              </a:solidFill>
                              <a:latin typeface="Cambria Math" panose="02040503050406030204" pitchFamily="18" charset="0"/>
                            </a:rPr>
                            <m:t>h</m:t>
                          </m:r>
                          <m:d>
                            <m:dPr>
                              <m:ctrlPr>
                                <a:rPr lang="en-US" sz="2800" b="0" i="1" dirty="0" smtClean="0">
                                  <a:solidFill>
                                    <a:srgbClr val="FF0000"/>
                                  </a:solidFill>
                                  <a:latin typeface="Cambria Math" panose="02040503050406030204" pitchFamily="18" charset="0"/>
                                </a:rPr>
                              </m:ctrlPr>
                            </m:dPr>
                            <m:e>
                              <m:sSup>
                                <m:sSupPr>
                                  <m:ctrlPr>
                                    <a:rPr lang="en-US" sz="2800" b="1" i="1" dirty="0" smtClean="0">
                                      <a:solidFill>
                                        <a:srgbClr val="FF0000"/>
                                      </a:solidFill>
                                      <a:latin typeface="Cambria Math" panose="02040503050406030204" pitchFamily="18" charset="0"/>
                                    </a:rPr>
                                  </m:ctrlPr>
                                </m:sSupPr>
                                <m:e>
                                  <m:r>
                                    <a:rPr lang="en-US" sz="2800" b="1" i="1" dirty="0" smtClean="0">
                                      <a:solidFill>
                                        <a:srgbClr val="FF0000"/>
                                      </a:solidFill>
                                      <a:latin typeface="Cambria Math" panose="02040503050406030204" pitchFamily="18" charset="0"/>
                                    </a:rPr>
                                    <m:t>𝒙</m:t>
                                  </m:r>
                                </m:e>
                                <m:sup>
                                  <m:r>
                                    <a:rPr lang="en-US" sz="2800" b="1" i="1" dirty="0" smtClean="0">
                                      <a:solidFill>
                                        <a:srgbClr val="FF0000"/>
                                      </a:solidFill>
                                      <a:latin typeface="Cambria Math" panose="02040503050406030204" pitchFamily="18" charset="0"/>
                                    </a:rPr>
                                    <m:t>′</m:t>
                                  </m:r>
                                </m:sup>
                              </m:sSup>
                            </m:e>
                          </m:d>
                        </m:e>
                      </m:d>
                      <m:r>
                        <a:rPr lang="en-US" sz="2800" b="0" i="1" dirty="0" smtClean="0">
                          <a:latin typeface="Cambria Math" panose="02040503050406030204" pitchFamily="18" charset="0"/>
                        </a:rPr>
                        <m:t>≠</m:t>
                      </m:r>
                      <m:r>
                        <a:rPr lang="en-US" sz="2800" b="0" i="1" dirty="0" smtClean="0">
                          <a:latin typeface="Cambria Math" panose="02040503050406030204" pitchFamily="18" charset="0"/>
                        </a:rPr>
                        <m:t>𝑃</m:t>
                      </m:r>
                      <m:d>
                        <m:dPr>
                          <m:ctrlPr>
                            <a:rPr lang="en-US" sz="2800" b="0" i="1" dirty="0" smtClean="0">
                              <a:latin typeface="Cambria Math" panose="02040503050406030204" pitchFamily="18" charset="0"/>
                            </a:rPr>
                          </m:ctrlPr>
                        </m:dPr>
                        <m:e>
                          <m:r>
                            <a:rPr lang="en-US" sz="2800" b="1" i="1" dirty="0" smtClean="0">
                              <a:solidFill>
                                <a:srgbClr val="FF0000"/>
                              </a:solidFill>
                              <a:latin typeface="Cambria Math" panose="02040503050406030204" pitchFamily="18" charset="0"/>
                            </a:rPr>
                            <m:t>𝒙</m:t>
                          </m:r>
                          <m:r>
                            <a:rPr lang="en-US" sz="2800" b="0" i="1" dirty="0" smtClean="0">
                              <a:solidFill>
                                <a:srgbClr val="FF0000"/>
                              </a:solidFill>
                              <a:latin typeface="Cambria Math" panose="02040503050406030204" pitchFamily="18" charset="0"/>
                            </a:rPr>
                            <m:t>,</m:t>
                          </m:r>
                          <m:sSup>
                            <m:sSupPr>
                              <m:ctrlPr>
                                <a:rPr lang="en-US" sz="2800" b="1" i="1" dirty="0" smtClean="0">
                                  <a:solidFill>
                                    <a:srgbClr val="FF0000"/>
                                  </a:solidFill>
                                  <a:latin typeface="Cambria Math" panose="02040503050406030204" pitchFamily="18" charset="0"/>
                                </a:rPr>
                              </m:ctrlPr>
                            </m:sSupPr>
                            <m:e>
                              <m:r>
                                <a:rPr lang="en-US" sz="2800" b="1" i="1" dirty="0" smtClean="0">
                                  <a:solidFill>
                                    <a:srgbClr val="FF0000"/>
                                  </a:solidFill>
                                  <a:latin typeface="Cambria Math" panose="02040503050406030204" pitchFamily="18" charset="0"/>
                                </a:rPr>
                                <m:t>𝒙</m:t>
                              </m:r>
                            </m:e>
                            <m:sup>
                              <m:r>
                                <a:rPr lang="en-US" sz="2800" b="1" i="1" dirty="0" smtClean="0">
                                  <a:solidFill>
                                    <a:srgbClr val="FF0000"/>
                                  </a:solidFill>
                                  <a:latin typeface="Cambria Math" panose="02040503050406030204" pitchFamily="18" charset="0"/>
                                </a:rPr>
                                <m:t>′</m:t>
                              </m:r>
                            </m:sup>
                          </m:sSup>
                        </m:e>
                      </m:d>
                    </m:oMath>
                  </m:oMathPara>
                </a14:m>
                <a:endParaRPr lang="en-US" sz="2800" dirty="0"/>
              </a:p>
            </p:txBody>
          </p:sp>
        </mc:Choice>
        <mc:Fallback xmlns="">
          <p:sp>
            <p:nvSpPr>
              <p:cNvPr id="21" name="Rectangle 20">
                <a:extLst>
                  <a:ext uri="{FF2B5EF4-FFF2-40B4-BE49-F238E27FC236}">
                    <a16:creationId xmlns:a16="http://schemas.microsoft.com/office/drawing/2014/main" id="{0D90DEA2-866A-7C4E-BF3B-F833C89AAF33}"/>
                  </a:ext>
                </a:extLst>
              </p:cNvPr>
              <p:cNvSpPr>
                <a:spLocks noRot="1" noChangeAspect="1" noMove="1" noResize="1" noEditPoints="1" noAdjustHandles="1" noChangeArrowheads="1" noChangeShapeType="1" noTextEdit="1"/>
              </p:cNvSpPr>
              <p:nvPr/>
            </p:nvSpPr>
            <p:spPr>
              <a:xfrm>
                <a:off x="6803665" y="5781612"/>
                <a:ext cx="5388335" cy="57868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904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8" grpId="0"/>
      <p:bldP spid="9" grpId="0"/>
      <p:bldP spid="10" grpId="0"/>
      <p:bldP spid="11" grpId="0"/>
      <p:bldP spid="13" grpId="0" animBg="1"/>
      <p:bldP spid="17" grpId="0"/>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1221-79C1-A943-8EB8-63152A88B7A8}"/>
              </a:ext>
            </a:extLst>
          </p:cNvPr>
          <p:cNvSpPr>
            <a:spLocks noGrp="1"/>
          </p:cNvSpPr>
          <p:nvPr>
            <p:ph type="title"/>
          </p:nvPr>
        </p:nvSpPr>
        <p:spPr>
          <a:xfrm>
            <a:off x="838200" y="78261"/>
            <a:ext cx="10515600" cy="1325563"/>
          </a:xfrm>
        </p:spPr>
        <p:txBody>
          <a:bodyPr/>
          <a:lstStyle/>
          <a:p>
            <a:r>
              <a:rPr lang="en-US" dirty="0"/>
              <a:t>Warmup: Equality-Preserving Hash</a:t>
            </a:r>
            <a:br>
              <a:rPr lang="en-US" dirty="0"/>
            </a:b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06556C5-B18F-EA45-8B0D-CD3BB02953B1}"/>
                  </a:ext>
                </a:extLst>
              </p:cNvPr>
              <p:cNvSpPr txBox="1"/>
              <p:nvPr/>
            </p:nvSpPr>
            <p:spPr>
              <a:xfrm>
                <a:off x="1133839" y="1399015"/>
                <a:ext cx="9418983" cy="523220"/>
              </a:xfrm>
              <a:prstGeom prst="rect">
                <a:avLst/>
              </a:prstGeom>
              <a:noFill/>
            </p:spPr>
            <p:txBody>
              <a:bodyPr wrap="square" rtlCol="0">
                <a:spAutoFit/>
              </a:bodyPr>
              <a:lstStyle/>
              <a:p>
                <a:pPr algn="ctr"/>
                <a:r>
                  <a:rPr lang="en-US" sz="2800" dirty="0"/>
                  <a:t>Given </a:t>
                </a:r>
                <a14:m>
                  <m:oMath xmlns:m="http://schemas.openxmlformats.org/officeDocument/2006/math">
                    <m:r>
                      <a:rPr lang="en-US" sz="2800" i="1" dirty="0" smtClean="0">
                        <a:latin typeface="Cambria Math" panose="02040503050406030204" pitchFamily="18" charset="0"/>
                      </a:rPr>
                      <m:t>h</m:t>
                    </m:r>
                  </m:oMath>
                </a14:m>
                <a:r>
                  <a:rPr lang="en-US" sz="2800" dirty="0"/>
                  <a:t> sampled from </a:t>
                </a:r>
                <a14:m>
                  <m:oMath xmlns:m="http://schemas.openxmlformats.org/officeDocument/2006/math">
                    <m:r>
                      <a:rPr lang="en-US" sz="2800" i="1" dirty="0" smtClean="0">
                        <a:latin typeface="Cambria Math" panose="02040503050406030204" pitchFamily="18" charset="0"/>
                      </a:rPr>
                      <m:t>𝐻</m:t>
                    </m:r>
                  </m:oMath>
                </a14:m>
                <a:r>
                  <a:rPr lang="en-US" sz="2800" dirty="0"/>
                  <a:t>, hard to find a collision</a:t>
                </a:r>
              </a:p>
            </p:txBody>
          </p:sp>
        </mc:Choice>
        <mc:Fallback xmlns="">
          <p:sp>
            <p:nvSpPr>
              <p:cNvPr id="25" name="TextBox 24">
                <a:extLst>
                  <a:ext uri="{FF2B5EF4-FFF2-40B4-BE49-F238E27FC236}">
                    <a16:creationId xmlns:a16="http://schemas.microsoft.com/office/drawing/2014/main" id="{006556C5-B18F-EA45-8B0D-CD3BB02953B1}"/>
                  </a:ext>
                </a:extLst>
              </p:cNvPr>
              <p:cNvSpPr txBox="1">
                <a:spLocks noRot="1" noChangeAspect="1" noMove="1" noResize="1" noEditPoints="1" noAdjustHandles="1" noChangeArrowheads="1" noChangeShapeType="1" noTextEdit="1"/>
              </p:cNvSpPr>
              <p:nvPr/>
            </p:nvSpPr>
            <p:spPr>
              <a:xfrm>
                <a:off x="1133839" y="1399015"/>
                <a:ext cx="9418983" cy="523220"/>
              </a:xfrm>
              <a:prstGeom prst="rect">
                <a:avLst/>
              </a:prstGeom>
              <a:blipFill>
                <a:blip r:embed="rId10"/>
                <a:stretch>
                  <a:fillRect t="-9524" b="-30952"/>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9E2B1E40-8FC3-0E44-8B60-40A1F4234DC1}"/>
              </a:ext>
            </a:extLst>
          </p:cNvPr>
          <p:cNvSpPr txBox="1">
            <a:spLocks/>
          </p:cNvSpPr>
          <p:nvPr/>
        </p:nvSpPr>
        <p:spPr>
          <a:xfrm>
            <a:off x="838200" y="503988"/>
            <a:ext cx="7913914" cy="898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(Collision-Resistance Hash Families)</a:t>
            </a:r>
          </a:p>
        </p:txBody>
      </p:sp>
      <p:pic>
        <p:nvPicPr>
          <p:cNvPr id="17" name="Picture 16">
            <a:extLst>
              <a:ext uri="{FF2B5EF4-FFF2-40B4-BE49-F238E27FC236}">
                <a16:creationId xmlns:a16="http://schemas.microsoft.com/office/drawing/2014/main" id="{8154866D-A24A-B744-AE23-9AFCECDA7672}"/>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98729" l="0" r="99533">
                        <a14:foregroundMark x1="17757" y1="69492" x2="26168" y2="88983"/>
                        <a14:foregroundMark x1="26168" y1="88983" x2="84112" y2="88983"/>
                        <a14:foregroundMark x1="19626" y1="61017" x2="19626" y2="61017"/>
                      </a14:backgroundRemoval>
                    </a14:imgEffect>
                  </a14:imgLayer>
                </a14:imgProps>
              </a:ext>
            </a:extLst>
          </a:blip>
          <a:stretch>
            <a:fillRect/>
          </a:stretch>
        </p:blipFill>
        <p:spPr>
          <a:xfrm>
            <a:off x="5147599" y="1999423"/>
            <a:ext cx="1579556" cy="1741940"/>
          </a:xfrm>
          <a:prstGeom prst="rect">
            <a:avLst/>
          </a:prstGeom>
        </p:spPr>
      </p:pic>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E3F63742-A62D-2A46-89C6-AE97F8F04336}"/>
                  </a:ext>
                </a:extLst>
              </p:cNvPr>
              <p:cNvSpPr/>
              <p:nvPr/>
            </p:nvSpPr>
            <p:spPr>
              <a:xfrm>
                <a:off x="368965" y="2297191"/>
                <a:ext cx="3060703" cy="11464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Challenger</a:t>
                </a: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h</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𝐻</m:t>
                      </m:r>
                      <m:r>
                        <a:rPr lang="en-US" sz="2800" i="1">
                          <a:latin typeface="Cambria Math" panose="02040503050406030204" pitchFamily="18" charset="0"/>
                        </a:rPr>
                        <m:t>.</m:t>
                      </m:r>
                      <m:r>
                        <a:rPr lang="en-US" sz="2800" i="1">
                          <a:latin typeface="Cambria Math" panose="02040503050406030204" pitchFamily="18" charset="0"/>
                        </a:rPr>
                        <m:t>𝑆𝑎𝑚𝑝</m:t>
                      </m:r>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1</m:t>
                              </m:r>
                            </m:e>
                            <m:sup>
                              <m:r>
                                <a:rPr lang="en-US" sz="2800" b="0" i="1" smtClean="0">
                                  <a:latin typeface="Cambria Math" panose="02040503050406030204" pitchFamily="18" charset="0"/>
                                </a:rPr>
                                <m:t>𝑛</m:t>
                              </m:r>
                            </m:sup>
                          </m:sSup>
                        </m:e>
                      </m:d>
                    </m:oMath>
                  </m:oMathPara>
                </a14:m>
                <a:endParaRPr lang="en-US" sz="2800" dirty="0"/>
              </a:p>
            </p:txBody>
          </p:sp>
        </mc:Choice>
        <mc:Fallback xmlns="">
          <p:sp>
            <p:nvSpPr>
              <p:cNvPr id="18" name="Rounded Rectangle 17">
                <a:extLst>
                  <a:ext uri="{FF2B5EF4-FFF2-40B4-BE49-F238E27FC236}">
                    <a16:creationId xmlns:a16="http://schemas.microsoft.com/office/drawing/2014/main" id="{E3F63742-A62D-2A46-89C6-AE97F8F04336}"/>
                  </a:ext>
                </a:extLst>
              </p:cNvPr>
              <p:cNvSpPr>
                <a:spLocks noRot="1" noChangeAspect="1" noMove="1" noResize="1" noEditPoints="1" noAdjustHandles="1" noChangeArrowheads="1" noChangeShapeType="1" noTextEdit="1"/>
              </p:cNvSpPr>
              <p:nvPr/>
            </p:nvSpPr>
            <p:spPr>
              <a:xfrm>
                <a:off x="368965" y="2297191"/>
                <a:ext cx="3060703" cy="1146405"/>
              </a:xfrm>
              <a:prstGeom prst="roundRect">
                <a:avLst/>
              </a:prstGeom>
              <a:blipFill>
                <a:blip r:embed="rId13"/>
                <a:stretch>
                  <a:fillRect t="-4348" b="-3261"/>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E953B888-EDF1-6140-BE43-25B9B88F0435}"/>
              </a:ext>
            </a:extLst>
          </p:cNvPr>
          <p:cNvCxnSpPr>
            <a:cxnSpLocks/>
          </p:cNvCxnSpPr>
          <p:nvPr/>
        </p:nvCxnSpPr>
        <p:spPr>
          <a:xfrm>
            <a:off x="3429668" y="2870393"/>
            <a:ext cx="1770982"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13FD707-7FFE-3F48-AD14-4DF7EE3F130A}"/>
                  </a:ext>
                </a:extLst>
              </p:cNvPr>
              <p:cNvSpPr txBox="1"/>
              <p:nvPr/>
            </p:nvSpPr>
            <p:spPr>
              <a:xfrm>
                <a:off x="3900902" y="2406395"/>
                <a:ext cx="47134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h</m:t>
                      </m:r>
                    </m:oMath>
                  </m:oMathPara>
                </a14:m>
                <a:endParaRPr lang="en-US" sz="2800" dirty="0"/>
              </a:p>
            </p:txBody>
          </p:sp>
        </mc:Choice>
        <mc:Fallback xmlns="">
          <p:sp>
            <p:nvSpPr>
              <p:cNvPr id="27" name="TextBox 26">
                <a:extLst>
                  <a:ext uri="{FF2B5EF4-FFF2-40B4-BE49-F238E27FC236}">
                    <a16:creationId xmlns:a16="http://schemas.microsoft.com/office/drawing/2014/main" id="{413FD707-7FFE-3F48-AD14-4DF7EE3F130A}"/>
                  </a:ext>
                </a:extLst>
              </p:cNvPr>
              <p:cNvSpPr txBox="1">
                <a:spLocks noRot="1" noChangeAspect="1" noMove="1" noResize="1" noEditPoints="1" noAdjustHandles="1" noChangeArrowheads="1" noChangeShapeType="1" noTextEdit="1"/>
              </p:cNvSpPr>
              <p:nvPr/>
            </p:nvSpPr>
            <p:spPr>
              <a:xfrm>
                <a:off x="3900902" y="2406395"/>
                <a:ext cx="471347" cy="523220"/>
              </a:xfrm>
              <a:prstGeom prst="rect">
                <a:avLst/>
              </a:prstGeom>
              <a:blipFill>
                <a:blip r:embed="rId1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94539A5B-9441-1441-9D55-57C999D7BEE3}"/>
              </a:ext>
            </a:extLst>
          </p:cNvPr>
          <p:cNvCxnSpPr>
            <a:cxnSpLocks/>
          </p:cNvCxnSpPr>
          <p:nvPr/>
        </p:nvCxnSpPr>
        <p:spPr>
          <a:xfrm>
            <a:off x="6727155" y="2860490"/>
            <a:ext cx="781050"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2B39059-33AC-CF41-91E2-CD53CA43C226}"/>
                  </a:ext>
                </a:extLst>
              </p:cNvPr>
              <p:cNvSpPr txBox="1"/>
              <p:nvPr/>
            </p:nvSpPr>
            <p:spPr>
              <a:xfrm>
                <a:off x="8648701" y="2445018"/>
                <a:ext cx="1717426" cy="523220"/>
              </a:xfrm>
              <a:prstGeom prst="rect">
                <a:avLst/>
              </a:prstGeom>
              <a:noFill/>
            </p:spPr>
            <p:txBody>
              <a:bodyPr wrap="square" rtlCol="0">
                <a:spAutoFit/>
              </a:bodyPr>
              <a:lstStyle/>
              <a:p>
                <a14:m>
                  <m:oMath xmlns:m="http://schemas.openxmlformats.org/officeDocument/2006/math">
                    <m:r>
                      <a:rPr lang="en-US" sz="2800" b="0" i="1" smtClean="0">
                        <a:latin typeface="Cambria Math" panose="02040503050406030204" pitchFamily="18" charset="0"/>
                      </a:rPr>
                      <m:t>(</m:t>
                    </m:r>
                    <m:r>
                      <a:rPr lang="en-US" sz="2800" b="1" i="1" smtClean="0">
                        <a:solidFill>
                          <a:srgbClr val="0070C0"/>
                        </a:solidFill>
                        <a:latin typeface="Cambria Math" panose="02040503050406030204" pitchFamily="18" charset="0"/>
                      </a:rPr>
                      <m:t>𝒙</m:t>
                    </m:r>
                    <m:r>
                      <a:rPr lang="en-US" sz="2800" b="0" i="1" smtClean="0">
                        <a:latin typeface="Cambria Math" panose="02040503050406030204" pitchFamily="18" charset="0"/>
                      </a:rPr>
                      <m:t>,</m:t>
                    </m:r>
                    <m:sSup>
                      <m:sSupPr>
                        <m:ctrlPr>
                          <a:rPr lang="en-US" sz="2800" b="1" i="1" smtClean="0">
                            <a:solidFill>
                              <a:srgbClr val="FF0000"/>
                            </a:solidFill>
                            <a:latin typeface="Cambria Math" panose="02040503050406030204" pitchFamily="18" charset="0"/>
                          </a:rPr>
                        </m:ctrlPr>
                      </m:sSupPr>
                      <m:e>
                        <m:r>
                          <a:rPr lang="en-US" sz="2800" b="1" i="1" smtClean="0">
                            <a:solidFill>
                              <a:srgbClr val="FF0000"/>
                            </a:solidFill>
                            <a:latin typeface="Cambria Math" panose="02040503050406030204" pitchFamily="18" charset="0"/>
                          </a:rPr>
                          <m:t>𝒙</m:t>
                        </m:r>
                      </m:e>
                      <m:sup>
                        <m:r>
                          <a:rPr lang="en-US" sz="2800" b="1" i="1" smtClean="0">
                            <a:solidFill>
                              <a:srgbClr val="FF0000"/>
                            </a:solidFill>
                            <a:latin typeface="Cambria Math" panose="02040503050406030204" pitchFamily="18" charset="0"/>
                          </a:rPr>
                          <m:t>′</m:t>
                        </m:r>
                      </m:sup>
                    </m:sSup>
                    <m:r>
                      <a:rPr lang="en-US" sz="2800" b="0" i="1" smtClean="0">
                        <a:latin typeface="Cambria Math" panose="02040503050406030204" pitchFamily="18" charset="0"/>
                      </a:rPr>
                      <m:t>)</m:t>
                    </m:r>
                  </m:oMath>
                </a14:m>
                <a:r>
                  <a:rPr lang="en-US" sz="2800" dirty="0"/>
                  <a:t> </a:t>
                </a:r>
                <a:r>
                  <a:rPr lang="en-US" sz="2800" dirty="0" err="1"/>
                  <a:t>s.t.</a:t>
                </a:r>
                <a:endParaRPr lang="en-US" sz="2800" dirty="0"/>
              </a:p>
            </p:txBody>
          </p:sp>
        </mc:Choice>
        <mc:Fallback xmlns="">
          <p:sp>
            <p:nvSpPr>
              <p:cNvPr id="29" name="TextBox 28">
                <a:extLst>
                  <a:ext uri="{FF2B5EF4-FFF2-40B4-BE49-F238E27FC236}">
                    <a16:creationId xmlns:a16="http://schemas.microsoft.com/office/drawing/2014/main" id="{82B39059-33AC-CF41-91E2-CD53CA43C226}"/>
                  </a:ext>
                </a:extLst>
              </p:cNvPr>
              <p:cNvSpPr txBox="1">
                <a:spLocks noRot="1" noChangeAspect="1" noMove="1" noResize="1" noEditPoints="1" noAdjustHandles="1" noChangeArrowheads="1" noChangeShapeType="1" noTextEdit="1"/>
              </p:cNvSpPr>
              <p:nvPr/>
            </p:nvSpPr>
            <p:spPr>
              <a:xfrm>
                <a:off x="8648701" y="2445018"/>
                <a:ext cx="1717426" cy="523220"/>
              </a:xfrm>
              <a:prstGeom prst="rect">
                <a:avLst/>
              </a:prstGeom>
              <a:blipFill>
                <a:blip r:embed="rId15"/>
                <a:stretch>
                  <a:fillRect l="-4412" t="-11905" r="-294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D2408293-17F4-8740-A576-2955BAE6E44A}"/>
                  </a:ext>
                </a:extLst>
              </p:cNvPr>
              <p:cNvSpPr/>
              <p:nvPr/>
            </p:nvSpPr>
            <p:spPr>
              <a:xfrm>
                <a:off x="7509927" y="3057875"/>
                <a:ext cx="3843873" cy="523220"/>
              </a:xfrm>
              <a:prstGeom prst="rect">
                <a:avLst/>
              </a:prstGeom>
            </p:spPr>
            <p:txBody>
              <a:bodyPr wrap="none">
                <a:spAutoFit/>
              </a:bodyPr>
              <a:lstStyle/>
              <a:p>
                <a14:m>
                  <m:oMath xmlns:m="http://schemas.openxmlformats.org/officeDocument/2006/math">
                    <m:r>
                      <a:rPr lang="en-US" sz="2800" i="1" dirty="0" smtClean="0">
                        <a:solidFill>
                          <a:srgbClr val="7030A0"/>
                        </a:solidFill>
                        <a:latin typeface="Cambria Math" panose="02040503050406030204" pitchFamily="18" charset="0"/>
                      </a:rPr>
                      <m:t>h</m:t>
                    </m:r>
                    <m:d>
                      <m:dPr>
                        <m:ctrlPr>
                          <a:rPr lang="en-US" sz="2800" b="0" i="1" dirty="0" smtClean="0">
                            <a:solidFill>
                              <a:srgbClr val="7030A0"/>
                            </a:solidFill>
                            <a:latin typeface="Cambria Math" panose="02040503050406030204" pitchFamily="18" charset="0"/>
                          </a:rPr>
                        </m:ctrlPr>
                      </m:dPr>
                      <m:e>
                        <m:r>
                          <a:rPr lang="en-US" sz="2800" b="1" i="1" dirty="0" smtClean="0">
                            <a:solidFill>
                              <a:srgbClr val="7030A0"/>
                            </a:solidFill>
                            <a:latin typeface="Cambria Math" panose="02040503050406030204" pitchFamily="18" charset="0"/>
                          </a:rPr>
                          <m:t>𝒙</m:t>
                        </m:r>
                      </m:e>
                    </m:d>
                    <m:r>
                      <a:rPr lang="en-US" sz="2800" b="0" i="1" dirty="0" smtClean="0">
                        <a:latin typeface="Cambria Math" panose="02040503050406030204" pitchFamily="18" charset="0"/>
                      </a:rPr>
                      <m:t>=</m:t>
                    </m:r>
                    <m:r>
                      <a:rPr lang="en-US" sz="2800" b="0" i="1" dirty="0" smtClean="0">
                        <a:solidFill>
                          <a:srgbClr val="7030A0"/>
                        </a:solidFill>
                        <a:latin typeface="Cambria Math" panose="02040503050406030204" pitchFamily="18" charset="0"/>
                      </a:rPr>
                      <m:t>h</m:t>
                    </m:r>
                    <m:r>
                      <a:rPr lang="en-US" sz="2800" b="0" i="1" dirty="0" smtClean="0">
                        <a:solidFill>
                          <a:srgbClr val="7030A0"/>
                        </a:solidFill>
                        <a:latin typeface="Cambria Math" panose="02040503050406030204" pitchFamily="18" charset="0"/>
                      </a:rPr>
                      <m:t>(</m:t>
                    </m:r>
                    <m:sSup>
                      <m:sSupPr>
                        <m:ctrlPr>
                          <a:rPr lang="en-US" sz="2800" b="1" i="1" dirty="0" smtClean="0">
                            <a:solidFill>
                              <a:srgbClr val="7030A0"/>
                            </a:solidFill>
                            <a:latin typeface="Cambria Math" panose="02040503050406030204" pitchFamily="18" charset="0"/>
                          </a:rPr>
                        </m:ctrlPr>
                      </m:sSupPr>
                      <m:e>
                        <m:r>
                          <a:rPr lang="en-US" sz="2800" b="1" i="1" dirty="0" smtClean="0">
                            <a:solidFill>
                              <a:srgbClr val="7030A0"/>
                            </a:solidFill>
                            <a:latin typeface="Cambria Math" panose="02040503050406030204" pitchFamily="18" charset="0"/>
                          </a:rPr>
                          <m:t>𝒙</m:t>
                        </m:r>
                      </m:e>
                      <m:sup>
                        <m:r>
                          <a:rPr lang="en-US" sz="2800" b="1" i="1" dirty="0" smtClean="0">
                            <a:solidFill>
                              <a:srgbClr val="7030A0"/>
                            </a:solidFill>
                            <a:latin typeface="Cambria Math" panose="02040503050406030204" pitchFamily="18" charset="0"/>
                          </a:rPr>
                          <m:t>′</m:t>
                        </m:r>
                      </m:sup>
                    </m:sSup>
                    <m:r>
                      <a:rPr lang="en-US" sz="2800" b="0" i="1" dirty="0" smtClean="0">
                        <a:solidFill>
                          <a:srgbClr val="7030A0"/>
                        </a:solidFill>
                        <a:latin typeface="Cambria Math" panose="02040503050406030204" pitchFamily="18" charset="0"/>
                      </a:rPr>
                      <m:t>)</m:t>
                    </m:r>
                  </m:oMath>
                </a14:m>
                <a:r>
                  <a:rPr lang="en-US" sz="2800" dirty="0"/>
                  <a:t> and </a:t>
                </a:r>
                <a14:m>
                  <m:oMath xmlns:m="http://schemas.openxmlformats.org/officeDocument/2006/math">
                    <m:r>
                      <a:rPr lang="en-US" sz="2800" b="1" i="1" smtClean="0">
                        <a:solidFill>
                          <a:srgbClr val="0070C0"/>
                        </a:solidFill>
                        <a:latin typeface="Cambria Math" panose="02040503050406030204" pitchFamily="18" charset="0"/>
                      </a:rPr>
                      <m:t>𝒙</m:t>
                    </m:r>
                    <m:r>
                      <a:rPr lang="en-US" sz="2800" b="0" i="1" smtClean="0">
                        <a:latin typeface="Cambria Math" panose="02040503050406030204" pitchFamily="18" charset="0"/>
                      </a:rPr>
                      <m:t>≠</m:t>
                    </m:r>
                    <m:r>
                      <a:rPr lang="en-US" sz="2800" b="1" i="1" smtClean="0">
                        <a:solidFill>
                          <a:srgbClr val="FF0000"/>
                        </a:solidFill>
                        <a:latin typeface="Cambria Math" panose="02040503050406030204" pitchFamily="18" charset="0"/>
                      </a:rPr>
                      <m:t>𝒙</m:t>
                    </m:r>
                    <m:r>
                      <a:rPr lang="en-US" sz="2800" b="1" i="1" smtClean="0">
                        <a:solidFill>
                          <a:srgbClr val="FF0000"/>
                        </a:solidFill>
                        <a:latin typeface="Cambria Math" panose="02040503050406030204" pitchFamily="18" charset="0"/>
                      </a:rPr>
                      <m:t>′</m:t>
                    </m:r>
                  </m:oMath>
                </a14:m>
                <a:endParaRPr lang="en-US" sz="2800" b="1" dirty="0"/>
              </a:p>
            </p:txBody>
          </p:sp>
        </mc:Choice>
        <mc:Fallback xmlns="">
          <p:sp>
            <p:nvSpPr>
              <p:cNvPr id="30" name="Rectangle 29">
                <a:extLst>
                  <a:ext uri="{FF2B5EF4-FFF2-40B4-BE49-F238E27FC236}">
                    <a16:creationId xmlns:a16="http://schemas.microsoft.com/office/drawing/2014/main" id="{D2408293-17F4-8740-A576-2955BAE6E44A}"/>
                  </a:ext>
                </a:extLst>
              </p:cNvPr>
              <p:cNvSpPr>
                <a:spLocks noRot="1" noChangeAspect="1" noMove="1" noResize="1" noEditPoints="1" noAdjustHandles="1" noChangeArrowheads="1" noChangeShapeType="1" noTextEdit="1"/>
              </p:cNvSpPr>
              <p:nvPr/>
            </p:nvSpPr>
            <p:spPr>
              <a:xfrm>
                <a:off x="7509927" y="3057875"/>
                <a:ext cx="3843873" cy="523220"/>
              </a:xfrm>
              <a:prstGeom prst="rect">
                <a:avLst/>
              </a:prstGeom>
              <a:blipFill>
                <a:blip r:embed="rId16"/>
                <a:stretch>
                  <a:fillRect l="-658" t="-11905" r="-65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ounded Rectangle 30">
                <a:extLst>
                  <a:ext uri="{FF2B5EF4-FFF2-40B4-BE49-F238E27FC236}">
                    <a16:creationId xmlns:a16="http://schemas.microsoft.com/office/drawing/2014/main" id="{0A7257DB-8255-104B-BC72-DC469FB1E9FA}"/>
                  </a:ext>
                </a:extLst>
              </p:cNvPr>
              <p:cNvSpPr/>
              <p:nvPr/>
            </p:nvSpPr>
            <p:spPr>
              <a:xfrm>
                <a:off x="2157411" y="4524445"/>
                <a:ext cx="8611063" cy="1650886"/>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One of </a:t>
                </a:r>
                <a14:m>
                  <m:oMath xmlns:m="http://schemas.openxmlformats.org/officeDocument/2006/math">
                    <m:r>
                      <a:rPr lang="en-US" sz="2800" i="1" dirty="0" smtClean="0">
                        <a:solidFill>
                          <a:schemeClr val="tx1"/>
                        </a:solidFill>
                        <a:latin typeface="Cambria Math" panose="02040503050406030204" pitchFamily="18" charset="0"/>
                      </a:rPr>
                      <m:t>𝐻</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𝐸𝑣𝑎𝑙</m:t>
                    </m:r>
                    <m:r>
                      <a:rPr lang="en-US" sz="2800" i="1" dirty="0" smtClean="0">
                        <a:solidFill>
                          <a:schemeClr val="tx1"/>
                        </a:solidFill>
                        <a:latin typeface="Cambria Math" panose="02040503050406030204" pitchFamily="18" charset="0"/>
                      </a:rPr>
                      <m:t> </m:t>
                    </m:r>
                  </m:oMath>
                </a14:m>
                <a:r>
                  <a:rPr lang="en-US" sz="2800" dirty="0">
                    <a:solidFill>
                      <a:schemeClr val="tx1"/>
                    </a:solidFill>
                  </a:rPr>
                  <a:t>must be incorrect:</a:t>
                </a:r>
                <a:endParaRPr lang="en-US" sz="28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i="1" dirty="0" smtClean="0">
                          <a:solidFill>
                            <a:schemeClr val="tx1"/>
                          </a:solidFill>
                          <a:latin typeface="Cambria Math" panose="02040503050406030204" pitchFamily="18" charset="0"/>
                        </a:rPr>
                        <m:t>𝐻</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𝐸𝑣𝑎𝑙</m:t>
                      </m:r>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h</m:t>
                          </m:r>
                          <m:d>
                            <m:dPr>
                              <m:ctrlPr>
                                <a:rPr lang="en-US" sz="2800" b="0" i="1" dirty="0" smtClean="0">
                                  <a:solidFill>
                                    <a:schemeClr val="tx1"/>
                                  </a:solidFill>
                                  <a:latin typeface="Cambria Math" panose="02040503050406030204" pitchFamily="18" charset="0"/>
                                </a:rPr>
                              </m:ctrlPr>
                            </m:dPr>
                            <m:e>
                              <m:r>
                                <a:rPr lang="en-US" sz="2800" b="1" i="1" dirty="0" smtClean="0">
                                  <a:solidFill>
                                    <a:srgbClr val="0070C0"/>
                                  </a:solidFill>
                                  <a:latin typeface="Cambria Math" panose="02040503050406030204" pitchFamily="18" charset="0"/>
                                </a:rPr>
                                <m:t>𝒙</m:t>
                              </m:r>
                            </m:e>
                          </m:d>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h</m:t>
                          </m:r>
                          <m:d>
                            <m:dPr>
                              <m:ctrlPr>
                                <a:rPr lang="en-US" sz="2800" b="0" i="1" dirty="0" smtClean="0">
                                  <a:solidFill>
                                    <a:schemeClr val="tx1"/>
                                  </a:solidFill>
                                  <a:latin typeface="Cambria Math" panose="02040503050406030204" pitchFamily="18" charset="0"/>
                                </a:rPr>
                              </m:ctrlPr>
                            </m:dPr>
                            <m:e>
                              <m:sSup>
                                <m:sSupPr>
                                  <m:ctrlPr>
                                    <a:rPr lang="en-US" sz="2800" b="1" i="1" dirty="0" smtClean="0">
                                      <a:solidFill>
                                        <a:srgbClr val="FF0000"/>
                                      </a:solidFill>
                                      <a:latin typeface="Cambria Math" panose="02040503050406030204" pitchFamily="18" charset="0"/>
                                    </a:rPr>
                                  </m:ctrlPr>
                                </m:sSupPr>
                                <m:e>
                                  <m:r>
                                    <a:rPr lang="en-US" sz="2800" b="1" i="1" dirty="0" smtClean="0">
                                      <a:solidFill>
                                        <a:srgbClr val="FF0000"/>
                                      </a:solidFill>
                                      <a:latin typeface="Cambria Math" panose="02040503050406030204" pitchFamily="18" charset="0"/>
                                    </a:rPr>
                                    <m:t>𝒙</m:t>
                                  </m:r>
                                </m:e>
                                <m:sup>
                                  <m:r>
                                    <a:rPr lang="en-US" sz="2800" b="1" i="1" dirty="0" smtClean="0">
                                      <a:solidFill>
                                        <a:srgbClr val="FF0000"/>
                                      </a:solidFill>
                                      <a:latin typeface="Cambria Math" panose="02040503050406030204" pitchFamily="18" charset="0"/>
                                    </a:rPr>
                                    <m:t>′</m:t>
                                  </m:r>
                                </m:sup>
                              </m:sSup>
                            </m:e>
                          </m:d>
                        </m:e>
                      </m:d>
                      <m:r>
                        <a:rPr lang="en-US" sz="2800" b="0" i="0"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𝐻</m:t>
                      </m:r>
                      <m:r>
                        <a:rPr lang="en-US"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𝐸𝑣𝑎𝑙</m:t>
                      </m:r>
                      <m:d>
                        <m:dPr>
                          <m:ctrlPr>
                            <a:rPr lang="en-US" sz="2800" i="1" dirty="0">
                              <a:solidFill>
                                <a:schemeClr val="tx1"/>
                              </a:solidFill>
                              <a:latin typeface="Cambria Math" panose="02040503050406030204" pitchFamily="18" charset="0"/>
                            </a:rPr>
                          </m:ctrlPr>
                        </m:dPr>
                        <m:e>
                          <m:r>
                            <a:rPr lang="en-US" sz="2800" i="1" dirty="0">
                              <a:solidFill>
                                <a:schemeClr val="tx1"/>
                              </a:solidFill>
                              <a:latin typeface="Cambria Math" panose="02040503050406030204" pitchFamily="18" charset="0"/>
                            </a:rPr>
                            <m:t>h</m:t>
                          </m:r>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h</m:t>
                          </m:r>
                          <m:d>
                            <m:dPr>
                              <m:ctrlPr>
                                <a:rPr lang="en-US" sz="2800" b="0" i="1" dirty="0" smtClean="0">
                                  <a:solidFill>
                                    <a:schemeClr val="tx1"/>
                                  </a:solidFill>
                                  <a:latin typeface="Cambria Math" panose="02040503050406030204" pitchFamily="18" charset="0"/>
                                </a:rPr>
                              </m:ctrlPr>
                            </m:dPr>
                            <m:e>
                              <m:r>
                                <a:rPr lang="en-US" sz="2800" b="1" i="1" dirty="0" smtClean="0">
                                  <a:solidFill>
                                    <a:srgbClr val="0070C0"/>
                                  </a:solidFill>
                                  <a:latin typeface="Cambria Math" panose="02040503050406030204" pitchFamily="18" charset="0"/>
                                </a:rPr>
                                <m:t>𝒙</m:t>
                              </m:r>
                            </m:e>
                          </m:d>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rPr>
                            <m:t>h</m:t>
                          </m:r>
                          <m:d>
                            <m:dPr>
                              <m:ctrlPr>
                                <a:rPr lang="en-US" sz="2800" b="0" i="1" dirty="0" smtClean="0">
                                  <a:solidFill>
                                    <a:schemeClr val="tx1"/>
                                  </a:solidFill>
                                  <a:latin typeface="Cambria Math" panose="02040503050406030204" pitchFamily="18" charset="0"/>
                                </a:rPr>
                              </m:ctrlPr>
                            </m:dPr>
                            <m:e>
                              <m:r>
                                <a:rPr lang="en-US" sz="2800" b="1" i="1" dirty="0" smtClean="0">
                                  <a:solidFill>
                                    <a:srgbClr val="0070C0"/>
                                  </a:solidFill>
                                  <a:latin typeface="Cambria Math" panose="02040503050406030204" pitchFamily="18" charset="0"/>
                                </a:rPr>
                                <m:t>𝒙</m:t>
                              </m:r>
                            </m:e>
                          </m:d>
                        </m:e>
                      </m:d>
                    </m:oMath>
                  </m:oMathPara>
                </a14:m>
                <a:endParaRPr lang="en-US" sz="2800" dirty="0">
                  <a:solidFill>
                    <a:schemeClr val="tx1"/>
                  </a:solidFill>
                </a:endParaRPr>
              </a:p>
            </p:txBody>
          </p:sp>
        </mc:Choice>
        <mc:Fallback xmlns="">
          <p:sp>
            <p:nvSpPr>
              <p:cNvPr id="31" name="Rounded Rectangle 30">
                <a:extLst>
                  <a:ext uri="{FF2B5EF4-FFF2-40B4-BE49-F238E27FC236}">
                    <a16:creationId xmlns:a16="http://schemas.microsoft.com/office/drawing/2014/main" id="{0A7257DB-8255-104B-BC72-DC469FB1E9FA}"/>
                  </a:ext>
                </a:extLst>
              </p:cNvPr>
              <p:cNvSpPr>
                <a:spLocks noRot="1" noChangeAspect="1" noMove="1" noResize="1" noEditPoints="1" noAdjustHandles="1" noChangeArrowheads="1" noChangeShapeType="1" noTextEdit="1"/>
              </p:cNvSpPr>
              <p:nvPr/>
            </p:nvSpPr>
            <p:spPr>
              <a:xfrm>
                <a:off x="2157411" y="4524445"/>
                <a:ext cx="8611063" cy="1650886"/>
              </a:xfrm>
              <a:prstGeom prst="roundRect">
                <a:avLst/>
              </a:prstGeom>
              <a:blipFill>
                <a:blip r:embed="rId1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0643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P spid="30" grpId="0"/>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37" name="Rounded Rectangle 36">
            <a:extLst>
              <a:ext uri="{FF2B5EF4-FFF2-40B4-BE49-F238E27FC236}">
                <a16:creationId xmlns:a16="http://schemas.microsoft.com/office/drawing/2014/main" id="{6252FD86-6CFC-DD4E-A6FC-A18BEB635B8E}"/>
              </a:ext>
            </a:extLst>
          </p:cNvPr>
          <p:cNvSpPr/>
          <p:nvPr/>
        </p:nvSpPr>
        <p:spPr>
          <a:xfrm>
            <a:off x="5176014" y="300472"/>
            <a:ext cx="1390149"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MPC</a:t>
            </a:r>
          </a:p>
        </p:txBody>
      </p:sp>
      <mc:AlternateContent xmlns:mc="http://schemas.openxmlformats.org/markup-compatibility/2006" xmlns:a14="http://schemas.microsoft.com/office/drawing/2010/main">
        <mc:Choice Requires="a14">
          <p:sp>
            <p:nvSpPr>
              <p:cNvPr id="17" name="Rounded Rectangle 16">
                <a:extLst>
                  <a:ext uri="{FF2B5EF4-FFF2-40B4-BE49-F238E27FC236}">
                    <a16:creationId xmlns:a16="http://schemas.microsoft.com/office/drawing/2014/main" id="{BACE01EA-BCCB-B642-93DC-C3FDCB1ABEC0}"/>
                  </a:ext>
                </a:extLst>
              </p:cNvPr>
              <p:cNvSpPr/>
              <p:nvPr/>
            </p:nvSpPr>
            <p:spPr>
              <a:xfrm>
                <a:off x="231909" y="1162304"/>
                <a:ext cx="4029848"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Compute </a:t>
                </a:r>
                <a14:m>
                  <m:oMath xmlns:m="http://schemas.openxmlformats.org/officeDocument/2006/math">
                    <m:r>
                      <a:rPr lang="en-US" sz="3200" i="1" dirty="0" smtClean="0">
                        <a:solidFill>
                          <a:schemeClr val="bg1"/>
                        </a:solidFill>
                        <a:latin typeface="Cambria Math" panose="02040503050406030204" pitchFamily="18" charset="0"/>
                      </a:rPr>
                      <m:t>𝑓</m:t>
                    </m:r>
                    <m:r>
                      <a:rPr lang="en-US" sz="320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r>
                      <a:rPr lang="en-US" sz="3200" i="1" dirty="0" smtClean="0">
                        <a:solidFill>
                          <a:schemeClr val="bg1"/>
                        </a:solidFill>
                        <a:latin typeface="Cambria Math" panose="02040503050406030204" pitchFamily="18" charset="0"/>
                      </a:rPr>
                      <m:t>)</m:t>
                    </m:r>
                  </m:oMath>
                </a14:m>
                <a:endParaRPr lang="en-US" sz="3200" dirty="0">
                  <a:solidFill>
                    <a:schemeClr val="bg1"/>
                  </a:solidFill>
                </a:endParaRPr>
              </a:p>
            </p:txBody>
          </p:sp>
        </mc:Choice>
        <mc:Fallback xmlns="">
          <p:sp>
            <p:nvSpPr>
              <p:cNvPr id="17" name="Rounded Rectangle 16">
                <a:extLst>
                  <a:ext uri="{FF2B5EF4-FFF2-40B4-BE49-F238E27FC236}">
                    <a16:creationId xmlns:a16="http://schemas.microsoft.com/office/drawing/2014/main" id="{BACE01EA-BCCB-B642-93DC-C3FDCB1ABEC0}"/>
                  </a:ext>
                </a:extLst>
              </p:cNvPr>
              <p:cNvSpPr>
                <a:spLocks noRot="1" noChangeAspect="1" noMove="1" noResize="1" noEditPoints="1" noAdjustHandles="1" noChangeArrowheads="1" noChangeShapeType="1" noTextEdit="1"/>
              </p:cNvSpPr>
              <p:nvPr/>
            </p:nvSpPr>
            <p:spPr>
              <a:xfrm>
                <a:off x="231909" y="1162304"/>
                <a:ext cx="4029848"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D01EA9AD-4933-DB42-AFD3-0151678DE0FF}"/>
                  </a:ext>
                </a:extLst>
              </p:cNvPr>
              <p:cNvSpPr/>
              <p:nvPr/>
            </p:nvSpPr>
            <p:spPr>
              <a:xfrm>
                <a:off x="2642536" y="5254815"/>
                <a:ext cx="2836524" cy="665703"/>
              </a:xfrm>
              <a:prstGeom prst="roundRect">
                <a:avLst/>
              </a:prstGeom>
              <a:solidFill>
                <a:schemeClr val="accent1">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Hide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𝑛</m:t>
                        </m:r>
                      </m:sub>
                    </m:sSub>
                  </m:oMath>
                </a14:m>
                <a:endParaRPr lang="en-US" sz="3200" dirty="0">
                  <a:solidFill>
                    <a:schemeClr val="bg1"/>
                  </a:solidFill>
                </a:endParaRPr>
              </a:p>
            </p:txBody>
          </p:sp>
        </mc:Choice>
        <mc:Fallback xmlns="">
          <p:sp>
            <p:nvSpPr>
              <p:cNvPr id="18" name="Rounded Rectangle 17">
                <a:extLst>
                  <a:ext uri="{FF2B5EF4-FFF2-40B4-BE49-F238E27FC236}">
                    <a16:creationId xmlns:a16="http://schemas.microsoft.com/office/drawing/2014/main" id="{D01EA9AD-4933-DB42-AFD3-0151678DE0FF}"/>
                  </a:ext>
                </a:extLst>
              </p:cNvPr>
              <p:cNvSpPr>
                <a:spLocks noRot="1" noChangeAspect="1" noMove="1" noResize="1" noEditPoints="1" noAdjustHandles="1" noChangeArrowheads="1" noChangeShapeType="1" noTextEdit="1"/>
              </p:cNvSpPr>
              <p:nvPr/>
            </p:nvSpPr>
            <p:spPr>
              <a:xfrm>
                <a:off x="2642536" y="5254815"/>
                <a:ext cx="2836524" cy="665703"/>
              </a:xfrm>
              <a:prstGeom prst="roundRect">
                <a:avLst/>
              </a:prstGeom>
              <a:blipFill>
                <a:blip r:embed="rId6"/>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0" name="Rounded Rectangle 19">
            <a:extLst>
              <a:ext uri="{FF2B5EF4-FFF2-40B4-BE49-F238E27FC236}">
                <a16:creationId xmlns:a16="http://schemas.microsoft.com/office/drawing/2014/main" id="{2DD6D287-752D-E144-8E80-B0F174A026CD}"/>
              </a:ext>
            </a:extLst>
          </p:cNvPr>
          <p:cNvSpPr/>
          <p:nvPr/>
        </p:nvSpPr>
        <p:spPr>
          <a:xfrm>
            <a:off x="8756605" y="1120108"/>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Passive</a:t>
            </a:r>
          </a:p>
        </p:txBody>
      </p:sp>
      <p:sp>
        <p:nvSpPr>
          <p:cNvPr id="21" name="Rounded Rectangle 20">
            <a:extLst>
              <a:ext uri="{FF2B5EF4-FFF2-40B4-BE49-F238E27FC236}">
                <a16:creationId xmlns:a16="http://schemas.microsoft.com/office/drawing/2014/main" id="{C099A83E-8833-9C46-9E91-781F437CD363}"/>
              </a:ext>
            </a:extLst>
          </p:cNvPr>
          <p:cNvSpPr/>
          <p:nvPr/>
        </p:nvSpPr>
        <p:spPr>
          <a:xfrm>
            <a:off x="8403559" y="2226890"/>
            <a:ext cx="2836524"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Active</a:t>
            </a:r>
          </a:p>
        </p:txBody>
      </p:sp>
    </p:spTree>
    <p:extLst>
      <p:ext uri="{BB962C8B-B14F-4D97-AF65-F5344CB8AC3E}">
        <p14:creationId xmlns:p14="http://schemas.microsoft.com/office/powerpoint/2010/main" val="3150989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37DBC-18CD-C148-A89F-A06E04338CE1}"/>
              </a:ext>
            </a:extLst>
          </p:cNvPr>
          <p:cNvSpPr>
            <a:spLocks noGrp="1"/>
          </p:cNvSpPr>
          <p:nvPr>
            <p:ph type="title"/>
          </p:nvPr>
        </p:nvSpPr>
        <p:spPr/>
        <p:txBody>
          <a:bodyPr>
            <a:normAutofit fontScale="90000"/>
          </a:bodyPr>
          <a:lstStyle/>
          <a:p>
            <a:r>
              <a:rPr lang="en-US" dirty="0"/>
              <a:t>Warmup: Equality-Preserving Hash</a:t>
            </a:r>
            <a:br>
              <a:rPr lang="en-US" dirty="0"/>
            </a:br>
            <a:br>
              <a:rPr lang="en-US" dirty="0"/>
            </a:br>
            <a:endParaRPr lang="en-US" dirty="0"/>
          </a:p>
        </p:txBody>
      </p:sp>
      <p:sp>
        <p:nvSpPr>
          <p:cNvPr id="3" name="Content Placeholder 2">
            <a:extLst>
              <a:ext uri="{FF2B5EF4-FFF2-40B4-BE49-F238E27FC236}">
                <a16:creationId xmlns:a16="http://schemas.microsoft.com/office/drawing/2014/main" id="{E1FEACF9-B3F4-D449-B37A-C3A5DEA4E40F}"/>
              </a:ext>
            </a:extLst>
          </p:cNvPr>
          <p:cNvSpPr>
            <a:spLocks noGrp="1"/>
          </p:cNvSpPr>
          <p:nvPr>
            <p:ph idx="1"/>
          </p:nvPr>
        </p:nvSpPr>
        <p:spPr>
          <a:xfrm>
            <a:off x="838200" y="1825625"/>
            <a:ext cx="10515600" cy="631825"/>
          </a:xfrm>
        </p:spPr>
        <p:txBody>
          <a:bodyPr/>
          <a:lstStyle/>
          <a:p>
            <a:pPr marL="0" indent="0">
              <a:buNone/>
            </a:pPr>
            <a:r>
              <a:rPr lang="en-US" dirty="0"/>
              <a:t>In other words…</a:t>
            </a:r>
          </a:p>
        </p:txBody>
      </p:sp>
      <p:sp>
        <p:nvSpPr>
          <p:cNvPr id="5" name="Title 1">
            <a:extLst>
              <a:ext uri="{FF2B5EF4-FFF2-40B4-BE49-F238E27FC236}">
                <a16:creationId xmlns:a16="http://schemas.microsoft.com/office/drawing/2014/main" id="{A191C860-7B24-9443-AB1B-6EB4B4F82044}"/>
              </a:ext>
            </a:extLst>
          </p:cNvPr>
          <p:cNvSpPr txBox="1">
            <a:spLocks/>
          </p:cNvSpPr>
          <p:nvPr/>
        </p:nvSpPr>
        <p:spPr>
          <a:xfrm>
            <a:off x="838200" y="503988"/>
            <a:ext cx="7913914" cy="898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(Collision-Resistance Hash Families)</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AE47979B-0B09-5D4C-B4C2-FDD735BF1A3E}"/>
                  </a:ext>
                </a:extLst>
              </p:cNvPr>
              <p:cNvSpPr txBox="1">
                <a:spLocks/>
              </p:cNvSpPr>
              <p:nvPr/>
            </p:nvSpPr>
            <p:spPr>
              <a:xfrm>
                <a:off x="2081212" y="2592387"/>
                <a:ext cx="2305051" cy="898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3600" i="1" dirty="0" smtClean="0">
                        <a:latin typeface="Cambria Math" panose="02040503050406030204" pitchFamily="18" charset="0"/>
                      </a:rPr>
                      <m:t>𝐻</m:t>
                    </m:r>
                  </m:oMath>
                </a14:m>
                <a:r>
                  <a:rPr lang="en-US" sz="3600" dirty="0"/>
                  <a:t> is CRHF</a:t>
                </a:r>
              </a:p>
            </p:txBody>
          </p:sp>
        </mc:Choice>
        <mc:Fallback xmlns="">
          <p:sp>
            <p:nvSpPr>
              <p:cNvPr id="6" name="Title 1">
                <a:extLst>
                  <a:ext uri="{FF2B5EF4-FFF2-40B4-BE49-F238E27FC236}">
                    <a16:creationId xmlns:a16="http://schemas.microsoft.com/office/drawing/2014/main" id="{AE47979B-0B09-5D4C-B4C2-FDD735BF1A3E}"/>
                  </a:ext>
                </a:extLst>
              </p:cNvPr>
              <p:cNvSpPr txBox="1">
                <a:spLocks noRot="1" noChangeAspect="1" noMove="1" noResize="1" noEditPoints="1" noAdjustHandles="1" noChangeArrowheads="1" noChangeShapeType="1" noTextEdit="1"/>
              </p:cNvSpPr>
              <p:nvPr/>
            </p:nvSpPr>
            <p:spPr>
              <a:xfrm>
                <a:off x="2081212" y="2592387"/>
                <a:ext cx="2305051" cy="898176"/>
              </a:xfrm>
              <a:prstGeom prst="rect">
                <a:avLst/>
              </a:prstGeom>
              <a:blipFill>
                <a:blip r:embed="rId3"/>
                <a:stretch>
                  <a:fillRect l="-2747"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B8926B13-1B07-EE48-A3D6-DA8E707AF369}"/>
                  </a:ext>
                </a:extLst>
              </p:cNvPr>
              <p:cNvSpPr txBox="1">
                <a:spLocks/>
              </p:cNvSpPr>
              <p:nvPr/>
            </p:nvSpPr>
            <p:spPr>
              <a:xfrm>
                <a:off x="7297169" y="2598736"/>
                <a:ext cx="4285693" cy="898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sz="3600" i="1" dirty="0">
                        <a:latin typeface="Cambria Math" panose="02040503050406030204" pitchFamily="18" charset="0"/>
                      </a:rPr>
                      <m:t>𝐻</m:t>
                    </m:r>
                    <m:r>
                      <a:rPr lang="en-US" sz="3600" i="1" dirty="0">
                        <a:latin typeface="Cambria Math" panose="02040503050406030204" pitchFamily="18" charset="0"/>
                      </a:rPr>
                      <m:t> </m:t>
                    </m:r>
                  </m:oMath>
                </a14:m>
                <a:r>
                  <a:rPr lang="en-US" sz="3600" dirty="0"/>
                  <a:t>is Equality PPH</a:t>
                </a:r>
              </a:p>
            </p:txBody>
          </p:sp>
        </mc:Choice>
        <mc:Fallback xmlns="">
          <p:sp>
            <p:nvSpPr>
              <p:cNvPr id="7" name="Title 1">
                <a:extLst>
                  <a:ext uri="{FF2B5EF4-FFF2-40B4-BE49-F238E27FC236}">
                    <a16:creationId xmlns:a16="http://schemas.microsoft.com/office/drawing/2014/main" id="{B8926B13-1B07-EE48-A3D6-DA8E707AF369}"/>
                  </a:ext>
                </a:extLst>
              </p:cNvPr>
              <p:cNvSpPr txBox="1">
                <a:spLocks noRot="1" noChangeAspect="1" noMove="1" noResize="1" noEditPoints="1" noAdjustHandles="1" noChangeArrowheads="1" noChangeShapeType="1" noTextEdit="1"/>
              </p:cNvSpPr>
              <p:nvPr/>
            </p:nvSpPr>
            <p:spPr>
              <a:xfrm>
                <a:off x="7297169" y="2598736"/>
                <a:ext cx="4285693" cy="898176"/>
              </a:xfrm>
              <a:prstGeom prst="rect">
                <a:avLst/>
              </a:prstGeom>
              <a:blipFill>
                <a:blip r:embed="rId4"/>
                <a:stretch>
                  <a:fillRect l="-1479"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74FEAB5F-9C77-804C-B178-48BD4CEF5EC9}"/>
                  </a:ext>
                </a:extLst>
              </p:cNvPr>
              <p:cNvSpPr txBox="1">
                <a:spLocks/>
              </p:cNvSpPr>
              <p:nvPr/>
            </p:nvSpPr>
            <p:spPr>
              <a:xfrm>
                <a:off x="4795157" y="2592387"/>
                <a:ext cx="1933575" cy="898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14:m>
                  <m:oMathPara xmlns:m="http://schemas.openxmlformats.org/officeDocument/2006/math">
                    <m:oMathParaPr>
                      <m:jc m:val="centerGroup"/>
                    </m:oMathParaPr>
                    <m:oMath xmlns:m="http://schemas.openxmlformats.org/officeDocument/2006/math">
                      <m:r>
                        <a:rPr lang="en-US" sz="3600" i="1"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8" name="Title 1">
                <a:extLst>
                  <a:ext uri="{FF2B5EF4-FFF2-40B4-BE49-F238E27FC236}">
                    <a16:creationId xmlns:a16="http://schemas.microsoft.com/office/drawing/2014/main" id="{74FEAB5F-9C77-804C-B178-48BD4CEF5EC9}"/>
                  </a:ext>
                </a:extLst>
              </p:cNvPr>
              <p:cNvSpPr txBox="1">
                <a:spLocks noRot="1" noChangeAspect="1" noMove="1" noResize="1" noEditPoints="1" noAdjustHandles="1" noChangeArrowheads="1" noChangeShapeType="1" noTextEdit="1"/>
              </p:cNvSpPr>
              <p:nvPr/>
            </p:nvSpPr>
            <p:spPr>
              <a:xfrm>
                <a:off x="4795157" y="2592387"/>
                <a:ext cx="1933575" cy="898176"/>
              </a:xfrm>
              <a:prstGeom prst="rect">
                <a:avLst/>
              </a:prstGeom>
              <a:blipFill>
                <a:blip r:embed="rId5"/>
                <a:stretch>
                  <a:fillRect/>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0BFB796C-8CAD-524C-9761-AB3B4AE3C5EE}"/>
              </a:ext>
            </a:extLst>
          </p:cNvPr>
          <p:cNvSpPr/>
          <p:nvPr/>
        </p:nvSpPr>
        <p:spPr>
          <a:xfrm>
            <a:off x="803026" y="4398611"/>
            <a:ext cx="10779836" cy="69350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Same security guarantees!</a:t>
            </a:r>
          </a:p>
        </p:txBody>
      </p:sp>
    </p:spTree>
    <p:extLst>
      <p:ext uri="{BB962C8B-B14F-4D97-AF65-F5344CB8AC3E}">
        <p14:creationId xmlns:p14="http://schemas.microsoft.com/office/powerpoint/2010/main" val="289799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F314871-3689-834B-AE1D-CA5F8A12EC1D}"/>
              </a:ext>
            </a:extLst>
          </p:cNvPr>
          <p:cNvSpPr/>
          <p:nvPr/>
        </p:nvSpPr>
        <p:spPr>
          <a:xfrm>
            <a:off x="6632519" y="1514316"/>
            <a:ext cx="2447250" cy="2447250"/>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4B918E40-D4DB-B84F-8B56-3BA6FDE61934}"/>
              </a:ext>
            </a:extLst>
          </p:cNvPr>
          <p:cNvCxnSpPr>
            <a:cxnSpLocks/>
            <a:stCxn id="5" idx="5"/>
          </p:cNvCxnSpPr>
          <p:nvPr/>
        </p:nvCxnSpPr>
        <p:spPr>
          <a:xfrm>
            <a:off x="4882499" y="3605631"/>
            <a:ext cx="1002327" cy="387893"/>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704A05-D53A-3943-92DE-2E6659295F2A}"/>
              </a:ext>
            </a:extLst>
          </p:cNvPr>
          <p:cNvCxnSpPr>
            <a:cxnSpLocks/>
            <a:endCxn id="6" idx="3"/>
          </p:cNvCxnSpPr>
          <p:nvPr/>
        </p:nvCxnSpPr>
        <p:spPr>
          <a:xfrm flipV="1">
            <a:off x="5884826" y="3603175"/>
            <a:ext cx="1106084" cy="390349"/>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B6DE4569-4D65-474D-B9FF-CD930DF0303B}"/>
              </a:ext>
            </a:extLst>
          </p:cNvPr>
          <p:cNvGrpSpPr/>
          <p:nvPr/>
        </p:nvGrpSpPr>
        <p:grpSpPr>
          <a:xfrm>
            <a:off x="2793640" y="1516772"/>
            <a:ext cx="2447250" cy="2447250"/>
            <a:chOff x="2793640" y="1516772"/>
            <a:chExt cx="2447250" cy="2447250"/>
          </a:xfrm>
        </p:grpSpPr>
        <p:sp>
          <p:nvSpPr>
            <p:cNvPr id="5" name="Oval 4">
              <a:extLst>
                <a:ext uri="{FF2B5EF4-FFF2-40B4-BE49-F238E27FC236}">
                  <a16:creationId xmlns:a16="http://schemas.microsoft.com/office/drawing/2014/main" id="{15507E1C-4FB4-5B4C-90F0-F98BC9856215}"/>
                </a:ext>
              </a:extLst>
            </p:cNvPr>
            <p:cNvSpPr/>
            <p:nvPr/>
          </p:nvSpPr>
          <p:spPr>
            <a:xfrm>
              <a:off x="2793640" y="1516772"/>
              <a:ext cx="2447250" cy="2447250"/>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1" name="Picture 10">
              <a:extLst>
                <a:ext uri="{FF2B5EF4-FFF2-40B4-BE49-F238E27FC236}">
                  <a16:creationId xmlns:a16="http://schemas.microsoft.com/office/drawing/2014/main" id="{87ECC1FC-C53B-9343-9D04-E1EBF27179B6}"/>
                </a:ext>
              </a:extLst>
            </p:cNvPr>
            <p:cNvPicPr>
              <a:picLocks noChangeAspect="1"/>
            </p:cNvPicPr>
            <p:nvPr/>
          </p:nvPicPr>
          <p:blipFill>
            <a:blip r:embed="rId2"/>
            <a:stretch>
              <a:fillRect/>
            </a:stretch>
          </p:blipFill>
          <p:spPr>
            <a:xfrm>
              <a:off x="3196268" y="1996839"/>
              <a:ext cx="1509279" cy="1509279"/>
            </a:xfrm>
            <a:prstGeom prst="rect">
              <a:avLst/>
            </a:prstGeom>
          </p:spPr>
        </p:pic>
      </p:grpSp>
      <p:pic>
        <p:nvPicPr>
          <p:cNvPr id="12" name="Picture 11">
            <a:extLst>
              <a:ext uri="{FF2B5EF4-FFF2-40B4-BE49-F238E27FC236}">
                <a16:creationId xmlns:a16="http://schemas.microsoft.com/office/drawing/2014/main" id="{BC7170D9-CF06-D84D-883F-068708A9BADD}"/>
              </a:ext>
            </a:extLst>
          </p:cNvPr>
          <p:cNvPicPr>
            <a:picLocks noChangeAspect="1"/>
          </p:cNvPicPr>
          <p:nvPr/>
        </p:nvPicPr>
        <p:blipFill rotWithShape="1">
          <a:blip r:embed="rId3"/>
          <a:srcRect l="22202" t="19636" r="27354" b="8048"/>
          <a:stretch/>
        </p:blipFill>
        <p:spPr>
          <a:xfrm>
            <a:off x="7329749" y="1996839"/>
            <a:ext cx="1052790" cy="1509279"/>
          </a:xfrm>
          <a:prstGeom prst="rect">
            <a:avLst/>
          </a:prstGeom>
        </p:spPr>
      </p:pic>
      <p:sp>
        <p:nvSpPr>
          <p:cNvPr id="21" name="Rounded Rectangle 20">
            <a:extLst>
              <a:ext uri="{FF2B5EF4-FFF2-40B4-BE49-F238E27FC236}">
                <a16:creationId xmlns:a16="http://schemas.microsoft.com/office/drawing/2014/main" id="{C656726C-6A9D-414A-8A25-FB1AD084C4AB}"/>
              </a:ext>
            </a:extLst>
          </p:cNvPr>
          <p:cNvSpPr/>
          <p:nvPr/>
        </p:nvSpPr>
        <p:spPr>
          <a:xfrm>
            <a:off x="1447222" y="32418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sp>
        <p:nvSpPr>
          <p:cNvPr id="32" name="Rectangle 31">
            <a:extLst>
              <a:ext uri="{FF2B5EF4-FFF2-40B4-BE49-F238E27FC236}">
                <a16:creationId xmlns:a16="http://schemas.microsoft.com/office/drawing/2014/main" id="{DB0BF4BD-5141-944A-A7B1-913227942652}"/>
              </a:ext>
            </a:extLst>
          </p:cNvPr>
          <p:cNvSpPr/>
          <p:nvPr/>
        </p:nvSpPr>
        <p:spPr>
          <a:xfrm>
            <a:off x="5884826" y="1440686"/>
            <a:ext cx="3276272" cy="2869990"/>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40E270D-DE51-384C-98FB-2C77F67CCB42}"/>
              </a:ext>
            </a:extLst>
          </p:cNvPr>
          <p:cNvGrpSpPr/>
          <p:nvPr/>
        </p:nvGrpSpPr>
        <p:grpSpPr>
          <a:xfrm>
            <a:off x="2380774" y="1440686"/>
            <a:ext cx="3508063" cy="3508063"/>
            <a:chOff x="2793640" y="1516772"/>
            <a:chExt cx="2447250" cy="2447250"/>
          </a:xfrm>
        </p:grpSpPr>
        <p:sp>
          <p:nvSpPr>
            <p:cNvPr id="28" name="Oval 27">
              <a:extLst>
                <a:ext uri="{FF2B5EF4-FFF2-40B4-BE49-F238E27FC236}">
                  <a16:creationId xmlns:a16="http://schemas.microsoft.com/office/drawing/2014/main" id="{89020C72-A53D-2546-A836-A42B324C8723}"/>
                </a:ext>
              </a:extLst>
            </p:cNvPr>
            <p:cNvSpPr/>
            <p:nvPr/>
          </p:nvSpPr>
          <p:spPr>
            <a:xfrm>
              <a:off x="2793640" y="1516772"/>
              <a:ext cx="2447250" cy="2447250"/>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9" name="Picture 28">
              <a:extLst>
                <a:ext uri="{FF2B5EF4-FFF2-40B4-BE49-F238E27FC236}">
                  <a16:creationId xmlns:a16="http://schemas.microsoft.com/office/drawing/2014/main" id="{F37D1530-C9FF-6044-B14B-B7FAFF4FDCBF}"/>
                </a:ext>
              </a:extLst>
            </p:cNvPr>
            <p:cNvPicPr>
              <a:picLocks noChangeAspect="1"/>
            </p:cNvPicPr>
            <p:nvPr/>
          </p:nvPicPr>
          <p:blipFill>
            <a:blip r:embed="rId2"/>
            <a:stretch>
              <a:fillRect/>
            </a:stretch>
          </p:blipFill>
          <p:spPr>
            <a:xfrm>
              <a:off x="3196268" y="1996839"/>
              <a:ext cx="1509279" cy="1509279"/>
            </a:xfrm>
            <a:prstGeom prst="rect">
              <a:avLst/>
            </a:prstGeom>
          </p:spPr>
        </p:pic>
      </p:grpSp>
      <p:sp>
        <p:nvSpPr>
          <p:cNvPr id="30" name="Rectangle 29">
            <a:extLst>
              <a:ext uri="{FF2B5EF4-FFF2-40B4-BE49-F238E27FC236}">
                <a16:creationId xmlns:a16="http://schemas.microsoft.com/office/drawing/2014/main" id="{E5FDD4C1-82EC-5F4D-A5B4-91B966C46D92}"/>
              </a:ext>
            </a:extLst>
          </p:cNvPr>
          <p:cNvSpPr/>
          <p:nvPr/>
        </p:nvSpPr>
        <p:spPr>
          <a:xfrm>
            <a:off x="175169" y="2496059"/>
            <a:ext cx="2622418" cy="52161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Hamming Distance</a:t>
            </a:r>
          </a:p>
        </p:txBody>
      </p:sp>
      <p:sp>
        <p:nvSpPr>
          <p:cNvPr id="31" name="Rectangle 30">
            <a:extLst>
              <a:ext uri="{FF2B5EF4-FFF2-40B4-BE49-F238E27FC236}">
                <a16:creationId xmlns:a16="http://schemas.microsoft.com/office/drawing/2014/main" id="{F1E9E04F-C8B4-C94E-A386-ECD5BD0A8702}"/>
              </a:ext>
            </a:extLst>
          </p:cNvPr>
          <p:cNvSpPr/>
          <p:nvPr/>
        </p:nvSpPr>
        <p:spPr>
          <a:xfrm>
            <a:off x="787742" y="3164525"/>
            <a:ext cx="2159673" cy="52161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Greater-Than</a:t>
            </a:r>
          </a:p>
        </p:txBody>
      </p:sp>
      <p:sp>
        <p:nvSpPr>
          <p:cNvPr id="40" name="Rounded Rectangle 39">
            <a:extLst>
              <a:ext uri="{FF2B5EF4-FFF2-40B4-BE49-F238E27FC236}">
                <a16:creationId xmlns:a16="http://schemas.microsoft.com/office/drawing/2014/main" id="{225BD91F-CC2F-3B4D-B440-4481BEC54100}"/>
              </a:ext>
            </a:extLst>
          </p:cNvPr>
          <p:cNvSpPr/>
          <p:nvPr/>
        </p:nvSpPr>
        <p:spPr>
          <a:xfrm>
            <a:off x="7734592" y="1718617"/>
            <a:ext cx="3831667" cy="6458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Lower bounds vs Passive</a:t>
            </a:r>
          </a:p>
        </p:txBody>
      </p:sp>
      <p:pic>
        <p:nvPicPr>
          <p:cNvPr id="41" name="Picture 40">
            <a:extLst>
              <a:ext uri="{FF2B5EF4-FFF2-40B4-BE49-F238E27FC236}">
                <a16:creationId xmlns:a16="http://schemas.microsoft.com/office/drawing/2014/main" id="{B3FB4C98-94AF-9E43-B7BA-C67274F51ED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8972" y1="66949" x2="89720" y2="95763"/>
                        <a14:foregroundMark x1="68224" y1="91949" x2="44393" y2="83898"/>
                      </a14:backgroundRemoval>
                    </a14:imgEffect>
                  </a14:imgLayer>
                </a14:imgProps>
              </a:ext>
            </a:extLst>
          </a:blip>
          <a:stretch>
            <a:fillRect/>
          </a:stretch>
        </p:blipFill>
        <p:spPr>
          <a:xfrm>
            <a:off x="8916723" y="2372440"/>
            <a:ext cx="1306907" cy="1441262"/>
          </a:xfrm>
          <a:prstGeom prst="rect">
            <a:avLst/>
          </a:prstGeom>
        </p:spPr>
      </p:pic>
      <p:pic>
        <p:nvPicPr>
          <p:cNvPr id="42" name="Picture 41">
            <a:extLst>
              <a:ext uri="{FF2B5EF4-FFF2-40B4-BE49-F238E27FC236}">
                <a16:creationId xmlns:a16="http://schemas.microsoft.com/office/drawing/2014/main" id="{40EBE1A5-AB7E-A443-B03C-88FE350B8501}"/>
              </a:ext>
            </a:extLst>
          </p:cNvPr>
          <p:cNvPicPr>
            <a:picLocks noChangeAspect="1"/>
          </p:cNvPicPr>
          <p:nvPr/>
        </p:nvPicPr>
        <p:blipFill>
          <a:blip r:embed="rId6"/>
          <a:stretch>
            <a:fillRect/>
          </a:stretch>
        </p:blipFill>
        <p:spPr>
          <a:xfrm rot="21274692" flipH="1">
            <a:off x="8435182" y="2735419"/>
            <a:ext cx="1089883" cy="1307055"/>
          </a:xfrm>
          <a:prstGeom prst="rect">
            <a:avLst/>
          </a:prstGeom>
        </p:spPr>
      </p:pic>
    </p:spTree>
    <p:extLst>
      <p:ext uri="{BB962C8B-B14F-4D97-AF65-F5344CB8AC3E}">
        <p14:creationId xmlns:p14="http://schemas.microsoft.com/office/powerpoint/2010/main" val="14974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 name="Content Placeholder 86">
                <a:extLst>
                  <a:ext uri="{FF2B5EF4-FFF2-40B4-BE49-F238E27FC236}">
                    <a16:creationId xmlns:a16="http://schemas.microsoft.com/office/drawing/2014/main" id="{A7C33D06-F82A-434A-B726-A7BB4D418A55}"/>
                  </a:ext>
                </a:extLst>
              </p:cNvPr>
              <p:cNvSpPr txBox="1">
                <a:spLocks/>
              </p:cNvSpPr>
              <p:nvPr/>
            </p:nvSpPr>
            <p:spPr>
              <a:xfrm>
                <a:off x="751217" y="1532915"/>
                <a:ext cx="10515600" cy="900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𝑥</m:t>
                    </m:r>
                    <m:r>
                      <a:rPr lang="en-US" i="1" dirty="0" smtClean="0">
                        <a:latin typeface="Cambria Math" panose="02040503050406030204" pitchFamily="18" charset="0"/>
                      </a:rPr>
                      <m:t>’)</m:t>
                    </m:r>
                  </m:oMath>
                </a14:m>
                <a:r>
                  <a:rPr lang="en-US" dirty="0"/>
                  <a:t> be the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𝑛</m:t>
                    </m:r>
                    <m:r>
                      <a:rPr lang="en-US" i="1" dirty="0" err="1" smtClean="0">
                        <a:latin typeface="Cambria Math" panose="02040503050406030204" pitchFamily="18" charset="0"/>
                      </a:rPr>
                      <m:t>,</m:t>
                    </m:r>
                    <m:r>
                      <a:rPr lang="en-US" i="1" dirty="0" err="1" smtClean="0">
                        <a:latin typeface="Cambria Math" panose="02040503050406030204" pitchFamily="18" charset="0"/>
                      </a:rPr>
                      <m:t>𝑑</m:t>
                    </m:r>
                    <m:r>
                      <a:rPr lang="en-US" i="1" dirty="0" smtClean="0">
                        <a:latin typeface="Cambria Math" panose="02040503050406030204" pitchFamily="18" charset="0"/>
                      </a:rPr>
                      <m:t>,</m:t>
                    </m:r>
                    <m:r>
                      <a:rPr lang="en-US" i="1" dirty="0" smtClean="0">
                        <a:latin typeface="Cambria Math" panose="02040503050406030204" pitchFamily="18" charset="0"/>
                      </a:rPr>
                      <m:t>𝜖</m:t>
                    </m:r>
                    <m:r>
                      <a:rPr lang="en-US" i="1" dirty="0" smtClean="0">
                        <a:latin typeface="Cambria Math" panose="02040503050406030204" pitchFamily="18" charset="0"/>
                      </a:rPr>
                      <m:t>)</m:t>
                    </m:r>
                  </m:oMath>
                </a14:m>
                <a:r>
                  <a:rPr lang="en-US" dirty="0"/>
                  <a:t> Gap-Hamming Predicate</a:t>
                </a:r>
              </a:p>
            </p:txBody>
          </p:sp>
        </mc:Choice>
        <mc:Fallback xmlns="">
          <p:sp>
            <p:nvSpPr>
              <p:cNvPr id="92" name="Content Placeholder 86">
                <a:extLst>
                  <a:ext uri="{FF2B5EF4-FFF2-40B4-BE49-F238E27FC236}">
                    <a16:creationId xmlns:a16="http://schemas.microsoft.com/office/drawing/2014/main" id="{A7C33D06-F82A-434A-B726-A7BB4D418A55}"/>
                  </a:ext>
                </a:extLst>
              </p:cNvPr>
              <p:cNvSpPr txBox="1">
                <a:spLocks noRot="1" noChangeAspect="1" noMove="1" noResize="1" noEditPoints="1" noAdjustHandles="1" noChangeArrowheads="1" noChangeShapeType="1" noTextEdit="1"/>
              </p:cNvSpPr>
              <p:nvPr/>
            </p:nvSpPr>
            <p:spPr>
              <a:xfrm>
                <a:off x="751217" y="1532915"/>
                <a:ext cx="10515600" cy="900322"/>
              </a:xfrm>
              <a:prstGeom prst="rect">
                <a:avLst/>
              </a:prstGeom>
              <a:blipFill>
                <a:blip r:embed="rId3"/>
                <a:stretch>
                  <a:fillRect l="-1206" t="-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Content Placeholder 86">
                <a:extLst>
                  <a:ext uri="{FF2B5EF4-FFF2-40B4-BE49-F238E27FC236}">
                    <a16:creationId xmlns:a16="http://schemas.microsoft.com/office/drawing/2014/main" id="{A6AB42E3-C84B-8A49-8615-35C76906124D}"/>
                  </a:ext>
                </a:extLst>
              </p:cNvPr>
              <p:cNvSpPr txBox="1">
                <a:spLocks/>
              </p:cNvSpPr>
              <p:nvPr/>
            </p:nvSpPr>
            <p:spPr>
              <a:xfrm>
                <a:off x="1082883" y="4089448"/>
                <a:ext cx="1564704" cy="420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err="1" smtClean="0">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93" name="Content Placeholder 86">
                <a:extLst>
                  <a:ext uri="{FF2B5EF4-FFF2-40B4-BE49-F238E27FC236}">
                    <a16:creationId xmlns:a16="http://schemas.microsoft.com/office/drawing/2014/main" id="{A6AB42E3-C84B-8A49-8615-35C76906124D}"/>
                  </a:ext>
                </a:extLst>
              </p:cNvPr>
              <p:cNvSpPr txBox="1">
                <a:spLocks noRot="1" noChangeAspect="1" noMove="1" noResize="1" noEditPoints="1" noAdjustHandles="1" noChangeArrowheads="1" noChangeShapeType="1" noTextEdit="1"/>
              </p:cNvSpPr>
              <p:nvPr/>
            </p:nvSpPr>
            <p:spPr>
              <a:xfrm>
                <a:off x="1082883" y="4089448"/>
                <a:ext cx="1564704" cy="420424"/>
              </a:xfrm>
              <a:prstGeom prst="rect">
                <a:avLst/>
              </a:prstGeom>
              <a:blipFill>
                <a:blip r:embed="rId4"/>
                <a:stretch>
                  <a:fillRect b="-17647"/>
                </a:stretch>
              </a:blipFill>
            </p:spPr>
            <p:txBody>
              <a:bodyPr/>
              <a:lstStyle/>
              <a:p>
                <a:r>
                  <a:rPr lang="en-US">
                    <a:noFill/>
                  </a:rPr>
                  <a:t> </a:t>
                </a:r>
              </a:p>
            </p:txBody>
          </p:sp>
        </mc:Fallback>
      </mc:AlternateContent>
      <p:sp>
        <p:nvSpPr>
          <p:cNvPr id="94" name="Left Brace 93">
            <a:extLst>
              <a:ext uri="{FF2B5EF4-FFF2-40B4-BE49-F238E27FC236}">
                <a16:creationId xmlns:a16="http://schemas.microsoft.com/office/drawing/2014/main" id="{9603B5C1-E54E-504D-9F9D-FD864EBA44FB}"/>
              </a:ext>
            </a:extLst>
          </p:cNvPr>
          <p:cNvSpPr/>
          <p:nvPr/>
        </p:nvSpPr>
        <p:spPr>
          <a:xfrm>
            <a:off x="2694866" y="2858478"/>
            <a:ext cx="375994" cy="281391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B335B026-F4CF-004E-AF83-303877A62267}"/>
                  </a:ext>
                </a:extLst>
              </p:cNvPr>
              <p:cNvSpPr txBox="1"/>
              <p:nvPr/>
            </p:nvSpPr>
            <p:spPr>
              <a:xfrm>
                <a:off x="3118138" y="3016491"/>
                <a:ext cx="404832" cy="4413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0</m:t>
                      </m:r>
                    </m:oMath>
                  </m:oMathPara>
                </a14:m>
                <a:endParaRPr lang="en-US" sz="2400" dirty="0"/>
              </a:p>
            </p:txBody>
          </p:sp>
        </mc:Choice>
        <mc:Fallback xmlns="">
          <p:sp>
            <p:nvSpPr>
              <p:cNvPr id="96" name="TextBox 95">
                <a:extLst>
                  <a:ext uri="{FF2B5EF4-FFF2-40B4-BE49-F238E27FC236}">
                    <a16:creationId xmlns:a16="http://schemas.microsoft.com/office/drawing/2014/main" id="{B335B026-F4CF-004E-AF83-303877A62267}"/>
                  </a:ext>
                </a:extLst>
              </p:cNvPr>
              <p:cNvSpPr txBox="1">
                <a:spLocks noRot="1" noChangeAspect="1" noMove="1" noResize="1" noEditPoints="1" noAdjustHandles="1" noChangeArrowheads="1" noChangeShapeType="1" noTextEdit="1"/>
              </p:cNvSpPr>
              <p:nvPr/>
            </p:nvSpPr>
            <p:spPr>
              <a:xfrm>
                <a:off x="3118138" y="3016491"/>
                <a:ext cx="404832" cy="4413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ADCB559-C1C3-C04F-B6A7-0B15508C7368}"/>
                  </a:ext>
                </a:extLst>
              </p:cNvPr>
              <p:cNvSpPr txBox="1"/>
              <p:nvPr/>
            </p:nvSpPr>
            <p:spPr>
              <a:xfrm>
                <a:off x="4152150" y="2991088"/>
                <a:ext cx="2950709" cy="441301"/>
              </a:xfrm>
              <a:prstGeom prst="rect">
                <a:avLst/>
              </a:prstGeom>
              <a:noFill/>
            </p:spPr>
            <p:txBody>
              <a:bodyPr wrap="none" rtlCol="0">
                <a:spAutoFit/>
              </a:bodyPr>
              <a:lstStyle/>
              <a:p>
                <a:r>
                  <a:rPr lang="en-US" sz="2400" dirty="0"/>
                  <a:t>If </a:t>
                </a:r>
                <a14:m>
                  <m:oMath xmlns:m="http://schemas.openxmlformats.org/officeDocument/2006/math">
                    <m:d>
                      <m:dPr>
                        <m:begChr m:val="|"/>
                        <m:endChr m:val="|"/>
                        <m:ctrlPr>
                          <a:rPr lang="en-US" sz="2400" b="0" i="1" dirty="0" smtClean="0">
                            <a:latin typeface="Cambria Math" panose="02040503050406030204" pitchFamily="18" charset="0"/>
                          </a:rPr>
                        </m:ctrlPr>
                      </m:dPr>
                      <m:e>
                        <m:r>
                          <m:rPr>
                            <m:sty m:val="p"/>
                          </m:rPr>
                          <a:rPr lang="en-US" sz="2400" b="0" i="0" dirty="0" smtClean="0">
                            <a:latin typeface="Cambria Math" panose="02040503050406030204" pitchFamily="18" charset="0"/>
                          </a:rPr>
                          <m:t>x</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𝑑</m:t>
                    </m:r>
                    <m:r>
                      <a:rPr lang="en-US" sz="2400" b="0" i="1" dirty="0" smtClean="0">
                        <a:latin typeface="Cambria Math" panose="02040503050406030204" pitchFamily="18" charset="0"/>
                      </a:rPr>
                      <m:t>(1 −</m:t>
                    </m:r>
                    <m:r>
                      <a:rPr lang="en-US" sz="2400" b="0" i="1" dirty="0" smtClean="0">
                        <a:latin typeface="Cambria Math" panose="02040503050406030204" pitchFamily="18" charset="0"/>
                      </a:rPr>
                      <m:t>𝜖</m:t>
                    </m:r>
                    <m:r>
                      <a:rPr lang="en-US" sz="2400" b="0" i="1" dirty="0" smtClean="0">
                        <a:latin typeface="Cambria Math" panose="02040503050406030204" pitchFamily="18" charset="0"/>
                      </a:rPr>
                      <m:t>)</m:t>
                    </m:r>
                  </m:oMath>
                </a14:m>
                <a:endParaRPr lang="en-US" sz="2400" dirty="0"/>
              </a:p>
            </p:txBody>
          </p:sp>
        </mc:Choice>
        <mc:Fallback xmlns="">
          <p:sp>
            <p:nvSpPr>
              <p:cNvPr id="97" name="TextBox 96">
                <a:extLst>
                  <a:ext uri="{FF2B5EF4-FFF2-40B4-BE49-F238E27FC236}">
                    <a16:creationId xmlns:a16="http://schemas.microsoft.com/office/drawing/2014/main" id="{8ADCB559-C1C3-C04F-B6A7-0B15508C7368}"/>
                  </a:ext>
                </a:extLst>
              </p:cNvPr>
              <p:cNvSpPr txBox="1">
                <a:spLocks noRot="1" noChangeAspect="1" noMove="1" noResize="1" noEditPoints="1" noAdjustHandles="1" noChangeArrowheads="1" noChangeShapeType="1" noTextEdit="1"/>
              </p:cNvSpPr>
              <p:nvPr/>
            </p:nvSpPr>
            <p:spPr>
              <a:xfrm>
                <a:off x="4152150" y="2991088"/>
                <a:ext cx="2950709" cy="441301"/>
              </a:xfrm>
              <a:prstGeom prst="rect">
                <a:avLst/>
              </a:prstGeom>
              <a:blipFill>
                <a:blip r:embed="rId6"/>
                <a:stretch>
                  <a:fillRect l="-3004" t="-8571" r="-5150" b="-34286"/>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5D4AD86C-CAC4-2247-9A5D-B6CC5D49F7D4}"/>
              </a:ext>
            </a:extLst>
          </p:cNvPr>
          <p:cNvSpPr txBox="1"/>
          <p:nvPr/>
        </p:nvSpPr>
        <p:spPr>
          <a:xfrm>
            <a:off x="7367004" y="3025533"/>
            <a:ext cx="1219356" cy="441301"/>
          </a:xfrm>
          <a:prstGeom prst="rect">
            <a:avLst/>
          </a:prstGeom>
          <a:noFill/>
        </p:spPr>
        <p:txBody>
          <a:bodyPr wrap="square" rtlCol="0">
            <a:spAutoFit/>
          </a:bodyPr>
          <a:lstStyle/>
          <a:p>
            <a:r>
              <a:rPr lang="en-US" sz="2400" dirty="0"/>
              <a:t>“CLOSE”</a:t>
            </a:r>
          </a:p>
        </p:txBody>
      </p:sp>
      <p:grpSp>
        <p:nvGrpSpPr>
          <p:cNvPr id="99" name="Group 98">
            <a:extLst>
              <a:ext uri="{FF2B5EF4-FFF2-40B4-BE49-F238E27FC236}">
                <a16:creationId xmlns:a16="http://schemas.microsoft.com/office/drawing/2014/main" id="{6EBB6539-6E29-AB48-91F5-3ADC8F7E3E31}"/>
              </a:ext>
            </a:extLst>
          </p:cNvPr>
          <p:cNvGrpSpPr/>
          <p:nvPr/>
        </p:nvGrpSpPr>
        <p:grpSpPr>
          <a:xfrm>
            <a:off x="8981224" y="2928174"/>
            <a:ext cx="1411732" cy="548157"/>
            <a:chOff x="10083499" y="2084020"/>
            <a:chExt cx="1853620" cy="719736"/>
          </a:xfrm>
        </p:grpSpPr>
        <p:grpSp>
          <p:nvGrpSpPr>
            <p:cNvPr id="100" name="Group 99">
              <a:extLst>
                <a:ext uri="{FF2B5EF4-FFF2-40B4-BE49-F238E27FC236}">
                  <a16:creationId xmlns:a16="http://schemas.microsoft.com/office/drawing/2014/main" id="{12079C02-FCF5-EC4B-98E8-C88F288B552D}"/>
                </a:ext>
              </a:extLst>
            </p:cNvPr>
            <p:cNvGrpSpPr/>
            <p:nvPr/>
          </p:nvGrpSpPr>
          <p:grpSpPr>
            <a:xfrm>
              <a:off x="10083499" y="2084020"/>
              <a:ext cx="1853619" cy="316461"/>
              <a:chOff x="3034367" y="2359645"/>
              <a:chExt cx="5239279" cy="894481"/>
            </a:xfrm>
          </p:grpSpPr>
          <p:sp>
            <p:nvSpPr>
              <p:cNvPr id="119" name="Rectangle 118">
                <a:extLst>
                  <a:ext uri="{FF2B5EF4-FFF2-40B4-BE49-F238E27FC236}">
                    <a16:creationId xmlns:a16="http://schemas.microsoft.com/office/drawing/2014/main" id="{F4CBF2AE-58C0-8D46-ABD9-CA9C38C4D1EB}"/>
                  </a:ext>
                </a:extLst>
              </p:cNvPr>
              <p:cNvSpPr/>
              <p:nvPr/>
            </p:nvSpPr>
            <p:spPr>
              <a:xfrm>
                <a:off x="3034367" y="2359653"/>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20" name="Rectangle 119">
                <a:extLst>
                  <a:ext uri="{FF2B5EF4-FFF2-40B4-BE49-F238E27FC236}">
                    <a16:creationId xmlns:a16="http://schemas.microsoft.com/office/drawing/2014/main" id="{BDDA70DD-D454-1745-8A43-2398F31F935E}"/>
                  </a:ext>
                </a:extLst>
              </p:cNvPr>
              <p:cNvSpPr/>
              <p:nvPr/>
            </p:nvSpPr>
            <p:spPr>
              <a:xfrm>
                <a:off x="3918354" y="2359651"/>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21" name="Rectangle 120">
                <a:extLst>
                  <a:ext uri="{FF2B5EF4-FFF2-40B4-BE49-F238E27FC236}">
                    <a16:creationId xmlns:a16="http://schemas.microsoft.com/office/drawing/2014/main" id="{227E11B5-E8D9-4647-B4D3-11C1E21EC858}"/>
                  </a:ext>
                </a:extLst>
              </p:cNvPr>
              <p:cNvSpPr/>
              <p:nvPr/>
            </p:nvSpPr>
            <p:spPr>
              <a:xfrm>
                <a:off x="4802340" y="2359649"/>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22" name="Rectangle 121">
                <a:extLst>
                  <a:ext uri="{FF2B5EF4-FFF2-40B4-BE49-F238E27FC236}">
                    <a16:creationId xmlns:a16="http://schemas.microsoft.com/office/drawing/2014/main" id="{8A57E0AD-77CA-1443-BD23-C1734D53A9B3}"/>
                  </a:ext>
                </a:extLst>
              </p:cNvPr>
              <p:cNvSpPr/>
              <p:nvPr/>
            </p:nvSpPr>
            <p:spPr>
              <a:xfrm>
                <a:off x="5686326" y="2359648"/>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23" name="Rectangle 122">
                <a:extLst>
                  <a:ext uri="{FF2B5EF4-FFF2-40B4-BE49-F238E27FC236}">
                    <a16:creationId xmlns:a16="http://schemas.microsoft.com/office/drawing/2014/main" id="{46C4138C-9E3D-FA49-B623-02D9B55078C6}"/>
                  </a:ext>
                </a:extLst>
              </p:cNvPr>
              <p:cNvSpPr/>
              <p:nvPr/>
            </p:nvSpPr>
            <p:spPr>
              <a:xfrm>
                <a:off x="6570312" y="2359646"/>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24" name="Rectangle 123">
                <a:extLst>
                  <a:ext uri="{FF2B5EF4-FFF2-40B4-BE49-F238E27FC236}">
                    <a16:creationId xmlns:a16="http://schemas.microsoft.com/office/drawing/2014/main" id="{8FEB3675-98B3-754C-BFE0-87311557CD64}"/>
                  </a:ext>
                </a:extLst>
              </p:cNvPr>
              <p:cNvSpPr/>
              <p:nvPr/>
            </p:nvSpPr>
            <p:spPr>
              <a:xfrm>
                <a:off x="7454298" y="2359645"/>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101" name="Group 100">
              <a:extLst>
                <a:ext uri="{FF2B5EF4-FFF2-40B4-BE49-F238E27FC236}">
                  <a16:creationId xmlns:a16="http://schemas.microsoft.com/office/drawing/2014/main" id="{191F242F-1E99-F54C-9B42-850E404C9106}"/>
                </a:ext>
              </a:extLst>
            </p:cNvPr>
            <p:cNvGrpSpPr/>
            <p:nvPr/>
          </p:nvGrpSpPr>
          <p:grpSpPr>
            <a:xfrm>
              <a:off x="10083500" y="2487295"/>
              <a:ext cx="1853619" cy="316461"/>
              <a:chOff x="3034368" y="3499507"/>
              <a:chExt cx="5239278" cy="894481"/>
            </a:xfrm>
          </p:grpSpPr>
          <p:sp>
            <p:nvSpPr>
              <p:cNvPr id="102" name="Rectangle 101">
                <a:extLst>
                  <a:ext uri="{FF2B5EF4-FFF2-40B4-BE49-F238E27FC236}">
                    <a16:creationId xmlns:a16="http://schemas.microsoft.com/office/drawing/2014/main" id="{7893997F-A206-9B4A-81D8-F8712C5DDAA8}"/>
                  </a:ext>
                </a:extLst>
              </p:cNvPr>
              <p:cNvSpPr/>
              <p:nvPr/>
            </p:nvSpPr>
            <p:spPr>
              <a:xfrm>
                <a:off x="3034368" y="3499515"/>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03" name="Rectangle 102">
                <a:extLst>
                  <a:ext uri="{FF2B5EF4-FFF2-40B4-BE49-F238E27FC236}">
                    <a16:creationId xmlns:a16="http://schemas.microsoft.com/office/drawing/2014/main" id="{5F518EED-8F5D-3C45-87ED-D1B0CE3E0BC6}"/>
                  </a:ext>
                </a:extLst>
              </p:cNvPr>
              <p:cNvSpPr/>
              <p:nvPr/>
            </p:nvSpPr>
            <p:spPr>
              <a:xfrm>
                <a:off x="3918354" y="3499513"/>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04" name="Rectangle 103">
                <a:extLst>
                  <a:ext uri="{FF2B5EF4-FFF2-40B4-BE49-F238E27FC236}">
                    <a16:creationId xmlns:a16="http://schemas.microsoft.com/office/drawing/2014/main" id="{151F7CC7-3405-014F-A4B5-3F17D97ECA83}"/>
                  </a:ext>
                </a:extLst>
              </p:cNvPr>
              <p:cNvSpPr/>
              <p:nvPr/>
            </p:nvSpPr>
            <p:spPr>
              <a:xfrm>
                <a:off x="4802340" y="3499511"/>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05" name="Rectangle 104">
                <a:extLst>
                  <a:ext uri="{FF2B5EF4-FFF2-40B4-BE49-F238E27FC236}">
                    <a16:creationId xmlns:a16="http://schemas.microsoft.com/office/drawing/2014/main" id="{7C4CE6DC-819D-9041-A39A-94E21A05987E}"/>
                  </a:ext>
                </a:extLst>
              </p:cNvPr>
              <p:cNvSpPr/>
              <p:nvPr/>
            </p:nvSpPr>
            <p:spPr>
              <a:xfrm>
                <a:off x="5686326" y="3499510"/>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06" name="Rectangle 105">
                <a:extLst>
                  <a:ext uri="{FF2B5EF4-FFF2-40B4-BE49-F238E27FC236}">
                    <a16:creationId xmlns:a16="http://schemas.microsoft.com/office/drawing/2014/main" id="{1E3895DA-133E-C64B-B997-7534A03A893C}"/>
                  </a:ext>
                </a:extLst>
              </p:cNvPr>
              <p:cNvSpPr/>
              <p:nvPr/>
            </p:nvSpPr>
            <p:spPr>
              <a:xfrm>
                <a:off x="6570312" y="3499508"/>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07" name="Rectangle 106">
                <a:extLst>
                  <a:ext uri="{FF2B5EF4-FFF2-40B4-BE49-F238E27FC236}">
                    <a16:creationId xmlns:a16="http://schemas.microsoft.com/office/drawing/2014/main" id="{89255500-452E-744A-B44B-ABDD8816401C}"/>
                  </a:ext>
                </a:extLst>
              </p:cNvPr>
              <p:cNvSpPr/>
              <p:nvPr/>
            </p:nvSpPr>
            <p:spPr>
              <a:xfrm>
                <a:off x="7454298" y="3499507"/>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1C8C9CCF-6F30-CB4D-901F-8BB72B555B95}"/>
                  </a:ext>
                </a:extLst>
              </p:cNvPr>
              <p:cNvSpPr txBox="1"/>
              <p:nvPr/>
            </p:nvSpPr>
            <p:spPr>
              <a:xfrm>
                <a:off x="3160130" y="4064502"/>
                <a:ext cx="404832" cy="4413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1</m:t>
                      </m:r>
                    </m:oMath>
                  </m:oMathPara>
                </a14:m>
                <a:endParaRPr lang="en-US" sz="2400" dirty="0"/>
              </a:p>
            </p:txBody>
          </p:sp>
        </mc:Choice>
        <mc:Fallback xmlns="">
          <p:sp>
            <p:nvSpPr>
              <p:cNvPr id="126" name="TextBox 125">
                <a:extLst>
                  <a:ext uri="{FF2B5EF4-FFF2-40B4-BE49-F238E27FC236}">
                    <a16:creationId xmlns:a16="http://schemas.microsoft.com/office/drawing/2014/main" id="{1C8C9CCF-6F30-CB4D-901F-8BB72B555B95}"/>
                  </a:ext>
                </a:extLst>
              </p:cNvPr>
              <p:cNvSpPr txBox="1">
                <a:spLocks noRot="1" noChangeAspect="1" noMove="1" noResize="1" noEditPoints="1" noAdjustHandles="1" noChangeArrowheads="1" noChangeShapeType="1" noTextEdit="1"/>
              </p:cNvSpPr>
              <p:nvPr/>
            </p:nvSpPr>
            <p:spPr>
              <a:xfrm>
                <a:off x="3160130" y="4064502"/>
                <a:ext cx="404832" cy="44130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63962CEC-40C6-4547-8B94-D7B129B97872}"/>
                  </a:ext>
                </a:extLst>
              </p:cNvPr>
              <p:cNvSpPr txBox="1"/>
              <p:nvPr/>
            </p:nvSpPr>
            <p:spPr>
              <a:xfrm>
                <a:off x="4145427" y="4047391"/>
                <a:ext cx="2886353" cy="441301"/>
              </a:xfrm>
              <a:prstGeom prst="rect">
                <a:avLst/>
              </a:prstGeom>
              <a:noFill/>
            </p:spPr>
            <p:txBody>
              <a:bodyPr wrap="none" rtlCol="0">
                <a:spAutoFit/>
              </a:bodyPr>
              <a:lstStyle/>
              <a:p>
                <a:r>
                  <a:rPr lang="en-US" sz="2400" dirty="0"/>
                  <a:t>If </a:t>
                </a:r>
                <a14:m>
                  <m:oMath xmlns:m="http://schemas.openxmlformats.org/officeDocument/2006/math">
                    <m:d>
                      <m:dPr>
                        <m:begChr m:val="|"/>
                        <m:endChr m:val="|"/>
                        <m:ctrlPr>
                          <a:rPr lang="en-US" sz="2400" b="0" i="1" dirty="0" smtClean="0">
                            <a:latin typeface="Cambria Math" panose="02040503050406030204" pitchFamily="18" charset="0"/>
                          </a:rPr>
                        </m:ctrlPr>
                      </m:dPr>
                      <m:e>
                        <m:r>
                          <m:rPr>
                            <m:sty m:val="p"/>
                          </m:rPr>
                          <a:rPr lang="en-US" sz="2400" b="0" i="0" dirty="0" smtClean="0">
                            <a:latin typeface="Cambria Math" panose="02040503050406030204" pitchFamily="18" charset="0"/>
                          </a:rPr>
                          <m:t>x</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e>
                    </m:d>
                    <m:r>
                      <a:rPr lang="en-US" sz="2400" b="0" i="1" dirty="0" smtClean="0">
                        <a:latin typeface="Cambria Math" panose="02040503050406030204" pitchFamily="18" charset="0"/>
                      </a:rPr>
                      <m:t>≥</m:t>
                    </m:r>
                    <m:r>
                      <a:rPr lang="en-US" sz="2400" b="0" i="1" dirty="0" smtClean="0">
                        <a:latin typeface="Cambria Math" panose="02040503050406030204" pitchFamily="18" charset="0"/>
                      </a:rPr>
                      <m:t>𝑑</m:t>
                    </m:r>
                    <m:r>
                      <a:rPr lang="en-US" sz="2400" b="0" i="1" dirty="0" smtClean="0">
                        <a:latin typeface="Cambria Math" panose="02040503050406030204" pitchFamily="18" charset="0"/>
                      </a:rPr>
                      <m:t>(1+</m:t>
                    </m:r>
                    <m:r>
                      <a:rPr lang="en-US" sz="2400" b="0" i="1" dirty="0" smtClean="0">
                        <a:latin typeface="Cambria Math" panose="02040503050406030204" pitchFamily="18" charset="0"/>
                      </a:rPr>
                      <m:t>𝜖</m:t>
                    </m:r>
                    <m:r>
                      <a:rPr lang="en-US" sz="2400" b="0" i="1" dirty="0" smtClean="0">
                        <a:latin typeface="Cambria Math" panose="02040503050406030204" pitchFamily="18" charset="0"/>
                      </a:rPr>
                      <m:t>)</m:t>
                    </m:r>
                  </m:oMath>
                </a14:m>
                <a:endParaRPr lang="en-US" sz="2400" dirty="0"/>
              </a:p>
            </p:txBody>
          </p:sp>
        </mc:Choice>
        <mc:Fallback xmlns="">
          <p:sp>
            <p:nvSpPr>
              <p:cNvPr id="127" name="TextBox 126">
                <a:extLst>
                  <a:ext uri="{FF2B5EF4-FFF2-40B4-BE49-F238E27FC236}">
                    <a16:creationId xmlns:a16="http://schemas.microsoft.com/office/drawing/2014/main" id="{63962CEC-40C6-4547-8B94-D7B129B97872}"/>
                  </a:ext>
                </a:extLst>
              </p:cNvPr>
              <p:cNvSpPr txBox="1">
                <a:spLocks noRot="1" noChangeAspect="1" noMove="1" noResize="1" noEditPoints="1" noAdjustHandles="1" noChangeArrowheads="1" noChangeShapeType="1" noTextEdit="1"/>
              </p:cNvSpPr>
              <p:nvPr/>
            </p:nvSpPr>
            <p:spPr>
              <a:xfrm>
                <a:off x="4145427" y="4047391"/>
                <a:ext cx="2886353" cy="441301"/>
              </a:xfrm>
              <a:prstGeom prst="rect">
                <a:avLst/>
              </a:prstGeom>
              <a:blipFill>
                <a:blip r:embed="rId8"/>
                <a:stretch>
                  <a:fillRect l="-3057" t="-8571" r="-4803" b="-37143"/>
                </a:stretch>
              </a:blipFill>
            </p:spPr>
            <p:txBody>
              <a:bodyPr/>
              <a:lstStyle/>
              <a:p>
                <a:r>
                  <a:rPr lang="en-US">
                    <a:noFill/>
                  </a:rPr>
                  <a:t> </a:t>
                </a:r>
              </a:p>
            </p:txBody>
          </p:sp>
        </mc:Fallback>
      </mc:AlternateContent>
      <p:sp>
        <p:nvSpPr>
          <p:cNvPr id="128" name="TextBox 127">
            <a:extLst>
              <a:ext uri="{FF2B5EF4-FFF2-40B4-BE49-F238E27FC236}">
                <a16:creationId xmlns:a16="http://schemas.microsoft.com/office/drawing/2014/main" id="{505EAB97-C106-174E-945C-220A8107EAE6}"/>
              </a:ext>
            </a:extLst>
          </p:cNvPr>
          <p:cNvSpPr txBox="1"/>
          <p:nvPr/>
        </p:nvSpPr>
        <p:spPr>
          <a:xfrm>
            <a:off x="7425562" y="4059581"/>
            <a:ext cx="1219356" cy="441301"/>
          </a:xfrm>
          <a:prstGeom prst="rect">
            <a:avLst/>
          </a:prstGeom>
          <a:noFill/>
        </p:spPr>
        <p:txBody>
          <a:bodyPr wrap="square" rtlCol="0">
            <a:spAutoFit/>
          </a:bodyPr>
          <a:lstStyle/>
          <a:p>
            <a:r>
              <a:rPr lang="en-US" sz="2400" dirty="0"/>
              <a:t>“FAR”</a:t>
            </a:r>
          </a:p>
        </p:txBody>
      </p:sp>
      <p:grpSp>
        <p:nvGrpSpPr>
          <p:cNvPr id="129" name="Group 128">
            <a:extLst>
              <a:ext uri="{FF2B5EF4-FFF2-40B4-BE49-F238E27FC236}">
                <a16:creationId xmlns:a16="http://schemas.microsoft.com/office/drawing/2014/main" id="{064E8CF8-EC8F-9941-8EE9-00D55D90EA08}"/>
              </a:ext>
            </a:extLst>
          </p:cNvPr>
          <p:cNvGrpSpPr/>
          <p:nvPr/>
        </p:nvGrpSpPr>
        <p:grpSpPr>
          <a:xfrm>
            <a:off x="8760449" y="4047391"/>
            <a:ext cx="1411732" cy="548157"/>
            <a:chOff x="10083499" y="3597816"/>
            <a:chExt cx="1853620" cy="719736"/>
          </a:xfrm>
        </p:grpSpPr>
        <p:grpSp>
          <p:nvGrpSpPr>
            <p:cNvPr id="130" name="Group 129">
              <a:extLst>
                <a:ext uri="{FF2B5EF4-FFF2-40B4-BE49-F238E27FC236}">
                  <a16:creationId xmlns:a16="http://schemas.microsoft.com/office/drawing/2014/main" id="{8F78AD08-4C39-5146-9DA3-35DBEB4FEF71}"/>
                </a:ext>
              </a:extLst>
            </p:cNvPr>
            <p:cNvGrpSpPr/>
            <p:nvPr/>
          </p:nvGrpSpPr>
          <p:grpSpPr>
            <a:xfrm>
              <a:off x="10083499" y="3597816"/>
              <a:ext cx="1853619" cy="316461"/>
              <a:chOff x="3034367" y="2359645"/>
              <a:chExt cx="5239279" cy="894481"/>
            </a:xfrm>
          </p:grpSpPr>
          <p:sp>
            <p:nvSpPr>
              <p:cNvPr id="138" name="Rectangle 137">
                <a:extLst>
                  <a:ext uri="{FF2B5EF4-FFF2-40B4-BE49-F238E27FC236}">
                    <a16:creationId xmlns:a16="http://schemas.microsoft.com/office/drawing/2014/main" id="{DD1EA577-991C-DA44-A42A-F5317B6473ED}"/>
                  </a:ext>
                </a:extLst>
              </p:cNvPr>
              <p:cNvSpPr/>
              <p:nvPr/>
            </p:nvSpPr>
            <p:spPr>
              <a:xfrm>
                <a:off x="3034367" y="2359653"/>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9" name="Rectangle 138">
                <a:extLst>
                  <a:ext uri="{FF2B5EF4-FFF2-40B4-BE49-F238E27FC236}">
                    <a16:creationId xmlns:a16="http://schemas.microsoft.com/office/drawing/2014/main" id="{9CD0B8AC-8608-9744-AEDE-29DAB4440601}"/>
                  </a:ext>
                </a:extLst>
              </p:cNvPr>
              <p:cNvSpPr/>
              <p:nvPr/>
            </p:nvSpPr>
            <p:spPr>
              <a:xfrm>
                <a:off x="3918354" y="2359651"/>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40" name="Rectangle 139">
                <a:extLst>
                  <a:ext uri="{FF2B5EF4-FFF2-40B4-BE49-F238E27FC236}">
                    <a16:creationId xmlns:a16="http://schemas.microsoft.com/office/drawing/2014/main" id="{877901FF-DF8F-2445-89DF-AE4F11ACAA99}"/>
                  </a:ext>
                </a:extLst>
              </p:cNvPr>
              <p:cNvSpPr/>
              <p:nvPr/>
            </p:nvSpPr>
            <p:spPr>
              <a:xfrm>
                <a:off x="4802340" y="2359649"/>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41" name="Rectangle 140">
                <a:extLst>
                  <a:ext uri="{FF2B5EF4-FFF2-40B4-BE49-F238E27FC236}">
                    <a16:creationId xmlns:a16="http://schemas.microsoft.com/office/drawing/2014/main" id="{3C666092-B98B-9242-B0FE-C61F2B004C82}"/>
                  </a:ext>
                </a:extLst>
              </p:cNvPr>
              <p:cNvSpPr/>
              <p:nvPr/>
            </p:nvSpPr>
            <p:spPr>
              <a:xfrm>
                <a:off x="5686326" y="2359648"/>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42" name="Rectangle 141">
                <a:extLst>
                  <a:ext uri="{FF2B5EF4-FFF2-40B4-BE49-F238E27FC236}">
                    <a16:creationId xmlns:a16="http://schemas.microsoft.com/office/drawing/2014/main" id="{B6FA73ED-20D5-824D-B65F-B1C97122018D}"/>
                  </a:ext>
                </a:extLst>
              </p:cNvPr>
              <p:cNvSpPr/>
              <p:nvPr/>
            </p:nvSpPr>
            <p:spPr>
              <a:xfrm>
                <a:off x="6570312" y="2359646"/>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43" name="Rectangle 142">
                <a:extLst>
                  <a:ext uri="{FF2B5EF4-FFF2-40B4-BE49-F238E27FC236}">
                    <a16:creationId xmlns:a16="http://schemas.microsoft.com/office/drawing/2014/main" id="{B33F33A2-8FD8-B943-9803-6C3724AD7ECE}"/>
                  </a:ext>
                </a:extLst>
              </p:cNvPr>
              <p:cNvSpPr/>
              <p:nvPr/>
            </p:nvSpPr>
            <p:spPr>
              <a:xfrm>
                <a:off x="7454298" y="2359645"/>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p:nvGrpSpPr>
            <p:cNvPr id="131" name="Group 130">
              <a:extLst>
                <a:ext uri="{FF2B5EF4-FFF2-40B4-BE49-F238E27FC236}">
                  <a16:creationId xmlns:a16="http://schemas.microsoft.com/office/drawing/2014/main" id="{DF78B9DE-B27C-EA41-A647-B1E8EAABC695}"/>
                </a:ext>
              </a:extLst>
            </p:cNvPr>
            <p:cNvGrpSpPr/>
            <p:nvPr/>
          </p:nvGrpSpPr>
          <p:grpSpPr>
            <a:xfrm>
              <a:off x="10083500" y="4001091"/>
              <a:ext cx="1853619" cy="316461"/>
              <a:chOff x="3034368" y="3499507"/>
              <a:chExt cx="5239278" cy="894481"/>
            </a:xfrm>
          </p:grpSpPr>
          <p:sp>
            <p:nvSpPr>
              <p:cNvPr id="132" name="Rectangle 131">
                <a:extLst>
                  <a:ext uri="{FF2B5EF4-FFF2-40B4-BE49-F238E27FC236}">
                    <a16:creationId xmlns:a16="http://schemas.microsoft.com/office/drawing/2014/main" id="{31219AB0-5544-FA41-8C23-042CDB5855D3}"/>
                  </a:ext>
                </a:extLst>
              </p:cNvPr>
              <p:cNvSpPr/>
              <p:nvPr/>
            </p:nvSpPr>
            <p:spPr>
              <a:xfrm>
                <a:off x="3034368" y="3499515"/>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3" name="Rectangle 132">
                <a:extLst>
                  <a:ext uri="{FF2B5EF4-FFF2-40B4-BE49-F238E27FC236}">
                    <a16:creationId xmlns:a16="http://schemas.microsoft.com/office/drawing/2014/main" id="{5BD52FF1-E4F0-7049-AE2B-B08D57D2908E}"/>
                  </a:ext>
                </a:extLst>
              </p:cNvPr>
              <p:cNvSpPr/>
              <p:nvPr/>
            </p:nvSpPr>
            <p:spPr>
              <a:xfrm>
                <a:off x="3918354" y="3499513"/>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4" name="Rectangle 133">
                <a:extLst>
                  <a:ext uri="{FF2B5EF4-FFF2-40B4-BE49-F238E27FC236}">
                    <a16:creationId xmlns:a16="http://schemas.microsoft.com/office/drawing/2014/main" id="{7FB38B6F-C42E-B349-9DCA-D6CF5AA688EF}"/>
                  </a:ext>
                </a:extLst>
              </p:cNvPr>
              <p:cNvSpPr/>
              <p:nvPr/>
            </p:nvSpPr>
            <p:spPr>
              <a:xfrm>
                <a:off x="4802340" y="3499511"/>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5" name="Rectangle 134">
                <a:extLst>
                  <a:ext uri="{FF2B5EF4-FFF2-40B4-BE49-F238E27FC236}">
                    <a16:creationId xmlns:a16="http://schemas.microsoft.com/office/drawing/2014/main" id="{3C473DC2-F584-3E4F-B890-A73897C681C4}"/>
                  </a:ext>
                </a:extLst>
              </p:cNvPr>
              <p:cNvSpPr/>
              <p:nvPr/>
            </p:nvSpPr>
            <p:spPr>
              <a:xfrm>
                <a:off x="5686326" y="3499510"/>
                <a:ext cx="819348" cy="8944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6" name="Rectangle 135">
                <a:extLst>
                  <a:ext uri="{FF2B5EF4-FFF2-40B4-BE49-F238E27FC236}">
                    <a16:creationId xmlns:a16="http://schemas.microsoft.com/office/drawing/2014/main" id="{A017C2A4-E2C0-5A4E-8898-343A3247C452}"/>
                  </a:ext>
                </a:extLst>
              </p:cNvPr>
              <p:cNvSpPr/>
              <p:nvPr/>
            </p:nvSpPr>
            <p:spPr>
              <a:xfrm>
                <a:off x="6570312" y="3499508"/>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sp>
            <p:nvSpPr>
              <p:cNvPr id="137" name="Rectangle 136">
                <a:extLst>
                  <a:ext uri="{FF2B5EF4-FFF2-40B4-BE49-F238E27FC236}">
                    <a16:creationId xmlns:a16="http://schemas.microsoft.com/office/drawing/2014/main" id="{282F1251-37AA-624F-BBD1-7218E8F87640}"/>
                  </a:ext>
                </a:extLst>
              </p:cNvPr>
              <p:cNvSpPr/>
              <p:nvPr/>
            </p:nvSpPr>
            <p:spPr>
              <a:xfrm>
                <a:off x="7454298" y="3499507"/>
                <a:ext cx="819348" cy="89447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endParaRPr>
              </a:p>
            </p:txBody>
          </p:sp>
        </p:grpSp>
      </p:grpSp>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46012046-D2BD-D543-A4A5-7A6A08234A43}"/>
                  </a:ext>
                </a:extLst>
              </p:cNvPr>
              <p:cNvSpPr txBox="1"/>
              <p:nvPr/>
            </p:nvSpPr>
            <p:spPr>
              <a:xfrm>
                <a:off x="3160130" y="5126720"/>
                <a:ext cx="395639" cy="4413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m:t>
                      </m:r>
                    </m:oMath>
                  </m:oMathPara>
                </a14:m>
                <a:endParaRPr lang="en-US" sz="2400" dirty="0"/>
              </a:p>
            </p:txBody>
          </p:sp>
        </mc:Choice>
        <mc:Fallback xmlns="">
          <p:sp>
            <p:nvSpPr>
              <p:cNvPr id="145" name="TextBox 144">
                <a:extLst>
                  <a:ext uri="{FF2B5EF4-FFF2-40B4-BE49-F238E27FC236}">
                    <a16:creationId xmlns:a16="http://schemas.microsoft.com/office/drawing/2014/main" id="{46012046-D2BD-D543-A4A5-7A6A08234A43}"/>
                  </a:ext>
                </a:extLst>
              </p:cNvPr>
              <p:cNvSpPr txBox="1">
                <a:spLocks noRot="1" noChangeAspect="1" noMove="1" noResize="1" noEditPoints="1" noAdjustHandles="1" noChangeArrowheads="1" noChangeShapeType="1" noTextEdit="1"/>
              </p:cNvSpPr>
              <p:nvPr/>
            </p:nvSpPr>
            <p:spPr>
              <a:xfrm>
                <a:off x="3160130" y="5126720"/>
                <a:ext cx="395639" cy="441301"/>
              </a:xfrm>
              <a:prstGeom prst="rect">
                <a:avLst/>
              </a:prstGeom>
              <a:blipFill>
                <a:blip r:embed="rId9"/>
                <a:stretch>
                  <a:fillRect/>
                </a:stretch>
              </a:blipFill>
            </p:spPr>
            <p:txBody>
              <a:bodyPr/>
              <a:lstStyle/>
              <a:p>
                <a:r>
                  <a:rPr lang="en-US">
                    <a:noFill/>
                  </a:rPr>
                  <a:t> </a:t>
                </a:r>
              </a:p>
            </p:txBody>
          </p:sp>
        </mc:Fallback>
      </mc:AlternateContent>
      <p:sp>
        <p:nvSpPr>
          <p:cNvPr id="146" name="TextBox 145">
            <a:extLst>
              <a:ext uri="{FF2B5EF4-FFF2-40B4-BE49-F238E27FC236}">
                <a16:creationId xmlns:a16="http://schemas.microsoft.com/office/drawing/2014/main" id="{2CC0290D-8C4C-4C49-A496-7889FF6F3F4A}"/>
              </a:ext>
            </a:extLst>
          </p:cNvPr>
          <p:cNvSpPr txBox="1"/>
          <p:nvPr/>
        </p:nvSpPr>
        <p:spPr>
          <a:xfrm>
            <a:off x="4059603" y="5126719"/>
            <a:ext cx="1414677" cy="441301"/>
          </a:xfrm>
          <a:prstGeom prst="rect">
            <a:avLst/>
          </a:prstGeom>
          <a:noFill/>
        </p:spPr>
        <p:txBody>
          <a:bodyPr wrap="none" rtlCol="0">
            <a:spAutoFit/>
          </a:bodyPr>
          <a:lstStyle/>
          <a:p>
            <a:r>
              <a:rPr lang="en-US" sz="2400" dirty="0"/>
              <a:t>Otherwise</a:t>
            </a:r>
          </a:p>
        </p:txBody>
      </p:sp>
      <p:sp>
        <p:nvSpPr>
          <p:cNvPr id="91" name="Title 1">
            <a:extLst>
              <a:ext uri="{FF2B5EF4-FFF2-40B4-BE49-F238E27FC236}">
                <a16:creationId xmlns:a16="http://schemas.microsoft.com/office/drawing/2014/main" id="{4CCB1DB0-9822-AE40-81F5-36F0CF2A7EB7}"/>
              </a:ext>
            </a:extLst>
          </p:cNvPr>
          <p:cNvSpPr txBox="1">
            <a:spLocks/>
          </p:cNvSpPr>
          <p:nvPr/>
        </p:nvSpPr>
        <p:spPr>
          <a:xfrm>
            <a:off x="838200" y="365125"/>
            <a:ext cx="986798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Gap-Hamming Predicate</a:t>
            </a:r>
          </a:p>
        </p:txBody>
      </p:sp>
    </p:spTree>
    <p:extLst>
      <p:ext uri="{BB962C8B-B14F-4D97-AF65-F5344CB8AC3E}">
        <p14:creationId xmlns:p14="http://schemas.microsoft.com/office/powerpoint/2010/main" val="16903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animBg="1"/>
      <p:bldP spid="96" grpId="0"/>
      <p:bldP spid="97" grpId="0"/>
      <p:bldP spid="98" grpId="0"/>
      <p:bldP spid="126" grpId="0"/>
      <p:bldP spid="127" grpId="0"/>
      <p:bldP spid="128" grpId="0"/>
      <p:bldP spid="145" grpId="0"/>
      <p:bldP spid="1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B5CC-0BE3-2244-ACC8-F4A8C3E7D5F2}"/>
              </a:ext>
            </a:extLst>
          </p:cNvPr>
          <p:cNvSpPr>
            <a:spLocks noGrp="1"/>
          </p:cNvSpPr>
          <p:nvPr>
            <p:ph type="title"/>
          </p:nvPr>
        </p:nvSpPr>
        <p:spPr/>
        <p:txBody>
          <a:bodyPr/>
          <a:lstStyle/>
          <a:p>
            <a:r>
              <a:rPr lang="en-US" dirty="0"/>
              <a:t>One-Way Communication Model</a:t>
            </a:r>
          </a:p>
        </p:txBody>
      </p:sp>
      <p:pic>
        <p:nvPicPr>
          <p:cNvPr id="34" name="Picture 33">
            <a:extLst>
              <a:ext uri="{FF2B5EF4-FFF2-40B4-BE49-F238E27FC236}">
                <a16:creationId xmlns:a16="http://schemas.microsoft.com/office/drawing/2014/main" id="{D3F21721-8CEE-E54A-AE14-99248CEE387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100000" l="0" r="92188"/>
                    </a14:imgEffect>
                  </a14:imgLayer>
                </a14:imgProps>
              </a:ext>
            </a:extLst>
          </a:blip>
          <a:srcRect l="17106" b="50487"/>
          <a:stretch/>
        </p:blipFill>
        <p:spPr>
          <a:xfrm>
            <a:off x="1409674" y="3366596"/>
            <a:ext cx="1621957" cy="1327042"/>
          </a:xfrm>
          <a:prstGeom prst="rect">
            <a:avLst/>
          </a:prstGeom>
        </p:spPr>
      </p:pic>
      <p:pic>
        <p:nvPicPr>
          <p:cNvPr id="35" name="Picture 34">
            <a:extLst>
              <a:ext uri="{FF2B5EF4-FFF2-40B4-BE49-F238E27FC236}">
                <a16:creationId xmlns:a16="http://schemas.microsoft.com/office/drawing/2014/main" id="{5F581543-CE52-3041-AE55-11DD9F5B1F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87" b="100000" l="1099" r="100000"/>
                    </a14:imgEffect>
                  </a14:imgLayer>
                </a14:imgProps>
              </a:ext>
            </a:extLst>
          </a:blip>
          <a:srcRect r="13761" b="56574"/>
          <a:stretch/>
        </p:blipFill>
        <p:spPr>
          <a:xfrm>
            <a:off x="6710832" y="3398204"/>
            <a:ext cx="1650975" cy="1260725"/>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1AF3FF7-B600-8B48-A8C0-5DB9C888018C}"/>
                  </a:ext>
                </a:extLst>
              </p:cNvPr>
              <p:cNvSpPr txBox="1"/>
              <p:nvPr/>
            </p:nvSpPr>
            <p:spPr>
              <a:xfrm>
                <a:off x="2721946" y="1802081"/>
                <a:ext cx="6224543" cy="757487"/>
              </a:xfrm>
              <a:prstGeom prst="rect">
                <a:avLst/>
              </a:prstGeom>
              <a:noFill/>
            </p:spPr>
            <p:txBody>
              <a:bodyPr wrap="none" rtlCol="0">
                <a:spAutoFit/>
              </a:bodyPr>
              <a:lstStyle/>
              <a:p>
                <a:r>
                  <a:rPr lang="en-US" sz="3600" dirty="0"/>
                  <a:t>Evaluate function </a:t>
                </a:r>
                <a14:m>
                  <m:oMath xmlns:m="http://schemas.openxmlformats.org/officeDocument/2006/math">
                    <m:r>
                      <a:rPr lang="en-US" sz="3600" b="0" i="1" dirty="0" smtClean="0">
                        <a:latin typeface="Cambria Math" panose="02040503050406030204" pitchFamily="18" charset="0"/>
                      </a:rPr>
                      <m:t>𝑃</m:t>
                    </m:r>
                  </m:oMath>
                </a14:m>
                <a:r>
                  <a:rPr lang="en-US" sz="3600" dirty="0"/>
                  <a:t> on </a:t>
                </a:r>
                <a14:m>
                  <m:oMath xmlns:m="http://schemas.openxmlformats.org/officeDocument/2006/math">
                    <m:r>
                      <a:rPr lang="en-US" sz="3600" i="1" dirty="0" smtClean="0">
                        <a:latin typeface="Cambria Math" panose="02040503050406030204" pitchFamily="18" charset="0"/>
                      </a:rPr>
                      <m:t>𝑥</m:t>
                    </m:r>
                    <m:r>
                      <a:rPr lang="en-US" sz="3600" i="1" dirty="0" smtClean="0">
                        <a:latin typeface="Cambria Math" panose="02040503050406030204" pitchFamily="18" charset="0"/>
                      </a:rPr>
                      <m:t>, </m:t>
                    </m:r>
                    <m:r>
                      <a:rPr lang="en-US" sz="3600" i="1" dirty="0" smtClean="0">
                        <a:latin typeface="Cambria Math" panose="02040503050406030204" pitchFamily="18" charset="0"/>
                      </a:rPr>
                      <m:t>𝑥</m:t>
                    </m:r>
                    <m:r>
                      <a:rPr lang="en-US" sz="3600" i="1" dirty="0" smtClean="0">
                        <a:latin typeface="Cambria Math" panose="02040503050406030204" pitchFamily="18" charset="0"/>
                      </a:rPr>
                      <m:t>’</m:t>
                    </m:r>
                  </m:oMath>
                </a14:m>
                <a:endParaRPr lang="en-US" sz="3600" dirty="0"/>
              </a:p>
            </p:txBody>
          </p:sp>
        </mc:Choice>
        <mc:Fallback xmlns="">
          <p:sp>
            <p:nvSpPr>
              <p:cNvPr id="36" name="TextBox 35">
                <a:extLst>
                  <a:ext uri="{FF2B5EF4-FFF2-40B4-BE49-F238E27FC236}">
                    <a16:creationId xmlns:a16="http://schemas.microsoft.com/office/drawing/2014/main" id="{F1AF3FF7-B600-8B48-A8C0-5DB9C888018C}"/>
                  </a:ext>
                </a:extLst>
              </p:cNvPr>
              <p:cNvSpPr txBox="1">
                <a:spLocks noRot="1" noChangeAspect="1" noMove="1" noResize="1" noEditPoints="1" noAdjustHandles="1" noChangeArrowheads="1" noChangeShapeType="1" noTextEdit="1"/>
              </p:cNvSpPr>
              <p:nvPr/>
            </p:nvSpPr>
            <p:spPr>
              <a:xfrm>
                <a:off x="2721946" y="1802081"/>
                <a:ext cx="6224543" cy="757487"/>
              </a:xfrm>
              <a:prstGeom prst="rect">
                <a:avLst/>
              </a:prstGeom>
              <a:blipFill>
                <a:blip r:embed="rId7"/>
                <a:stretch>
                  <a:fillRect l="-2851" t="-11475"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4808295-AFA7-5140-BDB5-1F298A676867}"/>
                  </a:ext>
                </a:extLst>
              </p:cNvPr>
              <p:cNvSpPr txBox="1"/>
              <p:nvPr/>
            </p:nvSpPr>
            <p:spPr>
              <a:xfrm>
                <a:off x="1770331" y="4720960"/>
                <a:ext cx="499731"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37" name="TextBox 36">
                <a:extLst>
                  <a:ext uri="{FF2B5EF4-FFF2-40B4-BE49-F238E27FC236}">
                    <a16:creationId xmlns:a16="http://schemas.microsoft.com/office/drawing/2014/main" id="{94808295-AFA7-5140-BDB5-1F298A676867}"/>
                  </a:ext>
                </a:extLst>
              </p:cNvPr>
              <p:cNvSpPr txBox="1">
                <a:spLocks noRot="1" noChangeAspect="1" noMove="1" noResize="1" noEditPoints="1" noAdjustHandles="1" noChangeArrowheads="1" noChangeShapeType="1" noTextEdit="1"/>
              </p:cNvSpPr>
              <p:nvPr/>
            </p:nvSpPr>
            <p:spPr>
              <a:xfrm>
                <a:off x="1770331" y="4720960"/>
                <a:ext cx="499731" cy="5410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BDF772F-ED87-F147-BEC8-CAA8DC63941E}"/>
                  </a:ext>
                </a:extLst>
              </p:cNvPr>
              <p:cNvSpPr txBox="1"/>
              <p:nvPr/>
            </p:nvSpPr>
            <p:spPr>
              <a:xfrm>
                <a:off x="7359872" y="4710451"/>
                <a:ext cx="582769"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38" name="TextBox 37">
                <a:extLst>
                  <a:ext uri="{FF2B5EF4-FFF2-40B4-BE49-F238E27FC236}">
                    <a16:creationId xmlns:a16="http://schemas.microsoft.com/office/drawing/2014/main" id="{6BDF772F-ED87-F147-BEC8-CAA8DC63941E}"/>
                  </a:ext>
                </a:extLst>
              </p:cNvPr>
              <p:cNvSpPr txBox="1">
                <a:spLocks noRot="1" noChangeAspect="1" noMove="1" noResize="1" noEditPoints="1" noAdjustHandles="1" noChangeArrowheads="1" noChangeShapeType="1" noTextEdit="1"/>
              </p:cNvSpPr>
              <p:nvPr/>
            </p:nvSpPr>
            <p:spPr>
              <a:xfrm>
                <a:off x="7359872" y="4710451"/>
                <a:ext cx="582769" cy="5410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B6818F8-6BEF-5449-A20C-9206786CA86C}"/>
                  </a:ext>
                </a:extLst>
              </p:cNvPr>
              <p:cNvSpPr txBox="1"/>
              <p:nvPr/>
            </p:nvSpPr>
            <p:spPr>
              <a:xfrm>
                <a:off x="3431681" y="2427078"/>
                <a:ext cx="4752327" cy="757487"/>
              </a:xfrm>
              <a:prstGeom prst="rect">
                <a:avLst/>
              </a:prstGeom>
              <a:noFill/>
            </p:spPr>
            <p:txBody>
              <a:bodyPr wrap="none" rtlCol="0">
                <a:spAutoFit/>
              </a:bodyPr>
              <a:lstStyle/>
              <a:p>
                <a:r>
                  <a:rPr lang="en-US" sz="3600" dirty="0"/>
                  <a:t>Public randomness </a:t>
                </a:r>
                <a14:m>
                  <m:oMath xmlns:m="http://schemas.openxmlformats.org/officeDocument/2006/math">
                    <m:r>
                      <a:rPr lang="en-US" sz="3600" i="1" dirty="0" smtClean="0">
                        <a:latin typeface="Cambria Math" panose="02040503050406030204" pitchFamily="18" charset="0"/>
                      </a:rPr>
                      <m:t>𝑟</m:t>
                    </m:r>
                  </m:oMath>
                </a14:m>
                <a:endParaRPr lang="en-US" sz="3600" dirty="0"/>
              </a:p>
            </p:txBody>
          </p:sp>
        </mc:Choice>
        <mc:Fallback xmlns="">
          <p:sp>
            <p:nvSpPr>
              <p:cNvPr id="39" name="TextBox 38">
                <a:extLst>
                  <a:ext uri="{FF2B5EF4-FFF2-40B4-BE49-F238E27FC236}">
                    <a16:creationId xmlns:a16="http://schemas.microsoft.com/office/drawing/2014/main" id="{9B6818F8-6BEF-5449-A20C-9206786CA86C}"/>
                  </a:ext>
                </a:extLst>
              </p:cNvPr>
              <p:cNvSpPr txBox="1">
                <a:spLocks noRot="1" noChangeAspect="1" noMove="1" noResize="1" noEditPoints="1" noAdjustHandles="1" noChangeArrowheads="1" noChangeShapeType="1" noTextEdit="1"/>
              </p:cNvSpPr>
              <p:nvPr/>
            </p:nvSpPr>
            <p:spPr>
              <a:xfrm>
                <a:off x="3431681" y="2427078"/>
                <a:ext cx="4752327" cy="757487"/>
              </a:xfrm>
              <a:prstGeom prst="rect">
                <a:avLst/>
              </a:prstGeom>
              <a:blipFill>
                <a:blip r:embed="rId10"/>
                <a:stretch>
                  <a:fillRect l="-3733" t="-11475" b="-13115"/>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61AA2B41-3E24-E842-8AEE-0331742A1DAF}"/>
              </a:ext>
            </a:extLst>
          </p:cNvPr>
          <p:cNvCxnSpPr>
            <a:cxnSpLocks/>
          </p:cNvCxnSpPr>
          <p:nvPr/>
        </p:nvCxnSpPr>
        <p:spPr>
          <a:xfrm>
            <a:off x="8730740" y="4929460"/>
            <a:ext cx="80062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02DC7B-D095-3B4A-9B8B-0B1B4B4D8BEB}"/>
                  </a:ext>
                </a:extLst>
              </p:cNvPr>
              <p:cNvSpPr txBox="1"/>
              <p:nvPr/>
            </p:nvSpPr>
            <p:spPr>
              <a:xfrm>
                <a:off x="9680568" y="4423107"/>
                <a:ext cx="1486267"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oMath>
                  </m:oMathPara>
                </a14:m>
                <a:endParaRPr lang="en-US" sz="2400" dirty="0"/>
              </a:p>
            </p:txBody>
          </p:sp>
        </mc:Choice>
        <mc:Fallback xmlns="">
          <p:sp>
            <p:nvSpPr>
              <p:cNvPr id="45" name="TextBox 44">
                <a:extLst>
                  <a:ext uri="{FF2B5EF4-FFF2-40B4-BE49-F238E27FC236}">
                    <a16:creationId xmlns:a16="http://schemas.microsoft.com/office/drawing/2014/main" id="{1802DC7B-D095-3B4A-9B8B-0B1B4B4D8BEB}"/>
                  </a:ext>
                </a:extLst>
              </p:cNvPr>
              <p:cNvSpPr txBox="1">
                <a:spLocks noRot="1" noChangeAspect="1" noMove="1" noResize="1" noEditPoints="1" noAdjustHandles="1" noChangeArrowheads="1" noChangeShapeType="1" noTextEdit="1"/>
              </p:cNvSpPr>
              <p:nvPr/>
            </p:nvSpPr>
            <p:spPr>
              <a:xfrm>
                <a:off x="9680568" y="4423107"/>
                <a:ext cx="1486267" cy="541062"/>
              </a:xfrm>
              <a:prstGeom prst="rect">
                <a:avLst/>
              </a:prstGeom>
              <a:blipFill>
                <a:blip r:embed="rId11"/>
                <a:stretch>
                  <a:fillRect/>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7E0820FE-EB68-E143-B6FA-A50ACFA5491D}"/>
              </a:ext>
            </a:extLst>
          </p:cNvPr>
          <p:cNvCxnSpPr>
            <a:cxnSpLocks/>
          </p:cNvCxnSpPr>
          <p:nvPr/>
        </p:nvCxnSpPr>
        <p:spPr>
          <a:xfrm>
            <a:off x="2814177" y="4980982"/>
            <a:ext cx="3800936" cy="1768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9B0374A-51D5-5D4B-A3D1-C33D17026865}"/>
                  </a:ext>
                </a:extLst>
              </p:cNvPr>
              <p:cNvSpPr txBox="1"/>
              <p:nvPr/>
            </p:nvSpPr>
            <p:spPr>
              <a:xfrm>
                <a:off x="3961893" y="4388398"/>
                <a:ext cx="1505504"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𝑔</m:t>
                          </m:r>
                        </m:e>
                        <m:sub>
                          <m:r>
                            <a:rPr lang="en-US" sz="2400" b="0" i="1" dirty="0" smtClean="0">
                              <a:latin typeface="Cambria Math" panose="02040503050406030204" pitchFamily="18" charset="0"/>
                            </a:rPr>
                            <m:t>𝑎</m:t>
                          </m:r>
                        </m:sub>
                      </m:sSub>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i="1" dirty="0" smtClean="0">
                              <a:latin typeface="Cambria Math" panose="02040503050406030204" pitchFamily="18" charset="0"/>
                            </a:rPr>
                            <m:t>𝑟</m:t>
                          </m:r>
                        </m:e>
                      </m:d>
                    </m:oMath>
                  </m:oMathPara>
                </a14:m>
                <a:endParaRPr lang="en-US" sz="2400" dirty="0"/>
              </a:p>
            </p:txBody>
          </p:sp>
        </mc:Choice>
        <mc:Fallback xmlns="">
          <p:sp>
            <p:nvSpPr>
              <p:cNvPr id="43" name="TextBox 42">
                <a:extLst>
                  <a:ext uri="{FF2B5EF4-FFF2-40B4-BE49-F238E27FC236}">
                    <a16:creationId xmlns:a16="http://schemas.microsoft.com/office/drawing/2014/main" id="{A9B0374A-51D5-5D4B-A3D1-C33D17026865}"/>
                  </a:ext>
                </a:extLst>
              </p:cNvPr>
              <p:cNvSpPr txBox="1">
                <a:spLocks noRot="1" noChangeAspect="1" noMove="1" noResize="1" noEditPoints="1" noAdjustHandles="1" noChangeArrowheads="1" noChangeShapeType="1" noTextEdit="1"/>
              </p:cNvSpPr>
              <p:nvPr/>
            </p:nvSpPr>
            <p:spPr>
              <a:xfrm>
                <a:off x="3961893" y="4388398"/>
                <a:ext cx="1505504" cy="54106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DA2431-7FB3-574D-ADAD-63B8399B9315}"/>
                  </a:ext>
                </a:extLst>
              </p:cNvPr>
              <p:cNvSpPr txBox="1"/>
              <p:nvPr/>
            </p:nvSpPr>
            <p:spPr>
              <a:xfrm>
                <a:off x="1821342" y="5058511"/>
                <a:ext cx="4062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𝑟</m:t>
                      </m:r>
                    </m:oMath>
                  </m:oMathPara>
                </a14:m>
                <a:endParaRPr lang="en-US" sz="2400" dirty="0"/>
              </a:p>
            </p:txBody>
          </p:sp>
        </mc:Choice>
        <mc:Fallback xmlns="">
          <p:sp>
            <p:nvSpPr>
              <p:cNvPr id="22" name="TextBox 21">
                <a:extLst>
                  <a:ext uri="{FF2B5EF4-FFF2-40B4-BE49-F238E27FC236}">
                    <a16:creationId xmlns:a16="http://schemas.microsoft.com/office/drawing/2014/main" id="{E7DA2431-7FB3-574D-ADAD-63B8399B9315}"/>
                  </a:ext>
                </a:extLst>
              </p:cNvPr>
              <p:cNvSpPr txBox="1">
                <a:spLocks noRot="1" noChangeAspect="1" noMove="1" noResize="1" noEditPoints="1" noAdjustHandles="1" noChangeArrowheads="1" noChangeShapeType="1" noTextEdit="1"/>
              </p:cNvSpPr>
              <p:nvPr/>
            </p:nvSpPr>
            <p:spPr>
              <a:xfrm>
                <a:off x="1821342" y="5058511"/>
                <a:ext cx="406200"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0BA2C76-DB8C-7747-BAD4-DF02B40A9695}"/>
                  </a:ext>
                </a:extLst>
              </p:cNvPr>
              <p:cNvSpPr txBox="1"/>
              <p:nvPr/>
            </p:nvSpPr>
            <p:spPr>
              <a:xfrm>
                <a:off x="7448156" y="5020680"/>
                <a:ext cx="4062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𝑟</m:t>
                      </m:r>
                    </m:oMath>
                  </m:oMathPara>
                </a14:m>
                <a:endParaRPr lang="en-US" sz="2400" dirty="0"/>
              </a:p>
            </p:txBody>
          </p:sp>
        </mc:Choice>
        <mc:Fallback xmlns="">
          <p:sp>
            <p:nvSpPr>
              <p:cNvPr id="23" name="TextBox 22">
                <a:extLst>
                  <a:ext uri="{FF2B5EF4-FFF2-40B4-BE49-F238E27FC236}">
                    <a16:creationId xmlns:a16="http://schemas.microsoft.com/office/drawing/2014/main" id="{90BA2C76-DB8C-7747-BAD4-DF02B40A9695}"/>
                  </a:ext>
                </a:extLst>
              </p:cNvPr>
              <p:cNvSpPr txBox="1">
                <a:spLocks noRot="1" noChangeAspect="1" noMove="1" noResize="1" noEditPoints="1" noAdjustHandles="1" noChangeArrowheads="1" noChangeShapeType="1" noTextEdit="1"/>
              </p:cNvSpPr>
              <p:nvPr/>
            </p:nvSpPr>
            <p:spPr>
              <a:xfrm>
                <a:off x="7448156" y="5020680"/>
                <a:ext cx="406200"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716B201-6141-0447-BF0A-E057EA3FACA6}"/>
                  </a:ext>
                </a:extLst>
              </p:cNvPr>
              <p:cNvSpPr txBox="1"/>
              <p:nvPr/>
            </p:nvSpPr>
            <p:spPr>
              <a:xfrm>
                <a:off x="9835116" y="5003818"/>
                <a:ext cx="1260923" cy="461665"/>
              </a:xfrm>
              <a:prstGeom prst="rect">
                <a:avLst/>
              </a:prstGeom>
              <a:noFill/>
            </p:spPr>
            <p:txBody>
              <a:bodyPr wrap="none" rtlCol="0">
                <a:spAutoFit/>
              </a:bodyPr>
              <a:lstStyle/>
              <a:p>
                <a:r>
                  <a:rPr lang="en-US" sz="2400" b="0" dirty="0"/>
                  <a:t>w.p.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𝑝</m:t>
                    </m:r>
                  </m:oMath>
                </a14:m>
                <a:endParaRPr lang="en-US" sz="2400" dirty="0"/>
              </a:p>
            </p:txBody>
          </p:sp>
        </mc:Choice>
        <mc:Fallback xmlns="">
          <p:sp>
            <p:nvSpPr>
              <p:cNvPr id="24" name="TextBox 23">
                <a:extLst>
                  <a:ext uri="{FF2B5EF4-FFF2-40B4-BE49-F238E27FC236}">
                    <a16:creationId xmlns:a16="http://schemas.microsoft.com/office/drawing/2014/main" id="{9716B201-6141-0447-BF0A-E057EA3FACA6}"/>
                  </a:ext>
                </a:extLst>
              </p:cNvPr>
              <p:cNvSpPr txBox="1">
                <a:spLocks noRot="1" noChangeAspect="1" noMove="1" noResize="1" noEditPoints="1" noAdjustHandles="1" noChangeArrowheads="1" noChangeShapeType="1" noTextEdit="1"/>
              </p:cNvSpPr>
              <p:nvPr/>
            </p:nvSpPr>
            <p:spPr>
              <a:xfrm>
                <a:off x="9835116" y="5003818"/>
                <a:ext cx="1260923" cy="461665"/>
              </a:xfrm>
              <a:prstGeom prst="rect">
                <a:avLst/>
              </a:prstGeom>
              <a:blipFill>
                <a:blip r:embed="rId14"/>
                <a:stretch>
                  <a:fillRect l="-5941"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ontent Placeholder 6">
                <a:extLst>
                  <a:ext uri="{FF2B5EF4-FFF2-40B4-BE49-F238E27FC236}">
                    <a16:creationId xmlns:a16="http://schemas.microsoft.com/office/drawing/2014/main" id="{DD2C97D3-42A8-C14F-A266-742E340DBD23}"/>
                  </a:ext>
                </a:extLst>
              </p:cNvPr>
              <p:cNvSpPr txBox="1">
                <a:spLocks/>
              </p:cNvSpPr>
              <p:nvPr/>
            </p:nvSpPr>
            <p:spPr>
              <a:xfrm>
                <a:off x="166687" y="5859223"/>
                <a:ext cx="11858625" cy="670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Goal: minimize </a:t>
                </a:r>
                <a14:m>
                  <m:oMath xmlns:m="http://schemas.openxmlformats.org/officeDocument/2006/math">
                    <m:sSub>
                      <m:sSubPr>
                        <m:ctrlPr>
                          <a:rPr lang="en-US" sz="3200" i="1" dirty="0">
                            <a:latin typeface="Cambria Math" panose="02040503050406030204" pitchFamily="18" charset="0"/>
                          </a:rPr>
                        </m:ctrlPr>
                      </m:sSubPr>
                      <m:e>
                        <m:r>
                          <a:rPr lang="en-US" sz="3200" b="0" i="1" dirty="0" smtClean="0">
                            <a:latin typeface="Cambria Math" panose="02040503050406030204" pitchFamily="18" charset="0"/>
                          </a:rPr>
                          <m:t>|</m:t>
                        </m:r>
                        <m:r>
                          <a:rPr lang="en-US" sz="3200" i="1" dirty="0">
                            <a:latin typeface="Cambria Math" panose="02040503050406030204" pitchFamily="18" charset="0"/>
                          </a:rPr>
                          <m:t>𝑔</m:t>
                        </m:r>
                      </m:e>
                      <m:sub>
                        <m:r>
                          <a:rPr lang="en-US" sz="3200" i="1" dirty="0">
                            <a:latin typeface="Cambria Math" panose="02040503050406030204" pitchFamily="18" charset="0"/>
                          </a:rPr>
                          <m:t>𝑎</m:t>
                        </m:r>
                      </m:sub>
                    </m:sSub>
                    <m:d>
                      <m:dPr>
                        <m:ctrlPr>
                          <a:rPr lang="en-US" sz="3200" i="1" dirty="0">
                            <a:latin typeface="Cambria Math" panose="02040503050406030204" pitchFamily="18" charset="0"/>
                          </a:rPr>
                        </m:ctrlPr>
                      </m:dPr>
                      <m:e>
                        <m:r>
                          <a:rPr lang="en-US" sz="3200" i="1" dirty="0">
                            <a:latin typeface="Cambria Math" panose="02040503050406030204" pitchFamily="18" charset="0"/>
                          </a:rPr>
                          <m:t>𝑥</m:t>
                        </m:r>
                        <m:r>
                          <a:rPr lang="en-US" sz="3200" i="1" dirty="0">
                            <a:latin typeface="Cambria Math" panose="02040503050406030204" pitchFamily="18" charset="0"/>
                          </a:rPr>
                          <m:t>,</m:t>
                        </m:r>
                        <m:r>
                          <a:rPr lang="en-US" sz="3200" i="1" dirty="0">
                            <a:latin typeface="Cambria Math" panose="02040503050406030204" pitchFamily="18" charset="0"/>
                          </a:rPr>
                          <m:t>𝑟</m:t>
                        </m:r>
                      </m:e>
                    </m:d>
                    <m:r>
                      <a:rPr lang="en-US" sz="3200" b="0" i="1" dirty="0" smtClean="0">
                        <a:latin typeface="Cambria Math" panose="02040503050406030204" pitchFamily="18" charset="0"/>
                      </a:rPr>
                      <m:t>|</m:t>
                    </m:r>
                  </m:oMath>
                </a14:m>
                <a:endParaRPr lang="en-US" sz="3200" dirty="0"/>
              </a:p>
              <a:p>
                <a:pPr marL="0" indent="0">
                  <a:buNone/>
                </a:pPr>
                <a:endParaRPr lang="en-US" sz="3200" dirty="0"/>
              </a:p>
            </p:txBody>
          </p:sp>
        </mc:Choice>
        <mc:Fallback xmlns="">
          <p:sp>
            <p:nvSpPr>
              <p:cNvPr id="25" name="Content Placeholder 6">
                <a:extLst>
                  <a:ext uri="{FF2B5EF4-FFF2-40B4-BE49-F238E27FC236}">
                    <a16:creationId xmlns:a16="http://schemas.microsoft.com/office/drawing/2014/main" id="{DD2C97D3-42A8-C14F-A266-742E340DBD23}"/>
                  </a:ext>
                </a:extLst>
              </p:cNvPr>
              <p:cNvSpPr txBox="1">
                <a:spLocks noRot="1" noChangeAspect="1" noMove="1" noResize="1" noEditPoints="1" noAdjustHandles="1" noChangeArrowheads="1" noChangeShapeType="1" noTextEdit="1"/>
              </p:cNvSpPr>
              <p:nvPr/>
            </p:nvSpPr>
            <p:spPr>
              <a:xfrm>
                <a:off x="166687" y="5859223"/>
                <a:ext cx="11858625" cy="670672"/>
              </a:xfrm>
              <a:prstGeom prst="rect">
                <a:avLst/>
              </a:prstGeom>
              <a:blipFill>
                <a:blip r:embed="rId15"/>
                <a:stretch>
                  <a:fillRect l="-1283" t="-16667" b="-7407"/>
                </a:stretch>
              </a:blipFill>
            </p:spPr>
            <p:txBody>
              <a:bodyPr/>
              <a:lstStyle/>
              <a:p>
                <a:r>
                  <a:rPr lang="en-US">
                    <a:noFill/>
                  </a:rPr>
                  <a:t> </a:t>
                </a:r>
              </a:p>
            </p:txBody>
          </p:sp>
        </mc:Fallback>
      </mc:AlternateContent>
    </p:spTree>
    <p:extLst>
      <p:ext uri="{BB962C8B-B14F-4D97-AF65-F5344CB8AC3E}">
        <p14:creationId xmlns:p14="http://schemas.microsoft.com/office/powerpoint/2010/main" val="416724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5" grpId="0"/>
      <p:bldP spid="43" grpId="0"/>
      <p:bldP spid="22" grpId="0"/>
      <p:bldP spid="23" grpId="0"/>
      <p:bldP spid="24"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0389-4340-7844-8509-235FDCBEAF9F}"/>
              </a:ext>
            </a:extLst>
          </p:cNvPr>
          <p:cNvSpPr>
            <a:spLocks noGrp="1"/>
          </p:cNvSpPr>
          <p:nvPr>
            <p:ph type="title"/>
          </p:nvPr>
        </p:nvSpPr>
        <p:spPr/>
        <p:txBody>
          <a:bodyPr/>
          <a:lstStyle/>
          <a:p>
            <a:r>
              <a:rPr lang="en-US" dirty="0"/>
              <a:t>PPH implies OWC Protocol</a:t>
            </a:r>
          </a:p>
        </p:txBody>
      </p:sp>
      <p:pic>
        <p:nvPicPr>
          <p:cNvPr id="4" name="Picture 3">
            <a:extLst>
              <a:ext uri="{FF2B5EF4-FFF2-40B4-BE49-F238E27FC236}">
                <a16:creationId xmlns:a16="http://schemas.microsoft.com/office/drawing/2014/main" id="{E1D597B8-0091-504E-8768-180C4331981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0" r="92188"/>
                    </a14:imgEffect>
                  </a14:imgLayer>
                </a14:imgProps>
              </a:ext>
            </a:extLst>
          </a:blip>
          <a:srcRect l="17106" b="50487"/>
          <a:stretch/>
        </p:blipFill>
        <p:spPr>
          <a:xfrm>
            <a:off x="1409674" y="3366596"/>
            <a:ext cx="1621957" cy="1327042"/>
          </a:xfrm>
          <a:prstGeom prst="rect">
            <a:avLst/>
          </a:prstGeom>
        </p:spPr>
      </p:pic>
      <p:pic>
        <p:nvPicPr>
          <p:cNvPr id="5" name="Picture 4">
            <a:extLst>
              <a:ext uri="{FF2B5EF4-FFF2-40B4-BE49-F238E27FC236}">
                <a16:creationId xmlns:a16="http://schemas.microsoft.com/office/drawing/2014/main" id="{1C1A27FA-D11A-9E4A-B0F1-3C571875A22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87" b="100000" l="1099" r="100000"/>
                    </a14:imgEffect>
                  </a14:imgLayer>
                </a14:imgProps>
              </a:ext>
            </a:extLst>
          </a:blip>
          <a:srcRect r="13761" b="56574"/>
          <a:stretch/>
        </p:blipFill>
        <p:spPr>
          <a:xfrm>
            <a:off x="6710832" y="3398204"/>
            <a:ext cx="1650975" cy="12607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7C66786-C39C-8849-B5D3-75863864C833}"/>
                  </a:ext>
                </a:extLst>
              </p:cNvPr>
              <p:cNvSpPr txBox="1"/>
              <p:nvPr/>
            </p:nvSpPr>
            <p:spPr>
              <a:xfrm>
                <a:off x="2721946" y="1802081"/>
                <a:ext cx="5505161" cy="646331"/>
              </a:xfrm>
              <a:prstGeom prst="rect">
                <a:avLst/>
              </a:prstGeom>
              <a:noFill/>
            </p:spPr>
            <p:txBody>
              <a:bodyPr wrap="none" rtlCol="0">
                <a:spAutoFit/>
              </a:bodyPr>
              <a:lstStyle/>
              <a:p>
                <a:r>
                  <a:rPr lang="en-US" sz="3600" dirty="0"/>
                  <a:t>Evaluate predicate </a:t>
                </a:r>
                <a14:m>
                  <m:oMath xmlns:m="http://schemas.openxmlformats.org/officeDocument/2006/math">
                    <m:r>
                      <a:rPr lang="en-US" sz="3600" b="0" i="1" dirty="0" smtClean="0">
                        <a:latin typeface="Cambria Math" panose="02040503050406030204" pitchFamily="18" charset="0"/>
                      </a:rPr>
                      <m:t>𝑃</m:t>
                    </m:r>
                  </m:oMath>
                </a14:m>
                <a:r>
                  <a:rPr lang="en-US" sz="3600" dirty="0"/>
                  <a:t> on </a:t>
                </a:r>
                <a14:m>
                  <m:oMath xmlns:m="http://schemas.openxmlformats.org/officeDocument/2006/math">
                    <m:r>
                      <a:rPr lang="en-US" sz="3600" i="1" dirty="0" smtClean="0">
                        <a:latin typeface="Cambria Math" panose="02040503050406030204" pitchFamily="18" charset="0"/>
                      </a:rPr>
                      <m:t>𝑥</m:t>
                    </m:r>
                    <m:r>
                      <a:rPr lang="en-US" sz="3600" i="1" dirty="0" smtClean="0">
                        <a:latin typeface="Cambria Math" panose="02040503050406030204" pitchFamily="18" charset="0"/>
                      </a:rPr>
                      <m:t>, </m:t>
                    </m:r>
                    <m:r>
                      <a:rPr lang="en-US" sz="3600" i="1" dirty="0" smtClean="0">
                        <a:latin typeface="Cambria Math" panose="02040503050406030204" pitchFamily="18" charset="0"/>
                      </a:rPr>
                      <m:t>𝑥</m:t>
                    </m:r>
                    <m:r>
                      <a:rPr lang="en-US" sz="3600" i="1" dirty="0" smtClean="0">
                        <a:latin typeface="Cambria Math" panose="02040503050406030204" pitchFamily="18" charset="0"/>
                      </a:rPr>
                      <m:t>’</m:t>
                    </m:r>
                  </m:oMath>
                </a14:m>
                <a:endParaRPr lang="en-US" sz="3600" dirty="0"/>
              </a:p>
            </p:txBody>
          </p:sp>
        </mc:Choice>
        <mc:Fallback xmlns="">
          <p:sp>
            <p:nvSpPr>
              <p:cNvPr id="6" name="TextBox 5">
                <a:extLst>
                  <a:ext uri="{FF2B5EF4-FFF2-40B4-BE49-F238E27FC236}">
                    <a16:creationId xmlns:a16="http://schemas.microsoft.com/office/drawing/2014/main" id="{87C66786-C39C-8849-B5D3-75863864C833}"/>
                  </a:ext>
                </a:extLst>
              </p:cNvPr>
              <p:cNvSpPr txBox="1">
                <a:spLocks noRot="1" noChangeAspect="1" noMove="1" noResize="1" noEditPoints="1" noAdjustHandles="1" noChangeArrowheads="1" noChangeShapeType="1" noTextEdit="1"/>
              </p:cNvSpPr>
              <p:nvPr/>
            </p:nvSpPr>
            <p:spPr>
              <a:xfrm>
                <a:off x="2721946" y="1802081"/>
                <a:ext cx="5505161" cy="646331"/>
              </a:xfrm>
              <a:prstGeom prst="rect">
                <a:avLst/>
              </a:prstGeom>
              <a:blipFill>
                <a:blip r:embed="rId6"/>
                <a:stretch>
                  <a:fillRect l="-3218" t="-13462" b="-32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E6FF05-3915-F849-AA21-EAEF9A1CEA79}"/>
                  </a:ext>
                </a:extLst>
              </p:cNvPr>
              <p:cNvSpPr txBox="1"/>
              <p:nvPr/>
            </p:nvSpPr>
            <p:spPr>
              <a:xfrm>
                <a:off x="1770331" y="4720960"/>
                <a:ext cx="499731"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7" name="TextBox 6">
                <a:extLst>
                  <a:ext uri="{FF2B5EF4-FFF2-40B4-BE49-F238E27FC236}">
                    <a16:creationId xmlns:a16="http://schemas.microsoft.com/office/drawing/2014/main" id="{17E6FF05-3915-F849-AA21-EAEF9A1CEA79}"/>
                  </a:ext>
                </a:extLst>
              </p:cNvPr>
              <p:cNvSpPr txBox="1">
                <a:spLocks noRot="1" noChangeAspect="1" noMove="1" noResize="1" noEditPoints="1" noAdjustHandles="1" noChangeArrowheads="1" noChangeShapeType="1" noTextEdit="1"/>
              </p:cNvSpPr>
              <p:nvPr/>
            </p:nvSpPr>
            <p:spPr>
              <a:xfrm>
                <a:off x="1770331" y="4720960"/>
                <a:ext cx="499731" cy="54106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17D5E10-27C8-3C4B-918A-8635B3D695D0}"/>
                  </a:ext>
                </a:extLst>
              </p:cNvPr>
              <p:cNvSpPr txBox="1"/>
              <p:nvPr/>
            </p:nvSpPr>
            <p:spPr>
              <a:xfrm>
                <a:off x="7359872" y="4710451"/>
                <a:ext cx="582769"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017D5E10-27C8-3C4B-918A-8635B3D695D0}"/>
                  </a:ext>
                </a:extLst>
              </p:cNvPr>
              <p:cNvSpPr txBox="1">
                <a:spLocks noRot="1" noChangeAspect="1" noMove="1" noResize="1" noEditPoints="1" noAdjustHandles="1" noChangeArrowheads="1" noChangeShapeType="1" noTextEdit="1"/>
              </p:cNvSpPr>
              <p:nvPr/>
            </p:nvSpPr>
            <p:spPr>
              <a:xfrm>
                <a:off x="7359872" y="4710451"/>
                <a:ext cx="582769" cy="5410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C481FB-29C8-7B4D-96B0-FDC790B1F896}"/>
                  </a:ext>
                </a:extLst>
              </p:cNvPr>
              <p:cNvSpPr txBox="1"/>
              <p:nvPr/>
            </p:nvSpPr>
            <p:spPr>
              <a:xfrm>
                <a:off x="3431681" y="2427078"/>
                <a:ext cx="3657283" cy="646331"/>
              </a:xfrm>
              <a:prstGeom prst="rect">
                <a:avLst/>
              </a:prstGeom>
              <a:noFill/>
            </p:spPr>
            <p:txBody>
              <a:bodyPr wrap="none" rtlCol="0">
                <a:spAutoFit/>
              </a:bodyPr>
              <a:lstStyle/>
              <a:p>
                <a:r>
                  <a:rPr lang="en-US" sz="3600" dirty="0"/>
                  <a:t>Publicly sampled </a:t>
                </a:r>
                <a14:m>
                  <m:oMath xmlns:m="http://schemas.openxmlformats.org/officeDocument/2006/math">
                    <m:r>
                      <a:rPr lang="en-US" sz="3600" b="0" i="1" dirty="0" smtClean="0">
                        <a:latin typeface="Cambria Math" panose="02040503050406030204" pitchFamily="18" charset="0"/>
                      </a:rPr>
                      <m:t>h</m:t>
                    </m:r>
                  </m:oMath>
                </a14:m>
                <a:endParaRPr lang="en-US" sz="3600" dirty="0"/>
              </a:p>
            </p:txBody>
          </p:sp>
        </mc:Choice>
        <mc:Fallback xmlns="">
          <p:sp>
            <p:nvSpPr>
              <p:cNvPr id="9" name="TextBox 8">
                <a:extLst>
                  <a:ext uri="{FF2B5EF4-FFF2-40B4-BE49-F238E27FC236}">
                    <a16:creationId xmlns:a16="http://schemas.microsoft.com/office/drawing/2014/main" id="{EBC481FB-29C8-7B4D-96B0-FDC790B1F896}"/>
                  </a:ext>
                </a:extLst>
              </p:cNvPr>
              <p:cNvSpPr txBox="1">
                <a:spLocks noRot="1" noChangeAspect="1" noMove="1" noResize="1" noEditPoints="1" noAdjustHandles="1" noChangeArrowheads="1" noChangeShapeType="1" noTextEdit="1"/>
              </p:cNvSpPr>
              <p:nvPr/>
            </p:nvSpPr>
            <p:spPr>
              <a:xfrm>
                <a:off x="3431681" y="2427078"/>
                <a:ext cx="3657283" cy="646331"/>
              </a:xfrm>
              <a:prstGeom prst="rect">
                <a:avLst/>
              </a:prstGeom>
              <a:blipFill>
                <a:blip r:embed="rId9"/>
                <a:stretch>
                  <a:fillRect l="-4844" t="-13462" r="-1730" b="-32692"/>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4661FE0C-0E04-D346-A3A6-249A3C829F49}"/>
              </a:ext>
            </a:extLst>
          </p:cNvPr>
          <p:cNvCxnSpPr>
            <a:cxnSpLocks/>
          </p:cNvCxnSpPr>
          <p:nvPr/>
        </p:nvCxnSpPr>
        <p:spPr>
          <a:xfrm>
            <a:off x="8730740" y="4929460"/>
            <a:ext cx="80062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1D28F26-C832-0C48-AD94-75A3B6400B2A}"/>
                  </a:ext>
                </a:extLst>
              </p:cNvPr>
              <p:cNvSpPr txBox="1"/>
              <p:nvPr/>
            </p:nvSpPr>
            <p:spPr>
              <a:xfrm>
                <a:off x="8522961" y="4412335"/>
                <a:ext cx="12389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𝐸𝑣𝑎𝑙</m:t>
                      </m:r>
                    </m:oMath>
                  </m:oMathPara>
                </a14:m>
                <a:endParaRPr lang="en-US" sz="2400" dirty="0"/>
              </a:p>
            </p:txBody>
          </p:sp>
        </mc:Choice>
        <mc:Fallback xmlns="">
          <p:sp>
            <p:nvSpPr>
              <p:cNvPr id="11" name="TextBox 10">
                <a:extLst>
                  <a:ext uri="{FF2B5EF4-FFF2-40B4-BE49-F238E27FC236}">
                    <a16:creationId xmlns:a16="http://schemas.microsoft.com/office/drawing/2014/main" id="{21D28F26-C832-0C48-AD94-75A3B6400B2A}"/>
                  </a:ext>
                </a:extLst>
              </p:cNvPr>
              <p:cNvSpPr txBox="1">
                <a:spLocks noRot="1" noChangeAspect="1" noMove="1" noResize="1" noEditPoints="1" noAdjustHandles="1" noChangeArrowheads="1" noChangeShapeType="1" noTextEdit="1"/>
              </p:cNvSpPr>
              <p:nvPr/>
            </p:nvSpPr>
            <p:spPr>
              <a:xfrm>
                <a:off x="8522961" y="4412335"/>
                <a:ext cx="1238993" cy="461665"/>
              </a:xfrm>
              <a:prstGeom prst="rect">
                <a:avLst/>
              </a:prstGeom>
              <a:blipFill>
                <a:blip r:embed="rId10"/>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6AAB0756-9183-AE44-B621-D31C328CF286}"/>
              </a:ext>
            </a:extLst>
          </p:cNvPr>
          <p:cNvCxnSpPr>
            <a:cxnSpLocks/>
          </p:cNvCxnSpPr>
          <p:nvPr/>
        </p:nvCxnSpPr>
        <p:spPr>
          <a:xfrm>
            <a:off x="2814177" y="4980982"/>
            <a:ext cx="3800936" cy="1768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A85832-267E-C146-A15C-FB4202459DD1}"/>
                  </a:ext>
                </a:extLst>
              </p:cNvPr>
              <p:cNvSpPr txBox="1"/>
              <p:nvPr/>
            </p:nvSpPr>
            <p:spPr>
              <a:xfrm>
                <a:off x="3961893" y="4388398"/>
                <a:ext cx="8580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FFA85832-267E-C146-A15C-FB4202459DD1}"/>
                  </a:ext>
                </a:extLst>
              </p:cNvPr>
              <p:cNvSpPr txBox="1">
                <a:spLocks noRot="1" noChangeAspect="1" noMove="1" noResize="1" noEditPoints="1" noAdjustHandles="1" noChangeArrowheads="1" noChangeShapeType="1" noTextEdit="1"/>
              </p:cNvSpPr>
              <p:nvPr/>
            </p:nvSpPr>
            <p:spPr>
              <a:xfrm>
                <a:off x="3961893" y="4388398"/>
                <a:ext cx="858055" cy="461665"/>
              </a:xfrm>
              <a:prstGeom prst="rect">
                <a:avLst/>
              </a:prstGeom>
              <a:blipFill>
                <a:blip r:embed="rId11"/>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545F2C6-BCEE-9B4B-8E37-3A02EC0D51F5}"/>
                  </a:ext>
                </a:extLst>
              </p:cNvPr>
              <p:cNvSpPr txBox="1"/>
              <p:nvPr/>
            </p:nvSpPr>
            <p:spPr>
              <a:xfrm>
                <a:off x="1821342" y="5058511"/>
                <a:ext cx="4287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oMath>
                  </m:oMathPara>
                </a14:m>
                <a:endParaRPr lang="en-US" sz="2400" dirty="0"/>
              </a:p>
            </p:txBody>
          </p:sp>
        </mc:Choice>
        <mc:Fallback xmlns="">
          <p:sp>
            <p:nvSpPr>
              <p:cNvPr id="15" name="TextBox 14">
                <a:extLst>
                  <a:ext uri="{FF2B5EF4-FFF2-40B4-BE49-F238E27FC236}">
                    <a16:creationId xmlns:a16="http://schemas.microsoft.com/office/drawing/2014/main" id="{4545F2C6-BCEE-9B4B-8E37-3A02EC0D51F5}"/>
                  </a:ext>
                </a:extLst>
              </p:cNvPr>
              <p:cNvSpPr txBox="1">
                <a:spLocks noRot="1" noChangeAspect="1" noMove="1" noResize="1" noEditPoints="1" noAdjustHandles="1" noChangeArrowheads="1" noChangeShapeType="1" noTextEdit="1"/>
              </p:cNvSpPr>
              <p:nvPr/>
            </p:nvSpPr>
            <p:spPr>
              <a:xfrm>
                <a:off x="1821342" y="5058511"/>
                <a:ext cx="428772"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CAD1884-C23C-C649-9FC1-314F064B66A3}"/>
                  </a:ext>
                </a:extLst>
              </p:cNvPr>
              <p:cNvSpPr txBox="1"/>
              <p:nvPr/>
            </p:nvSpPr>
            <p:spPr>
              <a:xfrm>
                <a:off x="7448156" y="5020680"/>
                <a:ext cx="42877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oMath>
                  </m:oMathPara>
                </a14:m>
                <a:endParaRPr lang="en-US" sz="2400" dirty="0"/>
              </a:p>
            </p:txBody>
          </p:sp>
        </mc:Choice>
        <mc:Fallback xmlns="">
          <p:sp>
            <p:nvSpPr>
              <p:cNvPr id="16" name="TextBox 15">
                <a:extLst>
                  <a:ext uri="{FF2B5EF4-FFF2-40B4-BE49-F238E27FC236}">
                    <a16:creationId xmlns:a16="http://schemas.microsoft.com/office/drawing/2014/main" id="{ECAD1884-C23C-C649-9FC1-314F064B66A3}"/>
                  </a:ext>
                </a:extLst>
              </p:cNvPr>
              <p:cNvSpPr txBox="1">
                <a:spLocks noRot="1" noChangeAspect="1" noMove="1" noResize="1" noEditPoints="1" noAdjustHandles="1" noChangeArrowheads="1" noChangeShapeType="1" noTextEdit="1"/>
              </p:cNvSpPr>
              <p:nvPr/>
            </p:nvSpPr>
            <p:spPr>
              <a:xfrm>
                <a:off x="7448156" y="5020680"/>
                <a:ext cx="428772"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AF8CEED-8F68-A24B-9D93-D1A82F050349}"/>
                  </a:ext>
                </a:extLst>
              </p:cNvPr>
              <p:cNvSpPr txBox="1"/>
              <p:nvPr/>
            </p:nvSpPr>
            <p:spPr>
              <a:xfrm>
                <a:off x="9277546" y="5020680"/>
                <a:ext cx="2750689" cy="461665"/>
              </a:xfrm>
              <a:prstGeom prst="rect">
                <a:avLst/>
              </a:prstGeom>
              <a:noFill/>
            </p:spPr>
            <p:txBody>
              <a:bodyPr wrap="none" rtlCol="0">
                <a:spAutoFit/>
              </a:bodyPr>
              <a:lstStyle/>
              <a:p>
                <a:r>
                  <a:rPr lang="en-US" sz="2400" b="0" dirty="0"/>
                  <a:t>w.p. </a:t>
                </a:r>
                <a14:m>
                  <m:oMath xmlns:m="http://schemas.openxmlformats.org/officeDocument/2006/math">
                    <m:r>
                      <a:rPr lang="en-US" sz="2400" b="0" i="1" smtClean="0">
                        <a:latin typeface="Cambria Math" panose="02040503050406030204" pitchFamily="18" charset="0"/>
                      </a:rPr>
                      <m:t>≥1 −</m:t>
                    </m:r>
                    <m:r>
                      <a:rPr lang="en-US" sz="2400" b="0" i="1" smtClean="0">
                        <a:latin typeface="Cambria Math" panose="02040503050406030204" pitchFamily="18" charset="0"/>
                      </a:rPr>
                      <m:t>𝑛𝑒𝑔𝑙</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endParaRPr lang="en-US" sz="2400" dirty="0"/>
              </a:p>
            </p:txBody>
          </p:sp>
        </mc:Choice>
        <mc:Fallback xmlns="">
          <p:sp>
            <p:nvSpPr>
              <p:cNvPr id="17" name="TextBox 16">
                <a:extLst>
                  <a:ext uri="{FF2B5EF4-FFF2-40B4-BE49-F238E27FC236}">
                    <a16:creationId xmlns:a16="http://schemas.microsoft.com/office/drawing/2014/main" id="{DAF8CEED-8F68-A24B-9D93-D1A82F050349}"/>
                  </a:ext>
                </a:extLst>
              </p:cNvPr>
              <p:cNvSpPr txBox="1">
                <a:spLocks noRot="1" noChangeAspect="1" noMove="1" noResize="1" noEditPoints="1" noAdjustHandles="1" noChangeArrowheads="1" noChangeShapeType="1" noTextEdit="1"/>
              </p:cNvSpPr>
              <p:nvPr/>
            </p:nvSpPr>
            <p:spPr>
              <a:xfrm>
                <a:off x="9277546" y="5020680"/>
                <a:ext cx="2750689" cy="461665"/>
              </a:xfrm>
              <a:prstGeom prst="rect">
                <a:avLst/>
              </a:prstGeom>
              <a:blipFill>
                <a:blip r:embed="rId14"/>
                <a:stretch>
                  <a:fillRect l="-3687" t="-5263" r="-461"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76412E6-ED5B-2648-8185-E8D3906ECD70}"/>
                  </a:ext>
                </a:extLst>
              </p:cNvPr>
              <p:cNvSpPr txBox="1"/>
              <p:nvPr/>
            </p:nvSpPr>
            <p:spPr>
              <a:xfrm>
                <a:off x="9909758" y="4457880"/>
                <a:ext cx="1486267"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oMath>
                  </m:oMathPara>
                </a14:m>
                <a:endParaRPr lang="en-US" sz="2400" dirty="0"/>
              </a:p>
            </p:txBody>
          </p:sp>
        </mc:Choice>
        <mc:Fallback xmlns="">
          <p:sp>
            <p:nvSpPr>
              <p:cNvPr id="22" name="TextBox 21">
                <a:extLst>
                  <a:ext uri="{FF2B5EF4-FFF2-40B4-BE49-F238E27FC236}">
                    <a16:creationId xmlns:a16="http://schemas.microsoft.com/office/drawing/2014/main" id="{876412E6-ED5B-2648-8185-E8D3906ECD70}"/>
                  </a:ext>
                </a:extLst>
              </p:cNvPr>
              <p:cNvSpPr txBox="1">
                <a:spLocks noRot="1" noChangeAspect="1" noMove="1" noResize="1" noEditPoints="1" noAdjustHandles="1" noChangeArrowheads="1" noChangeShapeType="1" noTextEdit="1"/>
              </p:cNvSpPr>
              <p:nvPr/>
            </p:nvSpPr>
            <p:spPr>
              <a:xfrm>
                <a:off x="9909758" y="4457880"/>
                <a:ext cx="1486267" cy="541062"/>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877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A0389-4340-7844-8509-235FDCBEAF9F}"/>
              </a:ext>
            </a:extLst>
          </p:cNvPr>
          <p:cNvSpPr>
            <a:spLocks noGrp="1"/>
          </p:cNvSpPr>
          <p:nvPr>
            <p:ph type="title"/>
          </p:nvPr>
        </p:nvSpPr>
        <p:spPr/>
        <p:txBody>
          <a:bodyPr/>
          <a:lstStyle/>
          <a:p>
            <a:r>
              <a:rPr lang="en-US" dirty="0"/>
              <a:t>PPH implies OWC Protocol</a:t>
            </a:r>
          </a:p>
        </p:txBody>
      </p:sp>
      <mc:AlternateContent xmlns:mc="http://schemas.openxmlformats.org/markup-compatibility/2006" xmlns:a14="http://schemas.microsoft.com/office/drawing/2010/main">
        <mc:Choice Requires="a14">
          <p:sp>
            <p:nvSpPr>
              <p:cNvPr id="14" name="Content Placeholder 6">
                <a:extLst>
                  <a:ext uri="{FF2B5EF4-FFF2-40B4-BE49-F238E27FC236}">
                    <a16:creationId xmlns:a16="http://schemas.microsoft.com/office/drawing/2014/main" id="{0F5A1E8F-1A70-004D-B85A-2B6BD7DAD03D}"/>
                  </a:ext>
                </a:extLst>
              </p:cNvPr>
              <p:cNvSpPr txBox="1">
                <a:spLocks/>
              </p:cNvSpPr>
              <p:nvPr/>
            </p:nvSpPr>
            <p:spPr>
              <a:xfrm>
                <a:off x="200026" y="5884059"/>
                <a:ext cx="11858625" cy="670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Existing OWC lower bounds of form </a:t>
                </a:r>
                <a14:m>
                  <m:oMath xmlns:m="http://schemas.openxmlformats.org/officeDocument/2006/math">
                    <m:r>
                      <a:rPr lang="en-US" sz="3200" b="1" i="0" smtClean="0">
                        <a:solidFill>
                          <a:schemeClr val="accent6">
                            <a:lumMod val="75000"/>
                          </a:schemeClr>
                        </a:solidFill>
                        <a:latin typeface="Cambria Math" panose="02040503050406030204" pitchFamily="18" charset="0"/>
                      </a:rPr>
                      <m:t>𝛀</m:t>
                    </m:r>
                    <m:r>
                      <a:rPr lang="en-US" sz="3200" b="1" i="0" smtClean="0">
                        <a:solidFill>
                          <a:schemeClr val="accent6">
                            <a:lumMod val="75000"/>
                          </a:schemeClr>
                        </a:solidFill>
                        <a:latin typeface="Cambria Math" panose="02040503050406030204" pitchFamily="18" charset="0"/>
                      </a:rPr>
                      <m:t>(</m:t>
                    </m:r>
                    <m:r>
                      <a:rPr lang="en-US" sz="3200" b="1" i="0" smtClean="0">
                        <a:solidFill>
                          <a:schemeClr val="accent6">
                            <a:lumMod val="75000"/>
                          </a:schemeClr>
                        </a:solidFill>
                        <a:latin typeface="Cambria Math" panose="02040503050406030204" pitchFamily="18" charset="0"/>
                      </a:rPr>
                      <m:t>𝐧</m:t>
                    </m:r>
                    <m:r>
                      <a:rPr lang="en-US" sz="3200" b="1" i="1" smtClean="0">
                        <a:solidFill>
                          <a:schemeClr val="accent6">
                            <a:lumMod val="75000"/>
                          </a:schemeClr>
                        </a:solidFill>
                        <a:latin typeface="Cambria Math" panose="02040503050406030204" pitchFamily="18" charset="0"/>
                      </a:rPr>
                      <m:t>)</m:t>
                    </m:r>
                  </m:oMath>
                </a14:m>
                <a:r>
                  <a:rPr lang="en-US" sz="3200" dirty="0"/>
                  <a:t>… but we need to be exact!</a:t>
                </a:r>
              </a:p>
            </p:txBody>
          </p:sp>
        </mc:Choice>
        <mc:Fallback xmlns="">
          <p:sp>
            <p:nvSpPr>
              <p:cNvPr id="14" name="Content Placeholder 6">
                <a:extLst>
                  <a:ext uri="{FF2B5EF4-FFF2-40B4-BE49-F238E27FC236}">
                    <a16:creationId xmlns:a16="http://schemas.microsoft.com/office/drawing/2014/main" id="{0F5A1E8F-1A70-004D-B85A-2B6BD7DAD03D}"/>
                  </a:ext>
                </a:extLst>
              </p:cNvPr>
              <p:cNvSpPr txBox="1">
                <a:spLocks noRot="1" noChangeAspect="1" noMove="1" noResize="1" noEditPoints="1" noAdjustHandles="1" noChangeArrowheads="1" noChangeShapeType="1" noTextEdit="1"/>
              </p:cNvSpPr>
              <p:nvPr/>
            </p:nvSpPr>
            <p:spPr>
              <a:xfrm>
                <a:off x="200026" y="5884059"/>
                <a:ext cx="11858625" cy="670672"/>
              </a:xfrm>
              <a:prstGeom prst="rect">
                <a:avLst/>
              </a:prstGeom>
              <a:blipFill>
                <a:blip r:embed="rId3"/>
                <a:stretch>
                  <a:fillRect l="-1283" t="-16667" b="-7407"/>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A83F8725-8631-AD4C-82AA-0592B890D8A6}"/>
              </a:ext>
            </a:extLst>
          </p:cNvPr>
          <p:cNvGrpSpPr/>
          <p:nvPr/>
        </p:nvGrpSpPr>
        <p:grpSpPr>
          <a:xfrm>
            <a:off x="126071" y="1730628"/>
            <a:ext cx="5120878" cy="2810375"/>
            <a:chOff x="126071" y="1730628"/>
            <a:chExt cx="5120878" cy="2810375"/>
          </a:xfrm>
        </p:grpSpPr>
        <p:sp>
          <p:nvSpPr>
            <p:cNvPr id="55" name="Rectangle 54">
              <a:extLst>
                <a:ext uri="{FF2B5EF4-FFF2-40B4-BE49-F238E27FC236}">
                  <a16:creationId xmlns:a16="http://schemas.microsoft.com/office/drawing/2014/main" id="{8B01B1F3-BA42-FE41-86FC-AC824DCDC5FE}"/>
                </a:ext>
              </a:extLst>
            </p:cNvPr>
            <p:cNvSpPr/>
            <p:nvPr/>
          </p:nvSpPr>
          <p:spPr>
            <a:xfrm>
              <a:off x="126071" y="1730628"/>
              <a:ext cx="5120878" cy="28103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C66786-C39C-8849-B5D3-75863864C833}"/>
                </a:ext>
              </a:extLst>
            </p:cNvPr>
            <p:cNvSpPr txBox="1"/>
            <p:nvPr/>
          </p:nvSpPr>
          <p:spPr>
            <a:xfrm>
              <a:off x="552183" y="1834876"/>
              <a:ext cx="2811988" cy="646331"/>
            </a:xfrm>
            <a:prstGeom prst="rect">
              <a:avLst/>
            </a:prstGeom>
            <a:noFill/>
          </p:spPr>
          <p:txBody>
            <a:bodyPr wrap="none" rtlCol="0">
              <a:spAutoFit/>
            </a:bodyPr>
            <a:lstStyle/>
            <a:p>
              <a:r>
                <a:rPr lang="en-US" sz="3600" dirty="0"/>
                <a:t>OWC Protocol</a:t>
              </a:r>
            </a:p>
          </p:txBody>
        </p:sp>
        <p:pic>
          <p:nvPicPr>
            <p:cNvPr id="18" name="Picture 17">
              <a:extLst>
                <a:ext uri="{FF2B5EF4-FFF2-40B4-BE49-F238E27FC236}">
                  <a16:creationId xmlns:a16="http://schemas.microsoft.com/office/drawing/2014/main" id="{1BD54258-6A1E-3243-9219-041CD56DF92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92188"/>
                      </a14:imgEffect>
                    </a14:imgLayer>
                  </a14:imgProps>
                </a:ext>
              </a:extLst>
            </a:blip>
            <a:srcRect l="17106" b="50487"/>
            <a:stretch/>
          </p:blipFill>
          <p:spPr>
            <a:xfrm>
              <a:off x="433282" y="2917145"/>
              <a:ext cx="628734" cy="514413"/>
            </a:xfrm>
            <a:prstGeom prst="rect">
              <a:avLst/>
            </a:prstGeom>
          </p:spPr>
        </p:pic>
        <p:pic>
          <p:nvPicPr>
            <p:cNvPr id="19" name="Picture 18">
              <a:extLst>
                <a:ext uri="{FF2B5EF4-FFF2-40B4-BE49-F238E27FC236}">
                  <a16:creationId xmlns:a16="http://schemas.microsoft.com/office/drawing/2014/main" id="{D9048A02-E29E-3743-8FBA-878D5180447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87" b="100000" l="1099" r="100000"/>
                      </a14:imgEffect>
                    </a14:imgLayer>
                  </a14:imgProps>
                </a:ext>
              </a:extLst>
            </a:blip>
            <a:srcRect r="13761" b="56574"/>
            <a:stretch/>
          </p:blipFill>
          <p:spPr>
            <a:xfrm>
              <a:off x="2488219" y="2929397"/>
              <a:ext cx="639983" cy="48870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AFB0F3B-C856-0848-AE16-585EAF3B5EEB}"/>
                    </a:ext>
                  </a:extLst>
                </p:cNvPr>
                <p:cNvSpPr txBox="1"/>
                <p:nvPr/>
              </p:nvSpPr>
              <p:spPr>
                <a:xfrm>
                  <a:off x="573087" y="3442150"/>
                  <a:ext cx="193715" cy="209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20" name="TextBox 19">
                  <a:extLst>
                    <a:ext uri="{FF2B5EF4-FFF2-40B4-BE49-F238E27FC236}">
                      <a16:creationId xmlns:a16="http://schemas.microsoft.com/office/drawing/2014/main" id="{5AFB0F3B-C856-0848-AE16-585EAF3B5EEB}"/>
                    </a:ext>
                  </a:extLst>
                </p:cNvPr>
                <p:cNvSpPr txBox="1">
                  <a:spLocks noRot="1" noChangeAspect="1" noMove="1" noResize="1" noEditPoints="1" noAdjustHandles="1" noChangeArrowheads="1" noChangeShapeType="1" noTextEdit="1"/>
                </p:cNvSpPr>
                <p:nvPr/>
              </p:nvSpPr>
              <p:spPr>
                <a:xfrm>
                  <a:off x="573087" y="3442150"/>
                  <a:ext cx="193715" cy="209737"/>
                </a:xfrm>
                <a:prstGeom prst="rect">
                  <a:avLst/>
                </a:prstGeom>
                <a:blipFill>
                  <a:blip r:embed="rId8"/>
                  <a:stretch>
                    <a:fillRect r="-68750" b="-8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B0A3C15-AD12-9B4A-8F32-82BB924BF12A}"/>
                    </a:ext>
                  </a:extLst>
                </p:cNvPr>
                <p:cNvSpPr txBox="1"/>
                <p:nvPr/>
              </p:nvSpPr>
              <p:spPr>
                <a:xfrm>
                  <a:off x="2739812" y="3438076"/>
                  <a:ext cx="225904" cy="2097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21" name="TextBox 20">
                  <a:extLst>
                    <a:ext uri="{FF2B5EF4-FFF2-40B4-BE49-F238E27FC236}">
                      <a16:creationId xmlns:a16="http://schemas.microsoft.com/office/drawing/2014/main" id="{2B0A3C15-AD12-9B4A-8F32-82BB924BF12A}"/>
                    </a:ext>
                  </a:extLst>
                </p:cNvPr>
                <p:cNvSpPr txBox="1">
                  <a:spLocks noRot="1" noChangeAspect="1" noMove="1" noResize="1" noEditPoints="1" noAdjustHandles="1" noChangeArrowheads="1" noChangeShapeType="1" noTextEdit="1"/>
                </p:cNvSpPr>
                <p:nvPr/>
              </p:nvSpPr>
              <p:spPr>
                <a:xfrm>
                  <a:off x="2739812" y="3438076"/>
                  <a:ext cx="225904" cy="209737"/>
                </a:xfrm>
                <a:prstGeom prst="rect">
                  <a:avLst/>
                </a:prstGeom>
                <a:blipFill>
                  <a:blip r:embed="rId9"/>
                  <a:stretch>
                    <a:fillRect r="-94444" b="-111765"/>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EEA93790-EFF5-EA43-8EC3-2063C0943B0A}"/>
                </a:ext>
              </a:extLst>
            </p:cNvPr>
            <p:cNvCxnSpPr>
              <a:cxnSpLocks/>
            </p:cNvCxnSpPr>
            <p:nvPr/>
          </p:nvCxnSpPr>
          <p:spPr>
            <a:xfrm>
              <a:off x="3271214" y="3522972"/>
              <a:ext cx="310354"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1B46D7F-53AC-664D-87E4-F62FABF9CC3E}"/>
                    </a:ext>
                  </a:extLst>
                </p:cNvPr>
                <p:cNvSpPr txBox="1"/>
                <p:nvPr/>
              </p:nvSpPr>
              <p:spPr>
                <a:xfrm>
                  <a:off x="3605562" y="3147209"/>
                  <a:ext cx="11650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oMath>
                    </m:oMathPara>
                  </a14:m>
                  <a:endParaRPr lang="en-US" sz="2400" dirty="0"/>
                </a:p>
              </p:txBody>
            </p:sp>
          </mc:Choice>
          <mc:Fallback xmlns="">
            <p:sp>
              <p:nvSpPr>
                <p:cNvPr id="24" name="TextBox 23">
                  <a:extLst>
                    <a:ext uri="{FF2B5EF4-FFF2-40B4-BE49-F238E27FC236}">
                      <a16:creationId xmlns:a16="http://schemas.microsoft.com/office/drawing/2014/main" id="{51B46D7F-53AC-664D-87E4-F62FABF9CC3E}"/>
                    </a:ext>
                  </a:extLst>
                </p:cNvPr>
                <p:cNvSpPr txBox="1">
                  <a:spLocks noRot="1" noChangeAspect="1" noMove="1" noResize="1" noEditPoints="1" noAdjustHandles="1" noChangeArrowheads="1" noChangeShapeType="1" noTextEdit="1"/>
                </p:cNvSpPr>
                <p:nvPr/>
              </p:nvSpPr>
              <p:spPr>
                <a:xfrm>
                  <a:off x="3605562" y="3147209"/>
                  <a:ext cx="1165070" cy="461665"/>
                </a:xfrm>
                <a:prstGeom prst="rect">
                  <a:avLst/>
                </a:prstGeom>
                <a:blipFill>
                  <a:blip r:embed="rId10"/>
                  <a:stretch>
                    <a:fillRect l="-1075" r="-5376" b="-1621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73959B9C-69E3-2A42-8889-66755609540E}"/>
                </a:ext>
              </a:extLst>
            </p:cNvPr>
            <p:cNvCxnSpPr>
              <a:cxnSpLocks/>
            </p:cNvCxnSpPr>
            <p:nvPr/>
          </p:nvCxnSpPr>
          <p:spPr>
            <a:xfrm>
              <a:off x="977722" y="3542944"/>
              <a:ext cx="1473392" cy="685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F69B067-DA9E-BA4B-89E9-38D26CC24705}"/>
                    </a:ext>
                  </a:extLst>
                </p:cNvPr>
                <p:cNvSpPr txBox="1"/>
                <p:nvPr/>
              </p:nvSpPr>
              <p:spPr>
                <a:xfrm>
                  <a:off x="515083" y="3837455"/>
                  <a:ext cx="46263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𝑟</m:t>
                        </m:r>
                      </m:oMath>
                    </m:oMathPara>
                  </a14:m>
                  <a:endParaRPr lang="en-US" sz="2400" dirty="0"/>
                </a:p>
              </p:txBody>
            </p:sp>
          </mc:Choice>
          <mc:Fallback xmlns="">
            <p:sp>
              <p:nvSpPr>
                <p:cNvPr id="27" name="TextBox 26">
                  <a:extLst>
                    <a:ext uri="{FF2B5EF4-FFF2-40B4-BE49-F238E27FC236}">
                      <a16:creationId xmlns:a16="http://schemas.microsoft.com/office/drawing/2014/main" id="{6F69B067-DA9E-BA4B-89E9-38D26CC24705}"/>
                    </a:ext>
                  </a:extLst>
                </p:cNvPr>
                <p:cNvSpPr txBox="1">
                  <a:spLocks noRot="1" noChangeAspect="1" noMove="1" noResize="1" noEditPoints="1" noAdjustHandles="1" noChangeArrowheads="1" noChangeShapeType="1" noTextEdit="1"/>
                </p:cNvSpPr>
                <p:nvPr/>
              </p:nvSpPr>
              <p:spPr>
                <a:xfrm>
                  <a:off x="515083" y="3837455"/>
                  <a:ext cx="462639" cy="461665"/>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42DF8BD-6E5B-9843-85B5-E5A802F2A6B8}"/>
                    </a:ext>
                  </a:extLst>
                </p:cNvPr>
                <p:cNvSpPr txBox="1"/>
                <p:nvPr/>
              </p:nvSpPr>
              <p:spPr>
                <a:xfrm>
                  <a:off x="2699430" y="3807487"/>
                  <a:ext cx="4062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𝑟</m:t>
                        </m:r>
                      </m:oMath>
                    </m:oMathPara>
                  </a14:m>
                  <a:endParaRPr lang="en-US" sz="2400" dirty="0"/>
                </a:p>
              </p:txBody>
            </p:sp>
          </mc:Choice>
          <mc:Fallback xmlns="">
            <p:sp>
              <p:nvSpPr>
                <p:cNvPr id="28" name="TextBox 27">
                  <a:extLst>
                    <a:ext uri="{FF2B5EF4-FFF2-40B4-BE49-F238E27FC236}">
                      <a16:creationId xmlns:a16="http://schemas.microsoft.com/office/drawing/2014/main" id="{A42DF8BD-6E5B-9843-85B5-E5A802F2A6B8}"/>
                    </a:ext>
                  </a:extLst>
                </p:cNvPr>
                <p:cNvSpPr txBox="1">
                  <a:spLocks noRot="1" noChangeAspect="1" noMove="1" noResize="1" noEditPoints="1" noAdjustHandles="1" noChangeArrowheads="1" noChangeShapeType="1" noTextEdit="1"/>
                </p:cNvSpPr>
                <p:nvPr/>
              </p:nvSpPr>
              <p:spPr>
                <a:xfrm>
                  <a:off x="2699430" y="3807487"/>
                  <a:ext cx="406200"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D1BE9A4-71A0-7748-955C-6DBC8F4312CF}"/>
                    </a:ext>
                  </a:extLst>
                </p:cNvPr>
                <p:cNvSpPr txBox="1"/>
                <p:nvPr/>
              </p:nvSpPr>
              <p:spPr>
                <a:xfrm>
                  <a:off x="3274769" y="3582342"/>
                  <a:ext cx="1733744" cy="369332"/>
                </a:xfrm>
                <a:prstGeom prst="rect">
                  <a:avLst/>
                </a:prstGeom>
                <a:noFill/>
              </p:spPr>
              <p:txBody>
                <a:bodyPr wrap="none" rtlCol="0">
                  <a:spAutoFit/>
                </a:bodyPr>
                <a:lstStyle/>
                <a:p>
                  <a:r>
                    <a:rPr lang="en-US" b="0" dirty="0"/>
                    <a:t>w.p.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𝑛𝑒𝑔𝑙</m:t>
                      </m:r>
                    </m:oMath>
                  </a14:m>
                  <a:endParaRPr lang="en-US" dirty="0"/>
                </a:p>
              </p:txBody>
            </p:sp>
          </mc:Choice>
          <mc:Fallback xmlns="">
            <p:sp>
              <p:nvSpPr>
                <p:cNvPr id="29" name="TextBox 28">
                  <a:extLst>
                    <a:ext uri="{FF2B5EF4-FFF2-40B4-BE49-F238E27FC236}">
                      <a16:creationId xmlns:a16="http://schemas.microsoft.com/office/drawing/2014/main" id="{8D1BE9A4-71A0-7748-955C-6DBC8F4312CF}"/>
                    </a:ext>
                  </a:extLst>
                </p:cNvPr>
                <p:cNvSpPr txBox="1">
                  <a:spLocks noRot="1" noChangeAspect="1" noMove="1" noResize="1" noEditPoints="1" noAdjustHandles="1" noChangeArrowheads="1" noChangeShapeType="1" noTextEdit="1"/>
                </p:cNvSpPr>
                <p:nvPr/>
              </p:nvSpPr>
              <p:spPr>
                <a:xfrm>
                  <a:off x="3274769" y="3582342"/>
                  <a:ext cx="1733744" cy="369332"/>
                </a:xfrm>
                <a:prstGeom prst="rect">
                  <a:avLst/>
                </a:prstGeom>
                <a:blipFill>
                  <a:blip r:embed="rId13"/>
                  <a:stretch>
                    <a:fillRect l="-2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6F0B7B5-9B08-8C47-87C7-CDC626D8EDF5}"/>
                    </a:ext>
                  </a:extLst>
                </p:cNvPr>
                <p:cNvSpPr txBox="1"/>
                <p:nvPr/>
              </p:nvSpPr>
              <p:spPr>
                <a:xfrm>
                  <a:off x="1062016" y="3055162"/>
                  <a:ext cx="128458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𝑔</m:t>
                            </m:r>
                          </m:e>
                          <m:sub>
                            <m:r>
                              <a:rPr lang="en-US" sz="2400" i="1" dirty="0">
                                <a:latin typeface="Cambria Math" panose="02040503050406030204" pitchFamily="18" charset="0"/>
                              </a:rPr>
                              <m:t>𝑎</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r>
                              <a:rPr lang="en-US" sz="2400" i="1" dirty="0">
                                <a:latin typeface="Cambria Math" panose="02040503050406030204" pitchFamily="18" charset="0"/>
                              </a:rPr>
                              <m:t>,</m:t>
                            </m:r>
                            <m:r>
                              <a:rPr lang="en-US" sz="2400" i="1" dirty="0">
                                <a:latin typeface="Cambria Math" panose="02040503050406030204" pitchFamily="18" charset="0"/>
                              </a:rPr>
                              <m:t>𝑟</m:t>
                            </m:r>
                          </m:e>
                        </m:d>
                      </m:oMath>
                    </m:oMathPara>
                  </a14:m>
                  <a:endParaRPr lang="en-US" sz="2400" dirty="0"/>
                </a:p>
              </p:txBody>
            </p:sp>
          </mc:Choice>
          <mc:Fallback xmlns="">
            <p:sp>
              <p:nvSpPr>
                <p:cNvPr id="30" name="TextBox 29">
                  <a:extLst>
                    <a:ext uri="{FF2B5EF4-FFF2-40B4-BE49-F238E27FC236}">
                      <a16:creationId xmlns:a16="http://schemas.microsoft.com/office/drawing/2014/main" id="{D6F0B7B5-9B08-8C47-87C7-CDC626D8EDF5}"/>
                    </a:ext>
                  </a:extLst>
                </p:cNvPr>
                <p:cNvSpPr txBox="1">
                  <a:spLocks noRot="1" noChangeAspect="1" noMove="1" noResize="1" noEditPoints="1" noAdjustHandles="1" noChangeArrowheads="1" noChangeShapeType="1" noTextEdit="1"/>
                </p:cNvSpPr>
                <p:nvPr/>
              </p:nvSpPr>
              <p:spPr>
                <a:xfrm>
                  <a:off x="1062016" y="3055162"/>
                  <a:ext cx="1284582" cy="461665"/>
                </a:xfrm>
                <a:prstGeom prst="rect">
                  <a:avLst/>
                </a:prstGeom>
                <a:blipFill>
                  <a:blip r:embed="rId14"/>
                  <a:stretch>
                    <a:fillRect b="-810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1" name="Content Placeholder 6">
                <a:extLst>
                  <a:ext uri="{FF2B5EF4-FFF2-40B4-BE49-F238E27FC236}">
                    <a16:creationId xmlns:a16="http://schemas.microsoft.com/office/drawing/2014/main" id="{56DDA030-3B03-DA42-BB48-90BFF926D1ED}"/>
                  </a:ext>
                </a:extLst>
              </p:cNvPr>
              <p:cNvSpPr txBox="1">
                <a:spLocks/>
              </p:cNvSpPr>
              <p:nvPr/>
            </p:nvSpPr>
            <p:spPr>
              <a:xfrm>
                <a:off x="1515546" y="5073624"/>
                <a:ext cx="8779497" cy="670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t>Lower bound </a:t>
                </a:r>
                <a14:m>
                  <m:oMath xmlns:m="http://schemas.openxmlformats.org/officeDocument/2006/math">
                    <m:d>
                      <m:dPr>
                        <m:begChr m:val="|"/>
                        <m:endChr m:val="|"/>
                        <m:ctrlPr>
                          <a:rPr lang="en-US" sz="3200" b="0" i="1" dirty="0" smtClean="0">
                            <a:latin typeface="Cambria Math" panose="02040503050406030204" pitchFamily="18" charset="0"/>
                          </a:rPr>
                        </m:ctrlPr>
                      </m:dPr>
                      <m:e>
                        <m:sSub>
                          <m:sSubPr>
                            <m:ctrlPr>
                              <a:rPr lang="en-US" sz="3200" i="1" dirty="0">
                                <a:latin typeface="Cambria Math" panose="02040503050406030204" pitchFamily="18" charset="0"/>
                              </a:rPr>
                            </m:ctrlPr>
                          </m:sSubPr>
                          <m:e>
                            <m:r>
                              <a:rPr lang="en-US" sz="3200" i="1" dirty="0">
                                <a:latin typeface="Cambria Math" panose="02040503050406030204" pitchFamily="18" charset="0"/>
                              </a:rPr>
                              <m:t>𝑔</m:t>
                            </m:r>
                          </m:e>
                          <m:sub>
                            <m:r>
                              <a:rPr lang="en-US" sz="3200" i="1" dirty="0">
                                <a:latin typeface="Cambria Math" panose="02040503050406030204" pitchFamily="18" charset="0"/>
                              </a:rPr>
                              <m:t>𝑎</m:t>
                            </m:r>
                          </m:sub>
                        </m:sSub>
                        <m:d>
                          <m:dPr>
                            <m:ctrlPr>
                              <a:rPr lang="en-US" sz="3200" i="1" dirty="0">
                                <a:latin typeface="Cambria Math" panose="02040503050406030204" pitchFamily="18" charset="0"/>
                              </a:rPr>
                            </m:ctrlPr>
                          </m:dPr>
                          <m:e>
                            <m:r>
                              <a:rPr lang="en-US" sz="3200" i="1" dirty="0">
                                <a:latin typeface="Cambria Math" panose="02040503050406030204" pitchFamily="18" charset="0"/>
                              </a:rPr>
                              <m:t>𝑥</m:t>
                            </m:r>
                            <m:r>
                              <a:rPr lang="en-US" sz="3200" i="1" dirty="0">
                                <a:latin typeface="Cambria Math" panose="02040503050406030204" pitchFamily="18" charset="0"/>
                              </a:rPr>
                              <m:t>,</m:t>
                            </m:r>
                            <m:r>
                              <a:rPr lang="en-US" sz="3200" i="1" dirty="0">
                                <a:latin typeface="Cambria Math" panose="02040503050406030204" pitchFamily="18" charset="0"/>
                              </a:rPr>
                              <m:t>𝑟</m:t>
                            </m:r>
                          </m:e>
                        </m:d>
                      </m:e>
                    </m:d>
                    <m:r>
                      <a:rPr lang="en-US" sz="3200" b="0" i="1" dirty="0" smtClean="0">
                        <a:latin typeface="Cambria Math" panose="02040503050406030204" pitchFamily="18" charset="0"/>
                      </a:rPr>
                      <m:t> </m:t>
                    </m:r>
                    <m:r>
                      <a:rPr lang="en-US" sz="3200" b="0" i="1" dirty="0" smtClean="0">
                        <a:latin typeface="Cambria Math" panose="02040503050406030204" pitchFamily="18" charset="0"/>
                        <a:ea typeface="Cambria Math" panose="02040503050406030204" pitchFamily="18" charset="0"/>
                      </a:rPr>
                      <m:t>⟹</m:t>
                    </m:r>
                  </m:oMath>
                </a14:m>
                <a:r>
                  <a:rPr lang="en-US" sz="3200" dirty="0"/>
                  <a:t> Lower bound on </a:t>
                </a:r>
                <a14:m>
                  <m:oMath xmlns:m="http://schemas.openxmlformats.org/officeDocument/2006/math">
                    <m:r>
                      <a:rPr lang="en-US" sz="3200" b="0" i="0" dirty="0" smtClean="0">
                        <a:latin typeface="Cambria Math" panose="02040503050406030204" pitchFamily="18" charset="0"/>
                      </a:rPr>
                      <m:t>|</m:t>
                    </m:r>
                    <m:r>
                      <a:rPr lang="en-US" sz="3200" i="1" dirty="0">
                        <a:latin typeface="Cambria Math" panose="02040503050406030204" pitchFamily="18" charset="0"/>
                      </a:rPr>
                      <m:t>h</m:t>
                    </m:r>
                    <m:d>
                      <m:dPr>
                        <m:ctrlPr>
                          <a:rPr lang="en-US" sz="3200" i="1" dirty="0">
                            <a:latin typeface="Cambria Math" panose="02040503050406030204" pitchFamily="18" charset="0"/>
                          </a:rPr>
                        </m:ctrlPr>
                      </m:dPr>
                      <m:e>
                        <m:r>
                          <a:rPr lang="en-US" sz="3200" i="1" dirty="0">
                            <a:latin typeface="Cambria Math" panose="02040503050406030204" pitchFamily="18" charset="0"/>
                          </a:rPr>
                          <m:t>𝑥</m:t>
                        </m:r>
                      </m:e>
                    </m:d>
                    <m:r>
                      <a:rPr lang="en-US" sz="3200" b="0" i="1" dirty="0" smtClean="0">
                        <a:latin typeface="Cambria Math" panose="02040503050406030204" pitchFamily="18" charset="0"/>
                      </a:rPr>
                      <m:t>|</m:t>
                    </m:r>
                  </m:oMath>
                </a14:m>
                <a:r>
                  <a:rPr lang="en-US" sz="3200" dirty="0"/>
                  <a:t> </a:t>
                </a:r>
              </a:p>
            </p:txBody>
          </p:sp>
        </mc:Choice>
        <mc:Fallback xmlns="">
          <p:sp>
            <p:nvSpPr>
              <p:cNvPr id="31" name="Content Placeholder 6">
                <a:extLst>
                  <a:ext uri="{FF2B5EF4-FFF2-40B4-BE49-F238E27FC236}">
                    <a16:creationId xmlns:a16="http://schemas.microsoft.com/office/drawing/2014/main" id="{56DDA030-3B03-DA42-BB48-90BFF926D1ED}"/>
                  </a:ext>
                </a:extLst>
              </p:cNvPr>
              <p:cNvSpPr txBox="1">
                <a:spLocks noRot="1" noChangeAspect="1" noMove="1" noResize="1" noEditPoints="1" noAdjustHandles="1" noChangeArrowheads="1" noChangeShapeType="1" noTextEdit="1"/>
              </p:cNvSpPr>
              <p:nvPr/>
            </p:nvSpPr>
            <p:spPr>
              <a:xfrm>
                <a:off x="1515546" y="5073624"/>
                <a:ext cx="8779497" cy="670672"/>
              </a:xfrm>
              <a:prstGeom prst="rect">
                <a:avLst/>
              </a:prstGeom>
              <a:blipFill>
                <a:blip r:embed="rId15"/>
                <a:stretch>
                  <a:fillRect l="-1587" t="-16667"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Content Placeholder 6">
                <a:extLst>
                  <a:ext uri="{FF2B5EF4-FFF2-40B4-BE49-F238E27FC236}">
                    <a16:creationId xmlns:a16="http://schemas.microsoft.com/office/drawing/2014/main" id="{F135FB58-B320-DF45-BC62-FADB7D034AD8}"/>
                  </a:ext>
                </a:extLst>
              </p:cNvPr>
              <p:cNvSpPr txBox="1">
                <a:spLocks/>
              </p:cNvSpPr>
              <p:nvPr/>
            </p:nvSpPr>
            <p:spPr>
              <a:xfrm>
                <a:off x="5271459" y="1963092"/>
                <a:ext cx="1195450" cy="6114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57" name="Content Placeholder 6">
                <a:extLst>
                  <a:ext uri="{FF2B5EF4-FFF2-40B4-BE49-F238E27FC236}">
                    <a16:creationId xmlns:a16="http://schemas.microsoft.com/office/drawing/2014/main" id="{F135FB58-B320-DF45-BC62-FADB7D034AD8}"/>
                  </a:ext>
                </a:extLst>
              </p:cNvPr>
              <p:cNvSpPr txBox="1">
                <a:spLocks noRot="1" noChangeAspect="1" noMove="1" noResize="1" noEditPoints="1" noAdjustHandles="1" noChangeArrowheads="1" noChangeShapeType="1" noTextEdit="1"/>
              </p:cNvSpPr>
              <p:nvPr/>
            </p:nvSpPr>
            <p:spPr>
              <a:xfrm>
                <a:off x="5271459" y="1963092"/>
                <a:ext cx="1195450" cy="611467"/>
              </a:xfrm>
              <a:prstGeom prst="rect">
                <a:avLst/>
              </a:prstGeom>
              <a:blipFill>
                <a:blip r:embed="rId16"/>
                <a:stretch>
                  <a:fillRect/>
                </a:stretch>
              </a:blipFill>
            </p:spPr>
            <p:txBody>
              <a:bodyPr/>
              <a:lstStyle/>
              <a:p>
                <a:r>
                  <a:rPr lang="en-US">
                    <a:noFill/>
                  </a:rPr>
                  <a:t> </a:t>
                </a:r>
              </a:p>
            </p:txBody>
          </p:sp>
        </mc:Fallback>
      </mc:AlternateContent>
      <p:grpSp>
        <p:nvGrpSpPr>
          <p:cNvPr id="60" name="Group 59">
            <a:extLst>
              <a:ext uri="{FF2B5EF4-FFF2-40B4-BE49-F238E27FC236}">
                <a16:creationId xmlns:a16="http://schemas.microsoft.com/office/drawing/2014/main" id="{A634AAF3-05A5-4640-99BD-F71F5F0CA07A}"/>
              </a:ext>
            </a:extLst>
          </p:cNvPr>
          <p:cNvGrpSpPr/>
          <p:nvPr/>
        </p:nvGrpSpPr>
        <p:grpSpPr>
          <a:xfrm>
            <a:off x="6512869" y="1697871"/>
            <a:ext cx="5120878" cy="2893399"/>
            <a:chOff x="6512869" y="1697871"/>
            <a:chExt cx="5120878" cy="2893399"/>
          </a:xfrm>
        </p:grpSpPr>
        <p:sp>
          <p:nvSpPr>
            <p:cNvPr id="56" name="Rectangle 55">
              <a:extLst>
                <a:ext uri="{FF2B5EF4-FFF2-40B4-BE49-F238E27FC236}">
                  <a16:creationId xmlns:a16="http://schemas.microsoft.com/office/drawing/2014/main" id="{1A1AF24C-B1D9-A34F-865D-5B7F6CD918F2}"/>
                </a:ext>
              </a:extLst>
            </p:cNvPr>
            <p:cNvSpPr/>
            <p:nvPr/>
          </p:nvSpPr>
          <p:spPr>
            <a:xfrm>
              <a:off x="6512869" y="1697871"/>
              <a:ext cx="5120878" cy="289339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C481FB-29C8-7B4D-96B0-FDC790B1F896}"/>
                </a:ext>
              </a:extLst>
            </p:cNvPr>
            <p:cNvSpPr txBox="1"/>
            <p:nvPr/>
          </p:nvSpPr>
          <p:spPr>
            <a:xfrm>
              <a:off x="7855818" y="1834876"/>
              <a:ext cx="2351669" cy="646331"/>
            </a:xfrm>
            <a:prstGeom prst="rect">
              <a:avLst/>
            </a:prstGeom>
            <a:noFill/>
          </p:spPr>
          <p:txBody>
            <a:bodyPr wrap="none" rtlCol="0">
              <a:spAutoFit/>
            </a:bodyPr>
            <a:lstStyle/>
            <a:p>
              <a:r>
                <a:rPr lang="en-US" sz="3600" dirty="0"/>
                <a:t>Robust PPH</a:t>
              </a:r>
            </a:p>
          </p:txBody>
        </p:sp>
        <p:grpSp>
          <p:nvGrpSpPr>
            <p:cNvPr id="53" name="Group 52">
              <a:extLst>
                <a:ext uri="{FF2B5EF4-FFF2-40B4-BE49-F238E27FC236}">
                  <a16:creationId xmlns:a16="http://schemas.microsoft.com/office/drawing/2014/main" id="{890CCDA6-4975-1E40-AD93-6F850BBB7555}"/>
                </a:ext>
              </a:extLst>
            </p:cNvPr>
            <p:cNvGrpSpPr/>
            <p:nvPr/>
          </p:nvGrpSpPr>
          <p:grpSpPr>
            <a:xfrm>
              <a:off x="6525926" y="2614143"/>
              <a:ext cx="5011451" cy="1345193"/>
              <a:chOff x="1132517" y="3330615"/>
              <a:chExt cx="8275084" cy="2461097"/>
            </a:xfrm>
          </p:grpSpPr>
          <p:grpSp>
            <p:nvGrpSpPr>
              <p:cNvPr id="32" name="Group 31">
                <a:extLst>
                  <a:ext uri="{FF2B5EF4-FFF2-40B4-BE49-F238E27FC236}">
                    <a16:creationId xmlns:a16="http://schemas.microsoft.com/office/drawing/2014/main" id="{04C7CF30-DE54-6B49-819D-BAD17045C942}"/>
                  </a:ext>
                </a:extLst>
              </p:cNvPr>
              <p:cNvGrpSpPr/>
              <p:nvPr/>
            </p:nvGrpSpPr>
            <p:grpSpPr>
              <a:xfrm>
                <a:off x="2416544" y="3754327"/>
                <a:ext cx="2974115" cy="1533737"/>
                <a:chOff x="2416544" y="3444637"/>
                <a:chExt cx="2974115" cy="1533737"/>
              </a:xfrm>
            </p:grpSpPr>
            <p:sp>
              <p:nvSpPr>
                <p:cNvPr id="33" name="Freeform 32">
                  <a:extLst>
                    <a:ext uri="{FF2B5EF4-FFF2-40B4-BE49-F238E27FC236}">
                      <a16:creationId xmlns:a16="http://schemas.microsoft.com/office/drawing/2014/main" id="{8BA42712-4A72-C241-8F5D-54305E56765F}"/>
                    </a:ext>
                  </a:extLst>
                </p:cNvPr>
                <p:cNvSpPr/>
                <p:nvPr/>
              </p:nvSpPr>
              <p:spPr>
                <a:xfrm>
                  <a:off x="2416544" y="3444637"/>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a:extLst>
                    <a:ext uri="{FF2B5EF4-FFF2-40B4-BE49-F238E27FC236}">
                      <a16:creationId xmlns:a16="http://schemas.microsoft.com/office/drawing/2014/main" id="{FF1E854F-827F-C74E-B220-864E5114B0A6}"/>
                    </a:ext>
                  </a:extLst>
                </p:cNvPr>
                <p:cNvSpPr/>
                <p:nvPr/>
              </p:nvSpPr>
              <p:spPr>
                <a:xfrm>
                  <a:off x="3731725" y="3984664"/>
                  <a:ext cx="343749" cy="546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5CAB2CC1-2C11-2647-B49E-C2B8729D0BDB}"/>
                      </a:ext>
                    </a:extLst>
                  </p:cNvPr>
                  <p:cNvSpPr/>
                  <p:nvPr/>
                </p:nvSpPr>
                <p:spPr>
                  <a:xfrm>
                    <a:off x="3252416" y="5289841"/>
                    <a:ext cx="132730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h</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5" name="Rectangle 34">
                    <a:extLst>
                      <a:ext uri="{FF2B5EF4-FFF2-40B4-BE49-F238E27FC236}">
                        <a16:creationId xmlns:a16="http://schemas.microsoft.com/office/drawing/2014/main" id="{5CAB2CC1-2C11-2647-B49E-C2B8729D0BDB}"/>
                      </a:ext>
                    </a:extLst>
                  </p:cNvPr>
                  <p:cNvSpPr>
                    <a:spLocks noRot="1" noChangeAspect="1" noMove="1" noResize="1" noEditPoints="1" noAdjustHandles="1" noChangeArrowheads="1" noChangeShapeType="1" noTextEdit="1"/>
                  </p:cNvSpPr>
                  <p:nvPr/>
                </p:nvSpPr>
                <p:spPr>
                  <a:xfrm>
                    <a:off x="3252416" y="5289841"/>
                    <a:ext cx="1327304" cy="387465"/>
                  </a:xfrm>
                  <a:prstGeom prst="rect">
                    <a:avLst/>
                  </a:prstGeom>
                  <a:blipFill>
                    <a:blip r:embed="rId17"/>
                    <a:stretch>
                      <a:fillRect t="-10526" b="-4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BF5B590-C4CB-F04A-AD8D-F54A6A1D2057}"/>
                      </a:ext>
                    </a:extLst>
                  </p:cNvPr>
                  <p:cNvSpPr txBox="1"/>
                  <p:nvPr/>
                </p:nvSpPr>
                <p:spPr>
                  <a:xfrm>
                    <a:off x="1132517" y="5116001"/>
                    <a:ext cx="2291786" cy="675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𝐻</m:t>
                          </m:r>
                          <m:r>
                            <a:rPr lang="en-US" b="0" i="1" dirty="0" smtClean="0">
                              <a:latin typeface="Cambria Math" panose="02040503050406030204" pitchFamily="18" charset="0"/>
                            </a:rPr>
                            <m:t>.</m:t>
                          </m:r>
                          <m:r>
                            <a:rPr lang="en-US" b="0" i="1" dirty="0" smtClean="0">
                              <a:latin typeface="Cambria Math" panose="02040503050406030204" pitchFamily="18" charset="0"/>
                            </a:rPr>
                            <m:t>𝐸𝑣𝑎𝑙</m:t>
                          </m:r>
                          <m:r>
                            <a:rPr lang="en-US" b="0" i="1" dirty="0" smtClean="0">
                              <a:latin typeface="Cambria Math" panose="02040503050406030204" pitchFamily="18" charset="0"/>
                            </a:rPr>
                            <m:t>(</m:t>
                          </m:r>
                          <m:r>
                            <a:rPr lang="en-US" b="0" i="1" dirty="0" smtClean="0">
                              <a:latin typeface="Cambria Math" panose="02040503050406030204" pitchFamily="18" charset="0"/>
                            </a:rPr>
                            <m:t>h</m:t>
                          </m:r>
                          <m:r>
                            <a:rPr lang="en-US" b="0" i="0" dirty="0" smtClean="0">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0BF5B590-C4CB-F04A-AD8D-F54A6A1D2057}"/>
                      </a:ext>
                    </a:extLst>
                  </p:cNvPr>
                  <p:cNvSpPr txBox="1">
                    <a:spLocks noRot="1" noChangeAspect="1" noMove="1" noResize="1" noEditPoints="1" noAdjustHandles="1" noChangeArrowheads="1" noChangeShapeType="1" noTextEdit="1"/>
                  </p:cNvSpPr>
                  <p:nvPr/>
                </p:nvSpPr>
                <p:spPr>
                  <a:xfrm>
                    <a:off x="1132517" y="5116001"/>
                    <a:ext cx="2291786" cy="675711"/>
                  </a:xfrm>
                  <a:prstGeom prst="rect">
                    <a:avLst/>
                  </a:prstGeom>
                  <a:blipFill>
                    <a:blip r:embed="rId1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BE39202A-2BCF-9F49-B755-CB4E254A8768}"/>
                      </a:ext>
                    </a:extLst>
                  </p:cNvPr>
                  <p:cNvSpPr/>
                  <p:nvPr/>
                </p:nvSpPr>
                <p:spPr>
                  <a:xfrm>
                    <a:off x="6690070" y="5302980"/>
                    <a:ext cx="133229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h</m:t>
                          </m:r>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b="0" i="1" dirty="0" smtClean="0">
                                  <a:solidFill>
                                    <a:schemeClr val="tx1"/>
                                  </a:solidFill>
                                  <a:latin typeface="Cambria Math" panose="02040503050406030204" pitchFamily="18" charset="0"/>
                                </a:rPr>
                                <m:t>′</m:t>
                              </m:r>
                            </m:sup>
                          </m:sSup>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7" name="Rectangle 36">
                    <a:extLst>
                      <a:ext uri="{FF2B5EF4-FFF2-40B4-BE49-F238E27FC236}">
                        <a16:creationId xmlns:a16="http://schemas.microsoft.com/office/drawing/2014/main" id="{BE39202A-2BCF-9F49-B755-CB4E254A8768}"/>
                      </a:ext>
                    </a:extLst>
                  </p:cNvPr>
                  <p:cNvSpPr>
                    <a:spLocks noRot="1" noChangeAspect="1" noMove="1" noResize="1" noEditPoints="1" noAdjustHandles="1" noChangeArrowheads="1" noChangeShapeType="1" noTextEdit="1"/>
                  </p:cNvSpPr>
                  <p:nvPr/>
                </p:nvSpPr>
                <p:spPr>
                  <a:xfrm>
                    <a:off x="6690070" y="5302980"/>
                    <a:ext cx="1332294" cy="387465"/>
                  </a:xfrm>
                  <a:prstGeom prst="rect">
                    <a:avLst/>
                  </a:prstGeom>
                  <a:blipFill>
                    <a:blip r:embed="rId19"/>
                    <a:stretch>
                      <a:fillRect t="-11111" b="-5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8C366AC-4C07-7A45-9BC5-130FC6B63D61}"/>
                      </a:ext>
                    </a:extLst>
                  </p:cNvPr>
                  <p:cNvSpPr txBox="1"/>
                  <p:nvPr/>
                </p:nvSpPr>
                <p:spPr>
                  <a:xfrm>
                    <a:off x="8684042" y="5116001"/>
                    <a:ext cx="610603" cy="675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38" name="TextBox 37">
                    <a:extLst>
                      <a:ext uri="{FF2B5EF4-FFF2-40B4-BE49-F238E27FC236}">
                        <a16:creationId xmlns:a16="http://schemas.microsoft.com/office/drawing/2014/main" id="{78C366AC-4C07-7A45-9BC5-130FC6B63D61}"/>
                      </a:ext>
                    </a:extLst>
                  </p:cNvPr>
                  <p:cNvSpPr txBox="1">
                    <a:spLocks noRot="1" noChangeAspect="1" noMove="1" noResize="1" noEditPoints="1" noAdjustHandles="1" noChangeArrowheads="1" noChangeShapeType="1" noTextEdit="1"/>
                  </p:cNvSpPr>
                  <p:nvPr/>
                </p:nvSpPr>
                <p:spPr>
                  <a:xfrm>
                    <a:off x="8684042" y="5116001"/>
                    <a:ext cx="610603" cy="675711"/>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C36FE5E-5E8C-B94D-A9FA-8EA65A1E3545}"/>
                      </a:ext>
                    </a:extLst>
                  </p:cNvPr>
                  <p:cNvSpPr txBox="1"/>
                  <p:nvPr/>
                </p:nvSpPr>
                <p:spPr>
                  <a:xfrm>
                    <a:off x="5389995" y="5105003"/>
                    <a:ext cx="522622" cy="675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39" name="TextBox 38">
                    <a:extLst>
                      <a:ext uri="{FF2B5EF4-FFF2-40B4-BE49-F238E27FC236}">
                        <a16:creationId xmlns:a16="http://schemas.microsoft.com/office/drawing/2014/main" id="{AC36FE5E-5E8C-B94D-A9FA-8EA65A1E3545}"/>
                      </a:ext>
                    </a:extLst>
                  </p:cNvPr>
                  <p:cNvSpPr txBox="1">
                    <a:spLocks noRot="1" noChangeAspect="1" noMove="1" noResize="1" noEditPoints="1" noAdjustHandles="1" noChangeArrowheads="1" noChangeShapeType="1" noTextEdit="1"/>
                  </p:cNvSpPr>
                  <p:nvPr/>
                </p:nvSpPr>
                <p:spPr>
                  <a:xfrm>
                    <a:off x="5389995" y="5105003"/>
                    <a:ext cx="522622" cy="675711"/>
                  </a:xfrm>
                  <a:prstGeom prst="rect">
                    <a:avLst/>
                  </a:prstGeom>
                  <a:blipFill>
                    <a:blip r:embed="rId21"/>
                    <a:stretch>
                      <a:fillRect/>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C74ADB98-EBF6-C640-8F6B-0D0343BD0DF2}"/>
                  </a:ext>
                </a:extLst>
              </p:cNvPr>
              <p:cNvSpPr txBox="1"/>
              <p:nvPr/>
            </p:nvSpPr>
            <p:spPr>
              <a:xfrm>
                <a:off x="6117517" y="4567585"/>
                <a:ext cx="119" cy="506783"/>
              </a:xfrm>
              <a:prstGeom prst="rect">
                <a:avLst/>
              </a:prstGeom>
              <a:noFill/>
            </p:spPr>
            <p:txBody>
              <a:bodyPr wrap="none" lIns="0" tIns="0" rIns="0" bIns="0" rtlCol="0">
                <a:spAutoFit/>
              </a:bodyPr>
              <a:lstStyle/>
              <a:p>
                <a:endParaRPr lang="en-US" dirty="0"/>
              </a:p>
            </p:txBody>
          </p:sp>
          <p:sp>
            <p:nvSpPr>
              <p:cNvPr id="43" name="Freeform 42">
                <a:extLst>
                  <a:ext uri="{FF2B5EF4-FFF2-40B4-BE49-F238E27FC236}">
                    <a16:creationId xmlns:a16="http://schemas.microsoft.com/office/drawing/2014/main" id="{F7000591-C0C5-824D-8142-466A60E81C97}"/>
                  </a:ext>
                </a:extLst>
              </p:cNvPr>
              <p:cNvSpPr/>
              <p:nvPr/>
            </p:nvSpPr>
            <p:spPr>
              <a:xfrm>
                <a:off x="5824363" y="3778141"/>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0D23E1DF-2C37-4141-975C-D6F012783685}"/>
                      </a:ext>
                    </a:extLst>
                  </p:cNvPr>
                  <p:cNvSpPr/>
                  <p:nvPr/>
                </p:nvSpPr>
                <p:spPr>
                  <a:xfrm>
                    <a:off x="2434455"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𝑥</m:t>
                          </m:r>
                        </m:oMath>
                      </m:oMathPara>
                    </a14:m>
                    <a:endParaRPr lang="en-US" dirty="0">
                      <a:solidFill>
                        <a:schemeClr val="tx1"/>
                      </a:solidFill>
                    </a:endParaRPr>
                  </a:p>
                </p:txBody>
              </p:sp>
            </mc:Choice>
            <mc:Fallback xmlns="">
              <p:sp>
                <p:nvSpPr>
                  <p:cNvPr id="44" name="Rectangle 43">
                    <a:extLst>
                      <a:ext uri="{FF2B5EF4-FFF2-40B4-BE49-F238E27FC236}">
                        <a16:creationId xmlns:a16="http://schemas.microsoft.com/office/drawing/2014/main" id="{0D23E1DF-2C37-4141-975C-D6F012783685}"/>
                      </a:ext>
                    </a:extLst>
                  </p:cNvPr>
                  <p:cNvSpPr>
                    <a:spLocks noRot="1" noChangeAspect="1" noMove="1" noResize="1" noEditPoints="1" noAdjustHandles="1" noChangeArrowheads="1" noChangeShapeType="1" noTextEdit="1"/>
                  </p:cNvSpPr>
                  <p:nvPr/>
                </p:nvSpPr>
                <p:spPr>
                  <a:xfrm>
                    <a:off x="2434455" y="3405551"/>
                    <a:ext cx="2969797" cy="387466"/>
                  </a:xfrm>
                  <a:prstGeom prst="rect">
                    <a:avLst/>
                  </a:prstGeom>
                  <a:blipFill>
                    <a:blip r:embed="rId22"/>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38CA57F6-33FF-5643-BE7C-7564F010D6B8}"/>
                      </a:ext>
                    </a:extLst>
                  </p:cNvPr>
                  <p:cNvSpPr/>
                  <p:nvPr/>
                </p:nvSpPr>
                <p:spPr>
                  <a:xfrm>
                    <a:off x="5825781"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45" name="Rectangle 44">
                    <a:extLst>
                      <a:ext uri="{FF2B5EF4-FFF2-40B4-BE49-F238E27FC236}">
                        <a16:creationId xmlns:a16="http://schemas.microsoft.com/office/drawing/2014/main" id="{38CA57F6-33FF-5643-BE7C-7564F010D6B8}"/>
                      </a:ext>
                    </a:extLst>
                  </p:cNvPr>
                  <p:cNvSpPr>
                    <a:spLocks noRot="1" noChangeAspect="1" noMove="1" noResize="1" noEditPoints="1" noAdjustHandles="1" noChangeArrowheads="1" noChangeShapeType="1" noTextEdit="1"/>
                  </p:cNvSpPr>
                  <p:nvPr/>
                </p:nvSpPr>
                <p:spPr>
                  <a:xfrm>
                    <a:off x="5825781" y="3405551"/>
                    <a:ext cx="2969797" cy="387466"/>
                  </a:xfrm>
                  <a:prstGeom prst="rect">
                    <a:avLst/>
                  </a:prstGeom>
                  <a:blipFill>
                    <a:blip r:embed="rId23"/>
                    <a:stretch>
                      <a:fillRect t="-15789" b="-15789"/>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468F513-0153-3F48-9513-9F4A550FB9E6}"/>
                  </a:ext>
                </a:extLst>
              </p:cNvPr>
              <p:cNvGrpSpPr/>
              <p:nvPr/>
            </p:nvGrpSpPr>
            <p:grpSpPr>
              <a:xfrm>
                <a:off x="1906486" y="3330615"/>
                <a:ext cx="7501115" cy="675714"/>
                <a:chOff x="1906486" y="3020925"/>
                <a:chExt cx="7501115" cy="675714"/>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85D3A49-8FF8-B644-9E9E-818587202307}"/>
                        </a:ext>
                      </a:extLst>
                    </p:cNvPr>
                    <p:cNvSpPr txBox="1"/>
                    <p:nvPr/>
                  </p:nvSpPr>
                  <p:spPr>
                    <a:xfrm>
                      <a:off x="1906486" y="3020927"/>
                      <a:ext cx="738238" cy="675712"/>
                    </a:xfrm>
                    <a:prstGeom prst="rect">
                      <a:avLst/>
                    </a:prstGeom>
                    <a:noFill/>
                  </p:spPr>
                  <p:txBody>
                    <a:bodyPr wrap="none" rtlCol="0">
                      <a:spAutoFit/>
                    </a:bodyPr>
                    <a:lstStyle/>
                    <a:p>
                      <a14:m>
                        <m:oMath xmlns:m="http://schemas.openxmlformats.org/officeDocument/2006/math">
                          <m:r>
                            <a:rPr lang="en-US" b="0" i="1" dirty="0" smtClean="0">
                              <a:latin typeface="Cambria Math" panose="02040503050406030204" pitchFamily="18" charset="0"/>
                            </a:rPr>
                            <m:t>𝑃</m:t>
                          </m:r>
                        </m:oMath>
                      </a14:m>
                      <a:r>
                        <a:rPr lang="en-US" dirty="0"/>
                        <a:t>(</a:t>
                      </a:r>
                    </a:p>
                  </p:txBody>
                </p:sp>
              </mc:Choice>
              <mc:Fallback xmlns="">
                <p:sp>
                  <p:nvSpPr>
                    <p:cNvPr id="49" name="TextBox 48">
                      <a:extLst>
                        <a:ext uri="{FF2B5EF4-FFF2-40B4-BE49-F238E27FC236}">
                          <a16:creationId xmlns:a16="http://schemas.microsoft.com/office/drawing/2014/main" id="{785D3A49-8FF8-B644-9E9E-818587202307}"/>
                        </a:ext>
                      </a:extLst>
                    </p:cNvPr>
                    <p:cNvSpPr txBox="1">
                      <a:spLocks noRot="1" noChangeAspect="1" noMove="1" noResize="1" noEditPoints="1" noAdjustHandles="1" noChangeArrowheads="1" noChangeShapeType="1" noTextEdit="1"/>
                    </p:cNvSpPr>
                    <p:nvPr/>
                  </p:nvSpPr>
                  <p:spPr>
                    <a:xfrm>
                      <a:off x="1906486" y="3020927"/>
                      <a:ext cx="738238" cy="675712"/>
                    </a:xfrm>
                    <a:prstGeom prst="rect">
                      <a:avLst/>
                    </a:prstGeom>
                    <a:blipFill>
                      <a:blip r:embed="rId24"/>
                      <a:stretch>
                        <a:fillRect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05E608C-05C6-2247-96DD-3E31D7E58D97}"/>
                        </a:ext>
                      </a:extLst>
                    </p:cNvPr>
                    <p:cNvSpPr txBox="1"/>
                    <p:nvPr/>
                  </p:nvSpPr>
                  <p:spPr>
                    <a:xfrm>
                      <a:off x="8796998" y="3020925"/>
                      <a:ext cx="610603" cy="675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50" name="TextBox 49">
                      <a:extLst>
                        <a:ext uri="{FF2B5EF4-FFF2-40B4-BE49-F238E27FC236}">
                          <a16:creationId xmlns:a16="http://schemas.microsoft.com/office/drawing/2014/main" id="{505E608C-05C6-2247-96DD-3E31D7E58D97}"/>
                        </a:ext>
                      </a:extLst>
                    </p:cNvPr>
                    <p:cNvSpPr txBox="1">
                      <a:spLocks noRot="1" noChangeAspect="1" noMove="1" noResize="1" noEditPoints="1" noAdjustHandles="1" noChangeArrowheads="1" noChangeShapeType="1" noTextEdit="1"/>
                    </p:cNvSpPr>
                    <p:nvPr/>
                  </p:nvSpPr>
                  <p:spPr>
                    <a:xfrm>
                      <a:off x="8796998" y="3020925"/>
                      <a:ext cx="610603" cy="675712"/>
                    </a:xfrm>
                    <a:prstGeom prst="rect">
                      <a:avLst/>
                    </a:prstGeom>
                    <a:blipFill>
                      <a:blip r:embed="rId2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733D566B-CADB-F841-A269-AE0555D76C60}"/>
                        </a:ext>
                      </a:extLst>
                    </p:cNvPr>
                    <p:cNvSpPr txBox="1"/>
                    <p:nvPr/>
                  </p:nvSpPr>
                  <p:spPr>
                    <a:xfrm>
                      <a:off x="5417846" y="3020925"/>
                      <a:ext cx="522622" cy="6757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m:t>
                            </m:r>
                          </m:oMath>
                        </m:oMathPara>
                      </a14:m>
                      <a:endParaRPr lang="en-US" dirty="0"/>
                    </a:p>
                  </p:txBody>
                </p:sp>
              </mc:Choice>
              <mc:Fallback xmlns="">
                <p:sp>
                  <p:nvSpPr>
                    <p:cNvPr id="51" name="TextBox 50">
                      <a:extLst>
                        <a:ext uri="{FF2B5EF4-FFF2-40B4-BE49-F238E27FC236}">
                          <a16:creationId xmlns:a16="http://schemas.microsoft.com/office/drawing/2014/main" id="{733D566B-CADB-F841-A269-AE0555D76C60}"/>
                        </a:ext>
                      </a:extLst>
                    </p:cNvPr>
                    <p:cNvSpPr txBox="1">
                      <a:spLocks noRot="1" noChangeAspect="1" noMove="1" noResize="1" noEditPoints="1" noAdjustHandles="1" noChangeArrowheads="1" noChangeShapeType="1" noTextEdit="1"/>
                    </p:cNvSpPr>
                    <p:nvPr/>
                  </p:nvSpPr>
                  <p:spPr>
                    <a:xfrm>
                      <a:off x="5417846" y="3020925"/>
                      <a:ext cx="522622" cy="675712"/>
                    </a:xfrm>
                    <a:prstGeom prst="rect">
                      <a:avLst/>
                    </a:prstGeom>
                    <a:blipFill>
                      <a:blip r:embed="rId26"/>
                      <a:stretch>
                        <a:fillRect/>
                      </a:stretch>
                    </a:blipFill>
                  </p:spPr>
                  <p:txBody>
                    <a:bodyPr/>
                    <a:lstStyle/>
                    <a:p>
                      <a:r>
                        <a:rPr lang="en-US">
                          <a:noFill/>
                        </a:rPr>
                        <a:t> </a:t>
                      </a:r>
                    </a:p>
                  </p:txBody>
                </p:sp>
              </mc:Fallback>
            </mc:AlternateContent>
          </p:grpSp>
          <p:sp>
            <p:nvSpPr>
              <p:cNvPr id="52" name="Down Arrow 51">
                <a:extLst>
                  <a:ext uri="{FF2B5EF4-FFF2-40B4-BE49-F238E27FC236}">
                    <a16:creationId xmlns:a16="http://schemas.microsoft.com/office/drawing/2014/main" id="{9F420C2B-A172-974B-8A2D-0E98FDA3CEAC}"/>
                  </a:ext>
                </a:extLst>
              </p:cNvPr>
              <p:cNvSpPr/>
              <p:nvPr/>
            </p:nvSpPr>
            <p:spPr>
              <a:xfrm>
                <a:off x="7138805" y="4309167"/>
                <a:ext cx="343749" cy="546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82F6C2A1-52E7-C043-9318-5C374C82299C}"/>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0" b="98729" l="0" r="99533">
                          <a14:foregroundMark x1="17757" y1="69492" x2="26168" y2="88983"/>
                          <a14:foregroundMark x1="26168" y1="88983" x2="84112" y2="88983"/>
                          <a14:foregroundMark x1="19626" y1="61017" x2="19626" y2="61017"/>
                        </a14:backgroundRemoval>
                      </a14:imgEffect>
                    </a14:imgLayer>
                  </a14:imgProps>
                </a:ext>
              </a:extLst>
            </a:blip>
            <a:stretch>
              <a:fillRect/>
            </a:stretch>
          </p:blipFill>
          <p:spPr>
            <a:xfrm>
              <a:off x="10686710" y="3506044"/>
              <a:ext cx="905502" cy="998591"/>
            </a:xfrm>
            <a:prstGeom prst="rect">
              <a:avLst/>
            </a:prstGeom>
          </p:spPr>
        </p:pic>
      </p:grpSp>
    </p:spTree>
    <p:extLst>
      <p:ext uri="{BB962C8B-B14F-4D97-AF65-F5344CB8AC3E}">
        <p14:creationId xmlns:p14="http://schemas.microsoft.com/office/powerpoint/2010/main" val="68208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1" grpId="0"/>
      <p:bldP spid="5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0000-0071-6148-987E-74E978E281A4}"/>
              </a:ext>
            </a:extLst>
          </p:cNvPr>
          <p:cNvSpPr>
            <a:spLocks noGrp="1"/>
          </p:cNvSpPr>
          <p:nvPr>
            <p:ph type="title"/>
          </p:nvPr>
        </p:nvSpPr>
        <p:spPr>
          <a:xfrm>
            <a:off x="1009013" y="149264"/>
            <a:ext cx="10515600" cy="1325563"/>
          </a:xfrm>
        </p:spPr>
        <p:txBody>
          <a:bodyPr/>
          <a:lstStyle/>
          <a:p>
            <a:r>
              <a:rPr lang="en-US" dirty="0"/>
              <a:t>Existing Lower Bounds from OWC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FC5B3F-9184-EA49-9300-6FC5D476C8F4}"/>
                  </a:ext>
                </a:extLst>
              </p:cNvPr>
              <p:cNvSpPr>
                <a:spLocks noGrp="1"/>
              </p:cNvSpPr>
              <p:nvPr>
                <p:ph idx="1"/>
              </p:nvPr>
            </p:nvSpPr>
            <p:spPr>
              <a:xfrm>
                <a:off x="1128713" y="4117976"/>
                <a:ext cx="9620250" cy="739773"/>
              </a:xfrm>
            </p:spPr>
            <p:txBody>
              <a:bodyPr/>
              <a:lstStyle/>
              <a:p>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𝒏</m:t>
                            </m:r>
                          </m:num>
                          <m:den>
                            <m:r>
                              <a:rPr lang="en-US" b="1" i="1" smtClean="0">
                                <a:latin typeface="Cambria Math" panose="02040503050406030204" pitchFamily="18" charset="0"/>
                              </a:rPr>
                              <m:t>𝟐</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ad>
                              <m:radPr>
                                <m:degHide m:val="on"/>
                                <m:ctrlPr>
                                  <a:rPr lang="en-US" b="1" i="1" smtClean="0">
                                    <a:latin typeface="Cambria Math" panose="02040503050406030204" pitchFamily="18" charset="0"/>
                                  </a:rPr>
                                </m:ctrlPr>
                              </m:radPr>
                              <m:deg/>
                              <m:e>
                                <m:r>
                                  <a:rPr lang="en-US" b="1" i="1" smtClean="0">
                                    <a:latin typeface="Cambria Math" panose="02040503050406030204" pitchFamily="18" charset="0"/>
                                  </a:rPr>
                                  <m:t>𝒏</m:t>
                                </m:r>
                              </m:e>
                            </m:rad>
                          </m:den>
                        </m:f>
                      </m:e>
                    </m:d>
                  </m:oMath>
                </a14:m>
                <a:r>
                  <a:rPr lang="en-US" b="1" dirty="0"/>
                  <a:t>-Gap-Hamming </a:t>
                </a:r>
                <a:r>
                  <a:rPr lang="en-US" dirty="0"/>
                  <a:t>requires </a:t>
                </a:r>
                <a14:m>
                  <m:oMath xmlns:m="http://schemas.openxmlformats.org/officeDocument/2006/math">
                    <m:r>
                      <a:rPr lang="en-US" b="1" i="1" smtClean="0">
                        <a:solidFill>
                          <a:srgbClr val="FF0000"/>
                        </a:solidFill>
                        <a:latin typeface="Cambria Math" panose="02040503050406030204" pitchFamily="18" charset="0"/>
                      </a:rPr>
                      <m:t>𝒏</m:t>
                    </m:r>
                  </m:oMath>
                </a14:m>
                <a:r>
                  <a:rPr lang="en-US" dirty="0"/>
                  <a:t> bits of OWC </a:t>
                </a:r>
                <a:r>
                  <a:rPr lang="en-US" dirty="0">
                    <a:solidFill>
                      <a:srgbClr val="FF0000"/>
                    </a:solidFill>
                  </a:rPr>
                  <a:t>[This Work]</a:t>
                </a:r>
                <a:endParaRPr lang="en-US" dirty="0"/>
              </a:p>
            </p:txBody>
          </p:sp>
        </mc:Choice>
        <mc:Fallback xmlns="">
          <p:sp>
            <p:nvSpPr>
              <p:cNvPr id="3" name="Content Placeholder 2">
                <a:extLst>
                  <a:ext uri="{FF2B5EF4-FFF2-40B4-BE49-F238E27FC236}">
                    <a16:creationId xmlns:a16="http://schemas.microsoft.com/office/drawing/2014/main" id="{3BFC5B3F-9184-EA49-9300-6FC5D476C8F4}"/>
                  </a:ext>
                </a:extLst>
              </p:cNvPr>
              <p:cNvSpPr>
                <a:spLocks noGrp="1" noRot="1" noChangeAspect="1" noMove="1" noResize="1" noEditPoints="1" noAdjustHandles="1" noChangeArrowheads="1" noChangeShapeType="1" noTextEdit="1"/>
              </p:cNvSpPr>
              <p:nvPr>
                <p:ph idx="1"/>
              </p:nvPr>
            </p:nvSpPr>
            <p:spPr>
              <a:xfrm>
                <a:off x="1128713" y="4117976"/>
                <a:ext cx="9620250" cy="739773"/>
              </a:xfrm>
              <a:blipFill>
                <a:blip r:embed="rId2"/>
                <a:stretch>
                  <a:fillRect l="-1055"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39453C6-7F1D-9C40-872B-B9ABBD712B4F}"/>
                  </a:ext>
                </a:extLst>
              </p:cNvPr>
              <p:cNvSpPr txBox="1">
                <a:spLocks/>
              </p:cNvSpPr>
              <p:nvPr/>
            </p:nvSpPr>
            <p:spPr>
              <a:xfrm>
                <a:off x="681037" y="3365898"/>
                <a:ext cx="10843575" cy="915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𝒏</m:t>
                            </m:r>
                          </m:num>
                          <m:den>
                            <m:r>
                              <a:rPr lang="en-US" b="1" i="1" smtClean="0">
                                <a:latin typeface="Cambria Math" panose="02040503050406030204" pitchFamily="18" charset="0"/>
                              </a:rPr>
                              <m:t>𝟐</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𝒄</m:t>
                            </m:r>
                          </m:num>
                          <m:den>
                            <m:rad>
                              <m:radPr>
                                <m:degHide m:val="on"/>
                                <m:ctrlPr>
                                  <a:rPr lang="en-US" b="1" i="1" smtClean="0">
                                    <a:latin typeface="Cambria Math" panose="02040503050406030204" pitchFamily="18" charset="0"/>
                                  </a:rPr>
                                </m:ctrlPr>
                              </m:radPr>
                              <m:deg/>
                              <m:e>
                                <m:r>
                                  <a:rPr lang="en-US" b="1" i="1" smtClean="0">
                                    <a:latin typeface="Cambria Math" panose="02040503050406030204" pitchFamily="18" charset="0"/>
                                  </a:rPr>
                                  <m:t>𝒏</m:t>
                                </m:r>
                              </m:e>
                            </m:rad>
                          </m:den>
                        </m:f>
                      </m:e>
                    </m:d>
                  </m:oMath>
                </a14:m>
                <a:r>
                  <a:rPr lang="en-US" b="1" dirty="0"/>
                  <a:t>-Gap-Hamming </a:t>
                </a:r>
                <a:r>
                  <a:rPr lang="en-US" dirty="0"/>
                  <a:t>requires </a:t>
                </a:r>
                <a14:m>
                  <m:oMath xmlns:m="http://schemas.openxmlformats.org/officeDocument/2006/math">
                    <m:r>
                      <a:rPr lang="en-US" b="1" i="0" smtClean="0">
                        <a:solidFill>
                          <a:schemeClr val="accent6">
                            <a:lumMod val="75000"/>
                          </a:schemeClr>
                        </a:solidFill>
                        <a:latin typeface="Cambria Math" panose="02040503050406030204" pitchFamily="18" charset="0"/>
                      </a:rPr>
                      <m:t>𝛀</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𝒏</m:t>
                    </m:r>
                    <m:r>
                      <a:rPr lang="en-US" b="1" i="1" smtClean="0">
                        <a:solidFill>
                          <a:schemeClr val="accent6">
                            <a:lumMod val="75000"/>
                          </a:schemeClr>
                        </a:solidFill>
                        <a:latin typeface="Cambria Math" panose="02040503050406030204" pitchFamily="18" charset="0"/>
                      </a:rPr>
                      <m:t>)</m:t>
                    </m:r>
                  </m:oMath>
                </a14:m>
                <a:r>
                  <a:rPr lang="en-US" dirty="0"/>
                  <a:t> bits of OWC </a:t>
                </a:r>
                <a:r>
                  <a:rPr lang="en-US" sz="1800" dirty="0">
                    <a:solidFill>
                      <a:schemeClr val="accent3"/>
                    </a:solidFill>
                  </a:rPr>
                  <a:t>[﻿Jayram-﻿Kumar-﻿Sivakumar’08]</a:t>
                </a:r>
              </a:p>
            </p:txBody>
          </p:sp>
        </mc:Choice>
        <mc:Fallback xmlns="">
          <p:sp>
            <p:nvSpPr>
              <p:cNvPr id="4" name="Content Placeholder 2">
                <a:extLst>
                  <a:ext uri="{FF2B5EF4-FFF2-40B4-BE49-F238E27FC236}">
                    <a16:creationId xmlns:a16="http://schemas.microsoft.com/office/drawing/2014/main" id="{339453C6-7F1D-9C40-872B-B9ABBD712B4F}"/>
                  </a:ext>
                </a:extLst>
              </p:cNvPr>
              <p:cNvSpPr txBox="1">
                <a:spLocks noRot="1" noChangeAspect="1" noMove="1" noResize="1" noEditPoints="1" noAdjustHandles="1" noChangeArrowheads="1" noChangeShapeType="1" noTextEdit="1"/>
              </p:cNvSpPr>
              <p:nvPr/>
            </p:nvSpPr>
            <p:spPr>
              <a:xfrm>
                <a:off x="681037" y="3365898"/>
                <a:ext cx="10843575" cy="9151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FC1A429-E305-AD4F-B9A4-1DDFC9055A40}"/>
                  </a:ext>
                </a:extLst>
              </p:cNvPr>
              <p:cNvSpPr txBox="1">
                <a:spLocks/>
              </p:cNvSpPr>
              <p:nvPr/>
            </p:nvSpPr>
            <p:spPr>
              <a:xfrm>
                <a:off x="1285875" y="5772944"/>
                <a:ext cx="9620250" cy="588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Greater-Than </a:t>
                </a:r>
                <a:r>
                  <a:rPr lang="en-US" dirty="0"/>
                  <a:t>requires </a:t>
                </a:r>
                <a14:m>
                  <m:oMath xmlns:m="http://schemas.openxmlformats.org/officeDocument/2006/math">
                    <m:r>
                      <a:rPr lang="en-US" b="1" i="1" smtClean="0">
                        <a:solidFill>
                          <a:srgbClr val="FF0000"/>
                        </a:solidFill>
                        <a:latin typeface="Cambria Math" panose="02040503050406030204" pitchFamily="18" charset="0"/>
                      </a:rPr>
                      <m:t>𝒏</m:t>
                    </m:r>
                  </m:oMath>
                </a14:m>
                <a:r>
                  <a:rPr lang="en-US" dirty="0"/>
                  <a:t> bits of OWC </a:t>
                </a:r>
                <a:r>
                  <a:rPr lang="en-US" dirty="0">
                    <a:solidFill>
                      <a:srgbClr val="FF0000"/>
                    </a:solidFill>
                  </a:rPr>
                  <a:t>[This Work] </a:t>
                </a:r>
                <a:endParaRPr lang="en-US" dirty="0"/>
              </a:p>
            </p:txBody>
          </p:sp>
        </mc:Choice>
        <mc:Fallback xmlns="">
          <p:sp>
            <p:nvSpPr>
              <p:cNvPr id="6" name="Content Placeholder 2">
                <a:extLst>
                  <a:ext uri="{FF2B5EF4-FFF2-40B4-BE49-F238E27FC236}">
                    <a16:creationId xmlns:a16="http://schemas.microsoft.com/office/drawing/2014/main" id="{7FC1A429-E305-AD4F-B9A4-1DDFC9055A40}"/>
                  </a:ext>
                </a:extLst>
              </p:cNvPr>
              <p:cNvSpPr txBox="1">
                <a:spLocks noRot="1" noChangeAspect="1" noMove="1" noResize="1" noEditPoints="1" noAdjustHandles="1" noChangeArrowheads="1" noChangeShapeType="1" noTextEdit="1"/>
              </p:cNvSpPr>
              <p:nvPr/>
            </p:nvSpPr>
            <p:spPr>
              <a:xfrm>
                <a:off x="1285875" y="5772944"/>
                <a:ext cx="9620250" cy="588960"/>
              </a:xfrm>
              <a:prstGeom prst="rect">
                <a:avLst/>
              </a:prstGeom>
              <a:blipFill>
                <a:blip r:embed="rId4"/>
                <a:stretch>
                  <a:fillRect l="-1054" t="-17021"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2349414-8DDD-9048-8D00-DC5ABA75B75B}"/>
                  </a:ext>
                </a:extLst>
              </p:cNvPr>
              <p:cNvSpPr txBox="1">
                <a:spLocks/>
              </p:cNvSpPr>
              <p:nvPr/>
            </p:nvSpPr>
            <p:spPr>
              <a:xfrm>
                <a:off x="838200" y="5152230"/>
                <a:ext cx="10515600" cy="915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Greater-Than  </a:t>
                </a:r>
                <a:r>
                  <a:rPr lang="en-US" dirty="0"/>
                  <a:t>requires </a:t>
                </a:r>
                <a14:m>
                  <m:oMath xmlns:m="http://schemas.openxmlformats.org/officeDocument/2006/math">
                    <m:r>
                      <a:rPr lang="en-US" b="1" i="0" smtClean="0">
                        <a:solidFill>
                          <a:schemeClr val="accent6">
                            <a:lumMod val="75000"/>
                          </a:schemeClr>
                        </a:solidFill>
                        <a:latin typeface="Cambria Math" panose="02040503050406030204" pitchFamily="18" charset="0"/>
                      </a:rPr>
                      <m:t>𝛀</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𝒏</m:t>
                    </m:r>
                    <m:r>
                      <a:rPr lang="en-US" b="1" i="1" smtClean="0">
                        <a:solidFill>
                          <a:schemeClr val="accent6">
                            <a:lumMod val="75000"/>
                          </a:schemeClr>
                        </a:solidFill>
                        <a:latin typeface="Cambria Math" panose="02040503050406030204" pitchFamily="18" charset="0"/>
                      </a:rPr>
                      <m:t>)</m:t>
                    </m:r>
                  </m:oMath>
                </a14:m>
                <a:r>
                  <a:rPr lang="en-US" b="1" dirty="0"/>
                  <a:t> </a:t>
                </a:r>
                <a:r>
                  <a:rPr lang="en-US" dirty="0"/>
                  <a:t>bits of OWC </a:t>
                </a:r>
                <a:r>
                  <a:rPr lang="en-US" sz="1800" dirty="0">
                    <a:solidFill>
                      <a:schemeClr val="accent3"/>
                    </a:solidFill>
                  </a:rPr>
                  <a:t>[﻿Ramamoorthy-Sinha’15]</a:t>
                </a:r>
              </a:p>
            </p:txBody>
          </p:sp>
        </mc:Choice>
        <mc:Fallback xmlns="">
          <p:sp>
            <p:nvSpPr>
              <p:cNvPr id="7" name="Content Placeholder 2">
                <a:extLst>
                  <a:ext uri="{FF2B5EF4-FFF2-40B4-BE49-F238E27FC236}">
                    <a16:creationId xmlns:a16="http://schemas.microsoft.com/office/drawing/2014/main" id="{62349414-8DDD-9048-8D00-DC5ABA75B75B}"/>
                  </a:ext>
                </a:extLst>
              </p:cNvPr>
              <p:cNvSpPr txBox="1">
                <a:spLocks noRot="1" noChangeAspect="1" noMove="1" noResize="1" noEditPoints="1" noAdjustHandles="1" noChangeArrowheads="1" noChangeShapeType="1" noTextEdit="1"/>
              </p:cNvSpPr>
              <p:nvPr/>
            </p:nvSpPr>
            <p:spPr>
              <a:xfrm>
                <a:off x="838200" y="5152230"/>
                <a:ext cx="10515600" cy="915193"/>
              </a:xfrm>
              <a:prstGeom prst="rect">
                <a:avLst/>
              </a:prstGeom>
              <a:blipFill>
                <a:blip r:embed="rId5"/>
                <a:stretch>
                  <a:fillRect l="-1086" t="-1095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E5BB286-D9CF-6A4E-8DE4-8B7BFC6FFED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2188"/>
                    </a14:imgEffect>
                  </a14:imgLayer>
                </a14:imgProps>
              </a:ext>
            </a:extLst>
          </a:blip>
          <a:srcRect l="17106" b="50487"/>
          <a:stretch/>
        </p:blipFill>
        <p:spPr>
          <a:xfrm>
            <a:off x="1538262" y="1362466"/>
            <a:ext cx="1621957" cy="1327042"/>
          </a:xfrm>
          <a:prstGeom prst="rect">
            <a:avLst/>
          </a:prstGeom>
        </p:spPr>
      </p:pic>
      <p:pic>
        <p:nvPicPr>
          <p:cNvPr id="11" name="Picture 10">
            <a:extLst>
              <a:ext uri="{FF2B5EF4-FFF2-40B4-BE49-F238E27FC236}">
                <a16:creationId xmlns:a16="http://schemas.microsoft.com/office/drawing/2014/main" id="{0CC2A7B1-4BFB-6145-BB59-D6E30AB3F75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87" b="100000" l="1099" r="100000"/>
                    </a14:imgEffect>
                  </a14:imgLayer>
                </a14:imgProps>
              </a:ext>
            </a:extLst>
          </a:blip>
          <a:srcRect r="13761" b="56574"/>
          <a:stretch/>
        </p:blipFill>
        <p:spPr>
          <a:xfrm>
            <a:off x="6839420" y="1394074"/>
            <a:ext cx="1650975" cy="12607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5A195B-18A1-E04D-A5FE-9928F894F52A}"/>
                  </a:ext>
                </a:extLst>
              </p:cNvPr>
              <p:cNvSpPr txBox="1"/>
              <p:nvPr/>
            </p:nvSpPr>
            <p:spPr>
              <a:xfrm>
                <a:off x="1898919" y="2716830"/>
                <a:ext cx="499731"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12" name="TextBox 11">
                <a:extLst>
                  <a:ext uri="{FF2B5EF4-FFF2-40B4-BE49-F238E27FC236}">
                    <a16:creationId xmlns:a16="http://schemas.microsoft.com/office/drawing/2014/main" id="{815A195B-18A1-E04D-A5FE-9928F894F52A}"/>
                  </a:ext>
                </a:extLst>
              </p:cNvPr>
              <p:cNvSpPr txBox="1">
                <a:spLocks noRot="1" noChangeAspect="1" noMove="1" noResize="1" noEditPoints="1" noAdjustHandles="1" noChangeArrowheads="1" noChangeShapeType="1" noTextEdit="1"/>
              </p:cNvSpPr>
              <p:nvPr/>
            </p:nvSpPr>
            <p:spPr>
              <a:xfrm>
                <a:off x="1898919" y="2716830"/>
                <a:ext cx="499731" cy="541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3127C5-9CBF-354F-97D4-971E08CB8A22}"/>
                  </a:ext>
                </a:extLst>
              </p:cNvPr>
              <p:cNvSpPr txBox="1"/>
              <p:nvPr/>
            </p:nvSpPr>
            <p:spPr>
              <a:xfrm>
                <a:off x="7488460" y="2706321"/>
                <a:ext cx="582769"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7A3127C5-9CBF-354F-97D4-971E08CB8A22}"/>
                  </a:ext>
                </a:extLst>
              </p:cNvPr>
              <p:cNvSpPr txBox="1">
                <a:spLocks noRot="1" noChangeAspect="1" noMove="1" noResize="1" noEditPoints="1" noAdjustHandles="1" noChangeArrowheads="1" noChangeShapeType="1" noTextEdit="1"/>
              </p:cNvSpPr>
              <p:nvPr/>
            </p:nvSpPr>
            <p:spPr>
              <a:xfrm>
                <a:off x="7488460" y="2706321"/>
                <a:ext cx="582769" cy="541062"/>
              </a:xfrm>
              <a:prstGeom prst="rect">
                <a:avLst/>
              </a:prstGeom>
              <a:blipFill>
                <a:blip r:embed="rId11"/>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793BE5A-47F7-2644-92C3-B9EB4B5C7724}"/>
              </a:ext>
            </a:extLst>
          </p:cNvPr>
          <p:cNvCxnSpPr>
            <a:cxnSpLocks/>
          </p:cNvCxnSpPr>
          <p:nvPr/>
        </p:nvCxnSpPr>
        <p:spPr>
          <a:xfrm>
            <a:off x="8859328" y="2925330"/>
            <a:ext cx="80062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DFDF5-50A5-0843-A199-D205E6638FF0}"/>
                  </a:ext>
                </a:extLst>
              </p:cNvPr>
              <p:cNvSpPr txBox="1"/>
              <p:nvPr/>
            </p:nvSpPr>
            <p:spPr>
              <a:xfrm>
                <a:off x="8651549" y="2408205"/>
                <a:ext cx="12389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𝐸𝑣𝑎𝑙</m:t>
                      </m:r>
                    </m:oMath>
                  </m:oMathPara>
                </a14:m>
                <a:endParaRPr lang="en-US" sz="2400" dirty="0"/>
              </a:p>
            </p:txBody>
          </p:sp>
        </mc:Choice>
        <mc:Fallback xmlns="">
          <p:sp>
            <p:nvSpPr>
              <p:cNvPr id="15" name="TextBox 14">
                <a:extLst>
                  <a:ext uri="{FF2B5EF4-FFF2-40B4-BE49-F238E27FC236}">
                    <a16:creationId xmlns:a16="http://schemas.microsoft.com/office/drawing/2014/main" id="{043DFDF5-50A5-0843-A199-D205E6638FF0}"/>
                  </a:ext>
                </a:extLst>
              </p:cNvPr>
              <p:cNvSpPr txBox="1">
                <a:spLocks noRot="1" noChangeAspect="1" noMove="1" noResize="1" noEditPoints="1" noAdjustHandles="1" noChangeArrowheads="1" noChangeShapeType="1" noTextEdit="1"/>
              </p:cNvSpPr>
              <p:nvPr/>
            </p:nvSpPr>
            <p:spPr>
              <a:xfrm>
                <a:off x="8651549" y="2408205"/>
                <a:ext cx="1238993" cy="461665"/>
              </a:xfrm>
              <a:prstGeom prst="rect">
                <a:avLst/>
              </a:prstGeom>
              <a:blipFill>
                <a:blip r:embed="rId12"/>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EC50E17-E410-324F-AEA5-3949BE7135C5}"/>
              </a:ext>
            </a:extLst>
          </p:cNvPr>
          <p:cNvCxnSpPr>
            <a:cxnSpLocks/>
          </p:cNvCxnSpPr>
          <p:nvPr/>
        </p:nvCxnSpPr>
        <p:spPr>
          <a:xfrm>
            <a:off x="2942765" y="2976852"/>
            <a:ext cx="3800936" cy="1768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2AE88-6BF9-3D4F-A387-548FA3181A8D}"/>
                  </a:ext>
                </a:extLst>
              </p:cNvPr>
              <p:cNvSpPr txBox="1"/>
              <p:nvPr/>
            </p:nvSpPr>
            <p:spPr>
              <a:xfrm>
                <a:off x="4090481" y="2384268"/>
                <a:ext cx="8580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DE62AE88-6BF9-3D4F-A387-548FA3181A8D}"/>
                  </a:ext>
                </a:extLst>
              </p:cNvPr>
              <p:cNvSpPr txBox="1">
                <a:spLocks noRot="1" noChangeAspect="1" noMove="1" noResize="1" noEditPoints="1" noAdjustHandles="1" noChangeArrowheads="1" noChangeShapeType="1" noTextEdit="1"/>
              </p:cNvSpPr>
              <p:nvPr/>
            </p:nvSpPr>
            <p:spPr>
              <a:xfrm>
                <a:off x="4090481" y="2384268"/>
                <a:ext cx="858055" cy="461665"/>
              </a:xfrm>
              <a:prstGeom prst="rect">
                <a:avLst/>
              </a:prstGeom>
              <a:blipFill>
                <a:blip r:embed="rId1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CA77EC-92CF-AE44-99EA-28F63064B5F1}"/>
                  </a:ext>
                </a:extLst>
              </p:cNvPr>
              <p:cNvSpPr txBox="1"/>
              <p:nvPr/>
            </p:nvSpPr>
            <p:spPr>
              <a:xfrm>
                <a:off x="10038346" y="2453750"/>
                <a:ext cx="1486267"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oMath>
                  </m:oMathPara>
                </a14:m>
                <a:endParaRPr lang="en-US" sz="2400" dirty="0"/>
              </a:p>
            </p:txBody>
          </p:sp>
        </mc:Choice>
        <mc:Fallback xmlns="">
          <p:sp>
            <p:nvSpPr>
              <p:cNvPr id="20" name="TextBox 19">
                <a:extLst>
                  <a:ext uri="{FF2B5EF4-FFF2-40B4-BE49-F238E27FC236}">
                    <a16:creationId xmlns:a16="http://schemas.microsoft.com/office/drawing/2014/main" id="{D3CA77EC-92CF-AE44-99EA-28F63064B5F1}"/>
                  </a:ext>
                </a:extLst>
              </p:cNvPr>
              <p:cNvSpPr txBox="1">
                <a:spLocks noRot="1" noChangeAspect="1" noMove="1" noResize="1" noEditPoints="1" noAdjustHandles="1" noChangeArrowheads="1" noChangeShapeType="1" noTextEdit="1"/>
              </p:cNvSpPr>
              <p:nvPr/>
            </p:nvSpPr>
            <p:spPr>
              <a:xfrm>
                <a:off x="10038346" y="2453750"/>
                <a:ext cx="1486267" cy="54106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26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0000-0071-6148-987E-74E978E281A4}"/>
              </a:ext>
            </a:extLst>
          </p:cNvPr>
          <p:cNvSpPr>
            <a:spLocks noGrp="1"/>
          </p:cNvSpPr>
          <p:nvPr>
            <p:ph type="title"/>
          </p:nvPr>
        </p:nvSpPr>
        <p:spPr>
          <a:xfrm>
            <a:off x="1009013" y="149264"/>
            <a:ext cx="10515600" cy="1325563"/>
          </a:xfrm>
        </p:spPr>
        <p:txBody>
          <a:bodyPr/>
          <a:lstStyle/>
          <a:p>
            <a:r>
              <a:rPr lang="en-US" dirty="0"/>
              <a:t>Existing Lower Bounds from OWC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FC5B3F-9184-EA49-9300-6FC5D476C8F4}"/>
                  </a:ext>
                </a:extLst>
              </p:cNvPr>
              <p:cNvSpPr>
                <a:spLocks noGrp="1"/>
              </p:cNvSpPr>
              <p:nvPr>
                <p:ph idx="1"/>
              </p:nvPr>
            </p:nvSpPr>
            <p:spPr>
              <a:xfrm>
                <a:off x="1128713" y="4117976"/>
                <a:ext cx="9620250" cy="739773"/>
              </a:xfrm>
            </p:spPr>
            <p:txBody>
              <a:bodyPr/>
              <a:lstStyle/>
              <a:p>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𝒏</m:t>
                            </m:r>
                          </m:num>
                          <m:den>
                            <m:r>
                              <a:rPr lang="en-US" b="1" i="1" smtClean="0">
                                <a:latin typeface="Cambria Math" panose="02040503050406030204" pitchFamily="18" charset="0"/>
                              </a:rPr>
                              <m:t>𝟐</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ad>
                              <m:radPr>
                                <m:degHide m:val="on"/>
                                <m:ctrlPr>
                                  <a:rPr lang="en-US" b="1" i="1" smtClean="0">
                                    <a:latin typeface="Cambria Math" panose="02040503050406030204" pitchFamily="18" charset="0"/>
                                  </a:rPr>
                                </m:ctrlPr>
                              </m:radPr>
                              <m:deg/>
                              <m:e>
                                <m:r>
                                  <a:rPr lang="en-US" b="1" i="1" smtClean="0">
                                    <a:latin typeface="Cambria Math" panose="02040503050406030204" pitchFamily="18" charset="0"/>
                                  </a:rPr>
                                  <m:t>𝒏</m:t>
                                </m:r>
                              </m:e>
                            </m:rad>
                          </m:den>
                        </m:f>
                      </m:e>
                    </m:d>
                  </m:oMath>
                </a14:m>
                <a:r>
                  <a:rPr lang="en-US" b="1" dirty="0"/>
                  <a:t>-Gap-Hamming </a:t>
                </a:r>
                <a:r>
                  <a:rPr lang="en-US" dirty="0"/>
                  <a:t>requires </a:t>
                </a:r>
                <a14:m>
                  <m:oMath xmlns:m="http://schemas.openxmlformats.org/officeDocument/2006/math">
                    <m:r>
                      <a:rPr lang="en-US" b="1" i="1" smtClean="0">
                        <a:solidFill>
                          <a:srgbClr val="FF0000"/>
                        </a:solidFill>
                        <a:latin typeface="Cambria Math" panose="02040503050406030204" pitchFamily="18" charset="0"/>
                      </a:rPr>
                      <m:t>𝒏</m:t>
                    </m:r>
                  </m:oMath>
                </a14:m>
                <a:r>
                  <a:rPr lang="en-US" dirty="0"/>
                  <a:t> bits of OWC </a:t>
                </a:r>
                <a:r>
                  <a:rPr lang="en-US" dirty="0">
                    <a:solidFill>
                      <a:srgbClr val="FF0000"/>
                    </a:solidFill>
                  </a:rPr>
                  <a:t>[This Work]</a:t>
                </a:r>
                <a:endParaRPr lang="en-US" dirty="0"/>
              </a:p>
            </p:txBody>
          </p:sp>
        </mc:Choice>
        <mc:Fallback xmlns="">
          <p:sp>
            <p:nvSpPr>
              <p:cNvPr id="3" name="Content Placeholder 2">
                <a:extLst>
                  <a:ext uri="{FF2B5EF4-FFF2-40B4-BE49-F238E27FC236}">
                    <a16:creationId xmlns:a16="http://schemas.microsoft.com/office/drawing/2014/main" id="{3BFC5B3F-9184-EA49-9300-6FC5D476C8F4}"/>
                  </a:ext>
                </a:extLst>
              </p:cNvPr>
              <p:cNvSpPr>
                <a:spLocks noGrp="1" noRot="1" noChangeAspect="1" noMove="1" noResize="1" noEditPoints="1" noAdjustHandles="1" noChangeArrowheads="1" noChangeShapeType="1" noTextEdit="1"/>
              </p:cNvSpPr>
              <p:nvPr>
                <p:ph idx="1"/>
              </p:nvPr>
            </p:nvSpPr>
            <p:spPr>
              <a:xfrm>
                <a:off x="1128713" y="4117976"/>
                <a:ext cx="9620250" cy="739773"/>
              </a:xfrm>
              <a:blipFill>
                <a:blip r:embed="rId2"/>
                <a:stretch>
                  <a:fillRect l="-1055"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39453C6-7F1D-9C40-872B-B9ABBD712B4F}"/>
                  </a:ext>
                </a:extLst>
              </p:cNvPr>
              <p:cNvSpPr txBox="1">
                <a:spLocks/>
              </p:cNvSpPr>
              <p:nvPr/>
            </p:nvSpPr>
            <p:spPr>
              <a:xfrm>
                <a:off x="681037" y="3365898"/>
                <a:ext cx="10843575" cy="915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d>
                      <m:dPr>
                        <m:ctrlPr>
                          <a:rPr lang="en-US" b="1" i="1" smtClean="0">
                            <a:latin typeface="Cambria Math" panose="02040503050406030204" pitchFamily="18" charset="0"/>
                          </a:rPr>
                        </m:ctrlPr>
                      </m:dPr>
                      <m:e>
                        <m:r>
                          <a:rPr lang="en-US" b="1" i="1" smtClean="0">
                            <a:latin typeface="Cambria Math" panose="02040503050406030204" pitchFamily="18" charset="0"/>
                          </a:rPr>
                          <m:t>𝒏</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𝒏</m:t>
                            </m:r>
                          </m:num>
                          <m:den>
                            <m:r>
                              <a:rPr lang="en-US" b="1" i="1" smtClean="0">
                                <a:latin typeface="Cambria Math" panose="02040503050406030204" pitchFamily="18" charset="0"/>
                              </a:rPr>
                              <m:t>𝟐</m:t>
                            </m:r>
                          </m:den>
                        </m:f>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𝒄</m:t>
                            </m:r>
                          </m:num>
                          <m:den>
                            <m:rad>
                              <m:radPr>
                                <m:degHide m:val="on"/>
                                <m:ctrlPr>
                                  <a:rPr lang="en-US" b="1" i="1" smtClean="0">
                                    <a:latin typeface="Cambria Math" panose="02040503050406030204" pitchFamily="18" charset="0"/>
                                  </a:rPr>
                                </m:ctrlPr>
                              </m:radPr>
                              <m:deg/>
                              <m:e>
                                <m:r>
                                  <a:rPr lang="en-US" b="1" i="1" smtClean="0">
                                    <a:latin typeface="Cambria Math" panose="02040503050406030204" pitchFamily="18" charset="0"/>
                                  </a:rPr>
                                  <m:t>𝒏</m:t>
                                </m:r>
                              </m:e>
                            </m:rad>
                          </m:den>
                        </m:f>
                      </m:e>
                    </m:d>
                  </m:oMath>
                </a14:m>
                <a:r>
                  <a:rPr lang="en-US" b="1" dirty="0"/>
                  <a:t>-Gap-Hamming </a:t>
                </a:r>
                <a:r>
                  <a:rPr lang="en-US" dirty="0"/>
                  <a:t>requires </a:t>
                </a:r>
                <a14:m>
                  <m:oMath xmlns:m="http://schemas.openxmlformats.org/officeDocument/2006/math">
                    <m:r>
                      <a:rPr lang="en-US" b="1" i="0" smtClean="0">
                        <a:solidFill>
                          <a:schemeClr val="accent6">
                            <a:lumMod val="75000"/>
                          </a:schemeClr>
                        </a:solidFill>
                        <a:latin typeface="Cambria Math" panose="02040503050406030204" pitchFamily="18" charset="0"/>
                      </a:rPr>
                      <m:t>𝛀</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𝒏</m:t>
                    </m:r>
                    <m:r>
                      <a:rPr lang="en-US" b="1" i="1" smtClean="0">
                        <a:solidFill>
                          <a:schemeClr val="accent6">
                            <a:lumMod val="75000"/>
                          </a:schemeClr>
                        </a:solidFill>
                        <a:latin typeface="Cambria Math" panose="02040503050406030204" pitchFamily="18" charset="0"/>
                      </a:rPr>
                      <m:t>)</m:t>
                    </m:r>
                  </m:oMath>
                </a14:m>
                <a:r>
                  <a:rPr lang="en-US" dirty="0"/>
                  <a:t> bits of OWC </a:t>
                </a:r>
                <a:r>
                  <a:rPr lang="en-US" sz="1800" dirty="0">
                    <a:solidFill>
                      <a:schemeClr val="accent3"/>
                    </a:solidFill>
                  </a:rPr>
                  <a:t>[﻿Jayram-﻿Kumar-﻿Sivakumar’08]</a:t>
                </a:r>
              </a:p>
            </p:txBody>
          </p:sp>
        </mc:Choice>
        <mc:Fallback xmlns="">
          <p:sp>
            <p:nvSpPr>
              <p:cNvPr id="4" name="Content Placeholder 2">
                <a:extLst>
                  <a:ext uri="{FF2B5EF4-FFF2-40B4-BE49-F238E27FC236}">
                    <a16:creationId xmlns:a16="http://schemas.microsoft.com/office/drawing/2014/main" id="{339453C6-7F1D-9C40-872B-B9ABBD712B4F}"/>
                  </a:ext>
                </a:extLst>
              </p:cNvPr>
              <p:cNvSpPr txBox="1">
                <a:spLocks noRot="1" noChangeAspect="1" noMove="1" noResize="1" noEditPoints="1" noAdjustHandles="1" noChangeArrowheads="1" noChangeShapeType="1" noTextEdit="1"/>
              </p:cNvSpPr>
              <p:nvPr/>
            </p:nvSpPr>
            <p:spPr>
              <a:xfrm>
                <a:off x="681037" y="3365898"/>
                <a:ext cx="10843575" cy="9151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FC1A429-E305-AD4F-B9A4-1DDFC9055A40}"/>
                  </a:ext>
                </a:extLst>
              </p:cNvPr>
              <p:cNvSpPr txBox="1">
                <a:spLocks/>
              </p:cNvSpPr>
              <p:nvPr/>
            </p:nvSpPr>
            <p:spPr>
              <a:xfrm>
                <a:off x="1285875" y="5772944"/>
                <a:ext cx="9620250" cy="588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Greater-Than </a:t>
                </a:r>
                <a:r>
                  <a:rPr lang="en-US" dirty="0"/>
                  <a:t>requires </a:t>
                </a:r>
                <a14:m>
                  <m:oMath xmlns:m="http://schemas.openxmlformats.org/officeDocument/2006/math">
                    <m:r>
                      <a:rPr lang="en-US" b="1" i="1" smtClean="0">
                        <a:solidFill>
                          <a:srgbClr val="FF0000"/>
                        </a:solidFill>
                        <a:latin typeface="Cambria Math" panose="02040503050406030204" pitchFamily="18" charset="0"/>
                      </a:rPr>
                      <m:t>𝒏</m:t>
                    </m:r>
                  </m:oMath>
                </a14:m>
                <a:r>
                  <a:rPr lang="en-US" dirty="0"/>
                  <a:t> bits of OWC </a:t>
                </a:r>
                <a:r>
                  <a:rPr lang="en-US" dirty="0">
                    <a:solidFill>
                      <a:srgbClr val="FF0000"/>
                    </a:solidFill>
                  </a:rPr>
                  <a:t>[This Work] </a:t>
                </a:r>
                <a:endParaRPr lang="en-US" dirty="0"/>
              </a:p>
            </p:txBody>
          </p:sp>
        </mc:Choice>
        <mc:Fallback xmlns="">
          <p:sp>
            <p:nvSpPr>
              <p:cNvPr id="6" name="Content Placeholder 2">
                <a:extLst>
                  <a:ext uri="{FF2B5EF4-FFF2-40B4-BE49-F238E27FC236}">
                    <a16:creationId xmlns:a16="http://schemas.microsoft.com/office/drawing/2014/main" id="{7FC1A429-E305-AD4F-B9A4-1DDFC9055A40}"/>
                  </a:ext>
                </a:extLst>
              </p:cNvPr>
              <p:cNvSpPr txBox="1">
                <a:spLocks noRot="1" noChangeAspect="1" noMove="1" noResize="1" noEditPoints="1" noAdjustHandles="1" noChangeArrowheads="1" noChangeShapeType="1" noTextEdit="1"/>
              </p:cNvSpPr>
              <p:nvPr/>
            </p:nvSpPr>
            <p:spPr>
              <a:xfrm>
                <a:off x="1285875" y="5772944"/>
                <a:ext cx="9620250" cy="588960"/>
              </a:xfrm>
              <a:prstGeom prst="rect">
                <a:avLst/>
              </a:prstGeom>
              <a:blipFill>
                <a:blip r:embed="rId4"/>
                <a:stretch>
                  <a:fillRect l="-1054" t="-17021"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2349414-8DDD-9048-8D00-DC5ABA75B75B}"/>
                  </a:ext>
                </a:extLst>
              </p:cNvPr>
              <p:cNvSpPr txBox="1">
                <a:spLocks/>
              </p:cNvSpPr>
              <p:nvPr/>
            </p:nvSpPr>
            <p:spPr>
              <a:xfrm>
                <a:off x="838200" y="5152230"/>
                <a:ext cx="10515600" cy="9151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Greater-Than  </a:t>
                </a:r>
                <a:r>
                  <a:rPr lang="en-US" dirty="0"/>
                  <a:t>requires </a:t>
                </a:r>
                <a14:m>
                  <m:oMath xmlns:m="http://schemas.openxmlformats.org/officeDocument/2006/math">
                    <m:r>
                      <a:rPr lang="en-US" b="1" i="0" smtClean="0">
                        <a:solidFill>
                          <a:schemeClr val="accent6">
                            <a:lumMod val="75000"/>
                          </a:schemeClr>
                        </a:solidFill>
                        <a:latin typeface="Cambria Math" panose="02040503050406030204" pitchFamily="18" charset="0"/>
                      </a:rPr>
                      <m:t>𝛀</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𝒏</m:t>
                    </m:r>
                    <m:r>
                      <a:rPr lang="en-US" b="1" i="1" smtClean="0">
                        <a:solidFill>
                          <a:schemeClr val="accent6">
                            <a:lumMod val="75000"/>
                          </a:schemeClr>
                        </a:solidFill>
                        <a:latin typeface="Cambria Math" panose="02040503050406030204" pitchFamily="18" charset="0"/>
                      </a:rPr>
                      <m:t>)</m:t>
                    </m:r>
                  </m:oMath>
                </a14:m>
                <a:r>
                  <a:rPr lang="en-US" b="1" dirty="0"/>
                  <a:t> </a:t>
                </a:r>
                <a:r>
                  <a:rPr lang="en-US" dirty="0"/>
                  <a:t>bits of OWC </a:t>
                </a:r>
                <a:r>
                  <a:rPr lang="en-US" sz="1800" dirty="0">
                    <a:solidFill>
                      <a:schemeClr val="accent3"/>
                    </a:solidFill>
                  </a:rPr>
                  <a:t>[﻿Ramamoorthy-Sinha’15]</a:t>
                </a:r>
              </a:p>
            </p:txBody>
          </p:sp>
        </mc:Choice>
        <mc:Fallback xmlns="">
          <p:sp>
            <p:nvSpPr>
              <p:cNvPr id="7" name="Content Placeholder 2">
                <a:extLst>
                  <a:ext uri="{FF2B5EF4-FFF2-40B4-BE49-F238E27FC236}">
                    <a16:creationId xmlns:a16="http://schemas.microsoft.com/office/drawing/2014/main" id="{62349414-8DDD-9048-8D00-DC5ABA75B75B}"/>
                  </a:ext>
                </a:extLst>
              </p:cNvPr>
              <p:cNvSpPr txBox="1">
                <a:spLocks noRot="1" noChangeAspect="1" noMove="1" noResize="1" noEditPoints="1" noAdjustHandles="1" noChangeArrowheads="1" noChangeShapeType="1" noTextEdit="1"/>
              </p:cNvSpPr>
              <p:nvPr/>
            </p:nvSpPr>
            <p:spPr>
              <a:xfrm>
                <a:off x="838200" y="5152230"/>
                <a:ext cx="10515600" cy="915193"/>
              </a:xfrm>
              <a:prstGeom prst="rect">
                <a:avLst/>
              </a:prstGeom>
              <a:blipFill>
                <a:blip r:embed="rId5"/>
                <a:stretch>
                  <a:fillRect l="-1086" t="-1095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E5BB286-D9CF-6A4E-8DE4-8B7BFC6FFED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0" b="100000" l="0" r="92188"/>
                    </a14:imgEffect>
                  </a14:imgLayer>
                </a14:imgProps>
              </a:ext>
            </a:extLst>
          </a:blip>
          <a:srcRect l="17106" b="50487"/>
          <a:stretch/>
        </p:blipFill>
        <p:spPr>
          <a:xfrm>
            <a:off x="1538262" y="1362466"/>
            <a:ext cx="1621957" cy="1327042"/>
          </a:xfrm>
          <a:prstGeom prst="rect">
            <a:avLst/>
          </a:prstGeom>
        </p:spPr>
      </p:pic>
      <p:pic>
        <p:nvPicPr>
          <p:cNvPr id="11" name="Picture 10">
            <a:extLst>
              <a:ext uri="{FF2B5EF4-FFF2-40B4-BE49-F238E27FC236}">
                <a16:creationId xmlns:a16="http://schemas.microsoft.com/office/drawing/2014/main" id="{0CC2A7B1-4BFB-6145-BB59-D6E30AB3F75E}"/>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87" b="100000" l="1099" r="100000"/>
                    </a14:imgEffect>
                  </a14:imgLayer>
                </a14:imgProps>
              </a:ext>
            </a:extLst>
          </a:blip>
          <a:srcRect r="13761" b="56574"/>
          <a:stretch/>
        </p:blipFill>
        <p:spPr>
          <a:xfrm>
            <a:off x="6839420" y="1394074"/>
            <a:ext cx="1650975" cy="126072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15A195B-18A1-E04D-A5FE-9928F894F52A}"/>
                  </a:ext>
                </a:extLst>
              </p:cNvPr>
              <p:cNvSpPr txBox="1"/>
              <p:nvPr/>
            </p:nvSpPr>
            <p:spPr>
              <a:xfrm>
                <a:off x="1898919" y="2716830"/>
                <a:ext cx="499731"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12" name="TextBox 11">
                <a:extLst>
                  <a:ext uri="{FF2B5EF4-FFF2-40B4-BE49-F238E27FC236}">
                    <a16:creationId xmlns:a16="http://schemas.microsoft.com/office/drawing/2014/main" id="{815A195B-18A1-E04D-A5FE-9928F894F52A}"/>
                  </a:ext>
                </a:extLst>
              </p:cNvPr>
              <p:cNvSpPr txBox="1">
                <a:spLocks noRot="1" noChangeAspect="1" noMove="1" noResize="1" noEditPoints="1" noAdjustHandles="1" noChangeArrowheads="1" noChangeShapeType="1" noTextEdit="1"/>
              </p:cNvSpPr>
              <p:nvPr/>
            </p:nvSpPr>
            <p:spPr>
              <a:xfrm>
                <a:off x="1898919" y="2716830"/>
                <a:ext cx="499731" cy="54106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3127C5-9CBF-354F-97D4-971E08CB8A22}"/>
                  </a:ext>
                </a:extLst>
              </p:cNvPr>
              <p:cNvSpPr txBox="1"/>
              <p:nvPr/>
            </p:nvSpPr>
            <p:spPr>
              <a:xfrm>
                <a:off x="7488460" y="2706321"/>
                <a:ext cx="582769"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7A3127C5-9CBF-354F-97D4-971E08CB8A22}"/>
                  </a:ext>
                </a:extLst>
              </p:cNvPr>
              <p:cNvSpPr txBox="1">
                <a:spLocks noRot="1" noChangeAspect="1" noMove="1" noResize="1" noEditPoints="1" noAdjustHandles="1" noChangeArrowheads="1" noChangeShapeType="1" noTextEdit="1"/>
              </p:cNvSpPr>
              <p:nvPr/>
            </p:nvSpPr>
            <p:spPr>
              <a:xfrm>
                <a:off x="7488460" y="2706321"/>
                <a:ext cx="582769" cy="541062"/>
              </a:xfrm>
              <a:prstGeom prst="rect">
                <a:avLst/>
              </a:prstGeom>
              <a:blipFill>
                <a:blip r:embed="rId11"/>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793BE5A-47F7-2644-92C3-B9EB4B5C7724}"/>
              </a:ext>
            </a:extLst>
          </p:cNvPr>
          <p:cNvCxnSpPr>
            <a:cxnSpLocks/>
          </p:cNvCxnSpPr>
          <p:nvPr/>
        </p:nvCxnSpPr>
        <p:spPr>
          <a:xfrm>
            <a:off x="8859328" y="2925330"/>
            <a:ext cx="80062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3DFDF5-50A5-0843-A199-D205E6638FF0}"/>
                  </a:ext>
                </a:extLst>
              </p:cNvPr>
              <p:cNvSpPr txBox="1"/>
              <p:nvPr/>
            </p:nvSpPr>
            <p:spPr>
              <a:xfrm>
                <a:off x="8651549" y="2408205"/>
                <a:ext cx="12389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𝐸𝑣𝑎𝑙</m:t>
                      </m:r>
                    </m:oMath>
                  </m:oMathPara>
                </a14:m>
                <a:endParaRPr lang="en-US" sz="2400" dirty="0"/>
              </a:p>
            </p:txBody>
          </p:sp>
        </mc:Choice>
        <mc:Fallback xmlns="">
          <p:sp>
            <p:nvSpPr>
              <p:cNvPr id="15" name="TextBox 14">
                <a:extLst>
                  <a:ext uri="{FF2B5EF4-FFF2-40B4-BE49-F238E27FC236}">
                    <a16:creationId xmlns:a16="http://schemas.microsoft.com/office/drawing/2014/main" id="{043DFDF5-50A5-0843-A199-D205E6638FF0}"/>
                  </a:ext>
                </a:extLst>
              </p:cNvPr>
              <p:cNvSpPr txBox="1">
                <a:spLocks noRot="1" noChangeAspect="1" noMove="1" noResize="1" noEditPoints="1" noAdjustHandles="1" noChangeArrowheads="1" noChangeShapeType="1" noTextEdit="1"/>
              </p:cNvSpPr>
              <p:nvPr/>
            </p:nvSpPr>
            <p:spPr>
              <a:xfrm>
                <a:off x="8651549" y="2408205"/>
                <a:ext cx="1238993" cy="461665"/>
              </a:xfrm>
              <a:prstGeom prst="rect">
                <a:avLst/>
              </a:prstGeom>
              <a:blipFill>
                <a:blip r:embed="rId12"/>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EC50E17-E410-324F-AEA5-3949BE7135C5}"/>
              </a:ext>
            </a:extLst>
          </p:cNvPr>
          <p:cNvCxnSpPr>
            <a:cxnSpLocks/>
          </p:cNvCxnSpPr>
          <p:nvPr/>
        </p:nvCxnSpPr>
        <p:spPr>
          <a:xfrm>
            <a:off x="2942765" y="2976852"/>
            <a:ext cx="3800936" cy="17688"/>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E62AE88-6BF9-3D4F-A387-548FA3181A8D}"/>
                  </a:ext>
                </a:extLst>
              </p:cNvPr>
              <p:cNvSpPr txBox="1"/>
              <p:nvPr/>
            </p:nvSpPr>
            <p:spPr>
              <a:xfrm>
                <a:off x="4090481" y="2384268"/>
                <a:ext cx="8580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h</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DE62AE88-6BF9-3D4F-A387-548FA3181A8D}"/>
                  </a:ext>
                </a:extLst>
              </p:cNvPr>
              <p:cNvSpPr txBox="1">
                <a:spLocks noRot="1" noChangeAspect="1" noMove="1" noResize="1" noEditPoints="1" noAdjustHandles="1" noChangeArrowheads="1" noChangeShapeType="1" noTextEdit="1"/>
              </p:cNvSpPr>
              <p:nvPr/>
            </p:nvSpPr>
            <p:spPr>
              <a:xfrm>
                <a:off x="4090481" y="2384268"/>
                <a:ext cx="858055" cy="461665"/>
              </a:xfrm>
              <a:prstGeom prst="rect">
                <a:avLst/>
              </a:prstGeom>
              <a:blipFill>
                <a:blip r:embed="rId1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CA77EC-92CF-AE44-99EA-28F63064B5F1}"/>
                  </a:ext>
                </a:extLst>
              </p:cNvPr>
              <p:cNvSpPr txBox="1"/>
              <p:nvPr/>
            </p:nvSpPr>
            <p:spPr>
              <a:xfrm>
                <a:off x="10038346" y="2453750"/>
                <a:ext cx="1486267" cy="5410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𝑃</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𝑥</m:t>
                          </m:r>
                        </m:e>
                        <m:sup>
                          <m:r>
                            <a:rPr lang="en-US" sz="2400" b="0" i="1" dirty="0" smtClean="0">
                              <a:latin typeface="Cambria Math" panose="02040503050406030204" pitchFamily="18" charset="0"/>
                            </a:rPr>
                            <m:t>′</m:t>
                          </m:r>
                        </m:sup>
                      </m:sSup>
                      <m:r>
                        <a:rPr lang="en-US" sz="2400" b="0" i="1" dirty="0" smtClean="0">
                          <a:latin typeface="Cambria Math" panose="02040503050406030204" pitchFamily="18" charset="0"/>
                        </a:rPr>
                        <m:t>)</m:t>
                      </m:r>
                    </m:oMath>
                  </m:oMathPara>
                </a14:m>
                <a:endParaRPr lang="en-US" sz="2400" dirty="0"/>
              </a:p>
            </p:txBody>
          </p:sp>
        </mc:Choice>
        <mc:Fallback xmlns="">
          <p:sp>
            <p:nvSpPr>
              <p:cNvPr id="20" name="TextBox 19">
                <a:extLst>
                  <a:ext uri="{FF2B5EF4-FFF2-40B4-BE49-F238E27FC236}">
                    <a16:creationId xmlns:a16="http://schemas.microsoft.com/office/drawing/2014/main" id="{D3CA77EC-92CF-AE44-99EA-28F63064B5F1}"/>
                  </a:ext>
                </a:extLst>
              </p:cNvPr>
              <p:cNvSpPr txBox="1">
                <a:spLocks noRot="1" noChangeAspect="1" noMove="1" noResize="1" noEditPoints="1" noAdjustHandles="1" noChangeArrowheads="1" noChangeShapeType="1" noTextEdit="1"/>
              </p:cNvSpPr>
              <p:nvPr/>
            </p:nvSpPr>
            <p:spPr>
              <a:xfrm>
                <a:off x="10038346" y="2453750"/>
                <a:ext cx="1486267" cy="541062"/>
              </a:xfrm>
              <a:prstGeom prst="rect">
                <a:avLst/>
              </a:prstGeom>
              <a:blipFill>
                <a:blip r:embed="rId14"/>
                <a:stretch>
                  <a:fillRect/>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4AC93CF8-15D4-CF48-8C79-279342A9F85D}"/>
              </a:ext>
            </a:extLst>
          </p:cNvPr>
          <p:cNvSpPr/>
          <p:nvPr/>
        </p:nvSpPr>
        <p:spPr>
          <a:xfrm>
            <a:off x="4169025" y="4663306"/>
            <a:ext cx="3319435" cy="432284"/>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Refinement of analysis…</a:t>
            </a:r>
          </a:p>
        </p:txBody>
      </p:sp>
      <p:sp>
        <p:nvSpPr>
          <p:cNvPr id="19" name="Rounded Rectangle 18">
            <a:extLst>
              <a:ext uri="{FF2B5EF4-FFF2-40B4-BE49-F238E27FC236}">
                <a16:creationId xmlns:a16="http://schemas.microsoft.com/office/drawing/2014/main" id="{309F9A36-4447-5840-B461-9A2AEF7C2621}"/>
              </a:ext>
            </a:extLst>
          </p:cNvPr>
          <p:cNvSpPr/>
          <p:nvPr/>
        </p:nvSpPr>
        <p:spPr>
          <a:xfrm>
            <a:off x="2095254" y="6142827"/>
            <a:ext cx="6637286" cy="63222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Greater-Than </a:t>
            </a:r>
            <a:r>
              <a:rPr lang="en-US" sz="2800" dirty="0"/>
              <a:t>is a </a:t>
            </a:r>
            <a:r>
              <a:rPr lang="en-US" sz="2800" i="1" dirty="0"/>
              <a:t>Reconstructing Predicate</a:t>
            </a:r>
          </a:p>
        </p:txBody>
      </p:sp>
    </p:spTree>
    <p:extLst>
      <p:ext uri="{BB962C8B-B14F-4D97-AF65-F5344CB8AC3E}">
        <p14:creationId xmlns:p14="http://schemas.microsoft.com/office/powerpoint/2010/main" val="171977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288AB2-A0CB-5945-8925-50AB8D557BF8}"/>
                  </a:ext>
                </a:extLst>
              </p:cNvPr>
              <p:cNvSpPr>
                <a:spLocks noGrp="1"/>
              </p:cNvSpPr>
              <p:nvPr>
                <p:ph type="title"/>
              </p:nvPr>
            </p:nvSpPr>
            <p:spPr/>
            <p:txBody>
              <a:bodyPr/>
              <a:lstStyle/>
              <a:p>
                <a:r>
                  <a:rPr lang="en-US" dirty="0"/>
                  <a:t>Reconstructing Predicate </a:t>
                </a:r>
                <a14:m>
                  <m:oMath xmlns:m="http://schemas.openxmlformats.org/officeDocument/2006/math">
                    <m:r>
                      <a:rPr lang="en-US" i="1" dirty="0" smtClean="0">
                        <a:latin typeface="Cambria Math" panose="02040503050406030204" pitchFamily="18" charset="0"/>
                      </a:rPr>
                      <m:t>𝑃</m:t>
                    </m:r>
                  </m:oMath>
                </a14:m>
                <a:endParaRPr lang="en-US" dirty="0"/>
              </a:p>
            </p:txBody>
          </p:sp>
        </mc:Choice>
        <mc:Fallback xmlns="">
          <p:sp>
            <p:nvSpPr>
              <p:cNvPr id="2" name="Title 1">
                <a:extLst>
                  <a:ext uri="{FF2B5EF4-FFF2-40B4-BE49-F238E27FC236}">
                    <a16:creationId xmlns:a16="http://schemas.microsoft.com/office/drawing/2014/main" id="{45288AB2-A0CB-5945-8925-50AB8D557BF8}"/>
                  </a:ext>
                </a:extLst>
              </p:cNvPr>
              <p:cNvSpPr>
                <a:spLocks noGrp="1" noRot="1" noChangeAspect="1" noMove="1" noResize="1" noEditPoints="1" noAdjustHandles="1" noChangeArrowheads="1" noChangeShapeType="1" noTextEdit="1"/>
              </p:cNvSpPr>
              <p:nvPr>
                <p:ph type="title"/>
              </p:nvPr>
            </p:nvSpPr>
            <p:spPr>
              <a:blipFill>
                <a:blip r:embed="rId3"/>
                <a:stretch>
                  <a:fillRect l="-2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2A467FB5-4C60-C240-8F17-7757A390ED06}"/>
                  </a:ext>
                </a:extLst>
              </p:cNvPr>
              <p:cNvSpPr/>
              <p:nvPr/>
            </p:nvSpPr>
            <p:spPr>
              <a:xfrm>
                <a:off x="7586690" y="2305058"/>
                <a:ext cx="2325856" cy="232072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𝑃</m:t>
                      </m:r>
                      <m:r>
                        <a:rPr lang="en-US" sz="3600" i="1" dirty="0" smtClean="0">
                          <a:latin typeface="Cambria Math" panose="02040503050406030204" pitchFamily="18" charset="0"/>
                        </a:rPr>
                        <m:t> , </m:t>
                      </m:r>
                      <m:r>
                        <a:rPr lang="en-US" sz="3600" i="1" dirty="0" smtClean="0">
                          <a:latin typeface="Cambria Math" panose="02040503050406030204" pitchFamily="18" charset="0"/>
                        </a:rPr>
                        <m:t>𝑥</m:t>
                      </m:r>
                    </m:oMath>
                  </m:oMathPara>
                </a14:m>
                <a:endParaRPr lang="en-US" sz="3600" dirty="0"/>
              </a:p>
            </p:txBody>
          </p:sp>
        </mc:Choice>
        <mc:Fallback xmlns="">
          <p:sp>
            <p:nvSpPr>
              <p:cNvPr id="6" name="Rounded Rectangle 5">
                <a:extLst>
                  <a:ext uri="{FF2B5EF4-FFF2-40B4-BE49-F238E27FC236}">
                    <a16:creationId xmlns:a16="http://schemas.microsoft.com/office/drawing/2014/main" id="{2A467FB5-4C60-C240-8F17-7757A390ED06}"/>
                  </a:ext>
                </a:extLst>
              </p:cNvPr>
              <p:cNvSpPr>
                <a:spLocks noRot="1" noChangeAspect="1" noMove="1" noResize="1" noEditPoints="1" noAdjustHandles="1" noChangeArrowheads="1" noChangeShapeType="1" noTextEdit="1"/>
              </p:cNvSpPr>
              <p:nvPr/>
            </p:nvSpPr>
            <p:spPr>
              <a:xfrm>
                <a:off x="7586690" y="2305058"/>
                <a:ext cx="2325856" cy="2320722"/>
              </a:xfrm>
              <a:prstGeom prst="roundRect">
                <a:avLst/>
              </a:prstGeom>
              <a:blipFill>
                <a:blip r:embed="rId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6790A23-DD61-944E-BB7E-185D1FB99731}"/>
              </a:ext>
            </a:extLst>
          </p:cNvPr>
          <p:cNvCxnSpPr>
            <a:cxnSpLocks/>
          </p:cNvCxnSpPr>
          <p:nvPr/>
        </p:nvCxnSpPr>
        <p:spPr>
          <a:xfrm>
            <a:off x="4707057" y="3134913"/>
            <a:ext cx="2639683"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CF1A2F-120D-5A4E-B870-6B22C7C49EDE}"/>
                  </a:ext>
                </a:extLst>
              </p:cNvPr>
              <p:cNvSpPr txBox="1"/>
              <p:nvPr/>
            </p:nvSpPr>
            <p:spPr>
              <a:xfrm>
                <a:off x="5122020" y="2392493"/>
                <a:ext cx="1649491" cy="584775"/>
              </a:xfrm>
              <a:prstGeom prst="rect">
                <a:avLst/>
              </a:prstGeom>
              <a:noFill/>
            </p:spPr>
            <p:txBody>
              <a:bodyPr wrap="none" rtlCol="0">
                <a:spAutoFit/>
              </a:bodyPr>
              <a:lstStyle/>
              <a:p>
                <a:r>
                  <a:rPr lang="en-US" sz="3200" b="0" dirty="0"/>
                  <a:t>Query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oMath>
                </a14:m>
                <a:endParaRPr lang="en-US" sz="3200" dirty="0"/>
              </a:p>
            </p:txBody>
          </p:sp>
        </mc:Choice>
        <mc:Fallback xmlns="">
          <p:sp>
            <p:nvSpPr>
              <p:cNvPr id="8" name="TextBox 7">
                <a:extLst>
                  <a:ext uri="{FF2B5EF4-FFF2-40B4-BE49-F238E27FC236}">
                    <a16:creationId xmlns:a16="http://schemas.microsoft.com/office/drawing/2014/main" id="{B6CF1A2F-120D-5A4E-B870-6B22C7C49EDE}"/>
                  </a:ext>
                </a:extLst>
              </p:cNvPr>
              <p:cNvSpPr txBox="1">
                <a:spLocks noRot="1" noChangeAspect="1" noMove="1" noResize="1" noEditPoints="1" noAdjustHandles="1" noChangeArrowheads="1" noChangeShapeType="1" noTextEdit="1"/>
              </p:cNvSpPr>
              <p:nvPr/>
            </p:nvSpPr>
            <p:spPr>
              <a:xfrm>
                <a:off x="5122020" y="2392493"/>
                <a:ext cx="1649491" cy="584775"/>
              </a:xfrm>
              <a:prstGeom prst="rect">
                <a:avLst/>
              </a:prstGeom>
              <a:blipFill>
                <a:blip r:embed="rId5"/>
                <a:stretch>
                  <a:fillRect l="-8397" t="-10638" b="-3191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2278253-D6A3-804F-BEB6-CD1595E8F8F5}"/>
              </a:ext>
            </a:extLst>
          </p:cNvPr>
          <p:cNvCxnSpPr>
            <a:cxnSpLocks/>
          </p:cNvCxnSpPr>
          <p:nvPr/>
        </p:nvCxnSpPr>
        <p:spPr>
          <a:xfrm flipH="1">
            <a:off x="4707057" y="3822151"/>
            <a:ext cx="2639683"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629EB71-2CEE-CC4D-A267-19421B9574CD}"/>
                  </a:ext>
                </a:extLst>
              </p:cNvPr>
              <p:cNvSpPr txBox="1"/>
              <p:nvPr/>
            </p:nvSpPr>
            <p:spPr>
              <a:xfrm>
                <a:off x="5122019" y="3194172"/>
                <a:ext cx="161012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r>
                            <a:rPr lang="en-US" sz="3200" b="0" i="1" smtClean="0">
                              <a:latin typeface="Cambria Math" panose="02040503050406030204" pitchFamily="18" charset="0"/>
                            </a:rPr>
                            <m:t>,</m:t>
                          </m:r>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r>
                        <a:rPr lang="en-US" sz="3200" b="0" i="1" smtClean="0">
                          <a:latin typeface="Cambria Math" panose="02040503050406030204" pitchFamily="18" charset="0"/>
                        </a:rPr>
                        <m:t>)</m:t>
                      </m:r>
                    </m:oMath>
                  </m:oMathPara>
                </a14:m>
                <a:endParaRPr lang="en-US" sz="3200" dirty="0"/>
              </a:p>
            </p:txBody>
          </p:sp>
        </mc:Choice>
        <mc:Fallback xmlns="">
          <p:sp>
            <p:nvSpPr>
              <p:cNvPr id="10" name="TextBox 9">
                <a:extLst>
                  <a:ext uri="{FF2B5EF4-FFF2-40B4-BE49-F238E27FC236}">
                    <a16:creationId xmlns:a16="http://schemas.microsoft.com/office/drawing/2014/main" id="{D629EB71-2CEE-CC4D-A267-19421B9574CD}"/>
                  </a:ext>
                </a:extLst>
              </p:cNvPr>
              <p:cNvSpPr txBox="1">
                <a:spLocks noRot="1" noChangeAspect="1" noMove="1" noResize="1" noEditPoints="1" noAdjustHandles="1" noChangeArrowheads="1" noChangeShapeType="1" noTextEdit="1"/>
              </p:cNvSpPr>
              <p:nvPr/>
            </p:nvSpPr>
            <p:spPr>
              <a:xfrm>
                <a:off x="5122019" y="3194172"/>
                <a:ext cx="1610121" cy="584775"/>
              </a:xfrm>
              <a:prstGeom prst="rect">
                <a:avLst/>
              </a:prstGeom>
              <a:blipFill>
                <a:blip r:embed="rId6"/>
                <a:stretch>
                  <a:fillRect r="-2344" b="-19565"/>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5D9CD5F9-7469-4B42-AFCF-16199A7A995C}"/>
              </a:ext>
            </a:extLst>
          </p:cNvPr>
          <p:cNvCxnSpPr>
            <a:cxnSpLocks/>
          </p:cNvCxnSpPr>
          <p:nvPr/>
        </p:nvCxnSpPr>
        <p:spPr>
          <a:xfrm>
            <a:off x="3306703" y="4710023"/>
            <a:ext cx="0" cy="572409"/>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DC3AF68-4FCF-4C41-8F69-517FEBD7EACF}"/>
                  </a:ext>
                </a:extLst>
              </p:cNvPr>
              <p:cNvSpPr txBox="1"/>
              <p:nvPr/>
            </p:nvSpPr>
            <p:spPr>
              <a:xfrm>
                <a:off x="3052659" y="5282432"/>
                <a:ext cx="60144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xmlns="">
          <p:sp>
            <p:nvSpPr>
              <p:cNvPr id="12" name="TextBox 11">
                <a:extLst>
                  <a:ext uri="{FF2B5EF4-FFF2-40B4-BE49-F238E27FC236}">
                    <a16:creationId xmlns:a16="http://schemas.microsoft.com/office/drawing/2014/main" id="{FDC3AF68-4FCF-4C41-8F69-517FEBD7EACF}"/>
                  </a:ext>
                </a:extLst>
              </p:cNvPr>
              <p:cNvSpPr txBox="1">
                <a:spLocks noRot="1" noChangeAspect="1" noMove="1" noResize="1" noEditPoints="1" noAdjustHandles="1" noChangeArrowheads="1" noChangeShapeType="1" noTextEdit="1"/>
              </p:cNvSpPr>
              <p:nvPr/>
            </p:nvSpPr>
            <p:spPr>
              <a:xfrm>
                <a:off x="3052659" y="5282432"/>
                <a:ext cx="601447" cy="584775"/>
              </a:xfrm>
              <a:prstGeom prst="rect">
                <a:avLst/>
              </a:prstGeom>
              <a:blipFill>
                <a:blip r:embed="rId7"/>
                <a:stretch>
                  <a:fillRect l="-4167" r="-2083"/>
                </a:stretch>
              </a:blipFill>
            </p:spPr>
            <p:txBody>
              <a:bodyPr/>
              <a:lstStyle/>
              <a:p>
                <a:r>
                  <a:rPr lang="en-US">
                    <a:noFill/>
                  </a:rPr>
                  <a:t> </a:t>
                </a:r>
              </a:p>
            </p:txBody>
          </p:sp>
        </mc:Fallback>
      </mc:AlternateContent>
      <p:sp>
        <p:nvSpPr>
          <p:cNvPr id="13" name="U-Turn Arrow 12">
            <a:extLst>
              <a:ext uri="{FF2B5EF4-FFF2-40B4-BE49-F238E27FC236}">
                <a16:creationId xmlns:a16="http://schemas.microsoft.com/office/drawing/2014/main" id="{783437AF-49A8-CE47-A43B-D3C39986A22F}"/>
              </a:ext>
            </a:extLst>
          </p:cNvPr>
          <p:cNvSpPr/>
          <p:nvPr/>
        </p:nvSpPr>
        <p:spPr>
          <a:xfrm rot="5400000" flipH="1" flipV="1">
            <a:off x="3908361" y="3083192"/>
            <a:ext cx="1276860" cy="668354"/>
          </a:xfrm>
          <a:prstGeom prst="uturnArrow">
            <a:avLst>
              <a:gd name="adj1" fmla="val 12178"/>
              <a:gd name="adj2" fmla="val 25000"/>
              <a:gd name="adj3" fmla="val 25000"/>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BB4EEC8-CD99-5E47-AC93-09C4ACB9469D}"/>
                  </a:ext>
                </a:extLst>
              </p:cNvPr>
              <p:cNvSpPr txBox="1"/>
              <p:nvPr/>
            </p:nvSpPr>
            <p:spPr>
              <a:xfrm>
                <a:off x="399614" y="5828927"/>
                <a:ext cx="6715562" cy="584775"/>
              </a:xfrm>
              <a:prstGeom prst="rect">
                <a:avLst/>
              </a:prstGeom>
              <a:noFill/>
            </p:spPr>
            <p:txBody>
              <a:bodyPr wrap="square" rtlCol="0">
                <a:spAutoFit/>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𝑥</m:t>
                        </m:r>
                      </m:e>
                      <m:sup>
                        <m:r>
                          <a:rPr lang="en-US" sz="3200" b="0" i="1" smtClean="0">
                            <a:latin typeface="Cambria Math" panose="02040503050406030204" pitchFamily="18" charset="0"/>
                          </a:rPr>
                          <m:t>′</m:t>
                        </m:r>
                      </m:sup>
                    </m:sSup>
                    <m:r>
                      <a:rPr lang="en-US" sz="3200" b="0" i="1" smtClean="0">
                        <a:latin typeface="Cambria Math" panose="02040503050406030204" pitchFamily="18" charset="0"/>
                      </a:rPr>
                      <m:t>=</m:t>
                    </m:r>
                    <m:r>
                      <a:rPr lang="en-US" sz="3200" b="0" i="1" smtClean="0">
                        <a:latin typeface="Cambria Math" panose="02040503050406030204" pitchFamily="18" charset="0"/>
                      </a:rPr>
                      <m:t>𝑥</m:t>
                    </m:r>
                  </m:oMath>
                </a14:m>
                <a:r>
                  <a:rPr lang="en-US" sz="3200" dirty="0"/>
                  <a:t> with 1 – </a:t>
                </a:r>
                <a:r>
                  <a:rPr lang="en-US" sz="3200" dirty="0" err="1"/>
                  <a:t>negl</a:t>
                </a:r>
                <a:r>
                  <a:rPr lang="en-US" sz="3200" dirty="0"/>
                  <a:t>(n) probability</a:t>
                </a:r>
              </a:p>
            </p:txBody>
          </p:sp>
        </mc:Choice>
        <mc:Fallback xmlns="">
          <p:sp>
            <p:nvSpPr>
              <p:cNvPr id="14" name="TextBox 13">
                <a:extLst>
                  <a:ext uri="{FF2B5EF4-FFF2-40B4-BE49-F238E27FC236}">
                    <a16:creationId xmlns:a16="http://schemas.microsoft.com/office/drawing/2014/main" id="{ABB4EEC8-CD99-5E47-AC93-09C4ACB9469D}"/>
                  </a:ext>
                </a:extLst>
              </p:cNvPr>
              <p:cNvSpPr txBox="1">
                <a:spLocks noRot="1" noChangeAspect="1" noMove="1" noResize="1" noEditPoints="1" noAdjustHandles="1" noChangeArrowheads="1" noChangeShapeType="1" noTextEdit="1"/>
              </p:cNvSpPr>
              <p:nvPr/>
            </p:nvSpPr>
            <p:spPr>
              <a:xfrm>
                <a:off x="399614" y="5828927"/>
                <a:ext cx="6715562" cy="584775"/>
              </a:xfrm>
              <a:prstGeom prst="rect">
                <a:avLst/>
              </a:prstGeom>
              <a:blipFill>
                <a:blip r:embed="rId8"/>
                <a:stretch>
                  <a:fillRect t="-12766" b="-2978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ABC68F2-689F-8641-8764-FC03FA3D3E5A}"/>
              </a:ext>
            </a:extLst>
          </p:cNvPr>
          <p:cNvSpPr txBox="1"/>
          <p:nvPr/>
        </p:nvSpPr>
        <p:spPr>
          <a:xfrm>
            <a:off x="2537704" y="1650038"/>
            <a:ext cx="1537997" cy="584775"/>
          </a:xfrm>
          <a:prstGeom prst="rect">
            <a:avLst/>
          </a:prstGeom>
          <a:noFill/>
        </p:spPr>
        <p:txBody>
          <a:bodyPr wrap="square" rtlCol="0">
            <a:spAutoFit/>
          </a:bodyPr>
          <a:lstStyle/>
          <a:p>
            <a:r>
              <a:rPr lang="en-US" sz="3200" dirty="0"/>
              <a:t>Learner</a:t>
            </a:r>
          </a:p>
        </p:txBody>
      </p:sp>
      <p:pic>
        <p:nvPicPr>
          <p:cNvPr id="16" name="Picture 15">
            <a:extLst>
              <a:ext uri="{FF2B5EF4-FFF2-40B4-BE49-F238E27FC236}">
                <a16:creationId xmlns:a16="http://schemas.microsoft.com/office/drawing/2014/main" id="{C53BB774-C3EC-0342-9464-BA27FC348390}"/>
              </a:ext>
            </a:extLst>
          </p:cNvPr>
          <p:cNvPicPr>
            <a:picLocks noChangeAspect="1"/>
          </p:cNvPicPr>
          <p:nvPr/>
        </p:nvPicPr>
        <p:blipFill>
          <a:blip r:embed="rId9"/>
          <a:stretch>
            <a:fillRect/>
          </a:stretch>
        </p:blipFill>
        <p:spPr>
          <a:xfrm>
            <a:off x="2270355" y="2243901"/>
            <a:ext cx="1922132" cy="2574284"/>
          </a:xfrm>
          <a:prstGeom prst="rect">
            <a:avLst/>
          </a:prstGeom>
        </p:spPr>
      </p:pic>
      <p:sp>
        <p:nvSpPr>
          <p:cNvPr id="17" name="TextBox 16">
            <a:extLst>
              <a:ext uri="{FF2B5EF4-FFF2-40B4-BE49-F238E27FC236}">
                <a16:creationId xmlns:a16="http://schemas.microsoft.com/office/drawing/2014/main" id="{2A64C8F2-145C-F14B-BF3F-E22DE21F08FD}"/>
              </a:ext>
            </a:extLst>
          </p:cNvPr>
          <p:cNvSpPr txBox="1"/>
          <p:nvPr/>
        </p:nvSpPr>
        <p:spPr>
          <a:xfrm>
            <a:off x="6572250" y="4947762"/>
            <a:ext cx="5213141" cy="1077218"/>
          </a:xfrm>
          <a:prstGeom prst="rect">
            <a:avLst/>
          </a:prstGeom>
          <a:noFill/>
        </p:spPr>
        <p:txBody>
          <a:bodyPr wrap="square" rtlCol="0">
            <a:spAutoFit/>
          </a:bodyPr>
          <a:lstStyle/>
          <a:p>
            <a:r>
              <a:rPr lang="en-US" sz="3200" dirty="0" err="1"/>
              <a:t>E.g</a:t>
            </a:r>
            <a:r>
              <a:rPr lang="en-US" sz="3200" dirty="0"/>
              <a:t>: Index, </a:t>
            </a:r>
            <a:r>
              <a:rPr lang="en-US" sz="3200" b="1" dirty="0"/>
              <a:t>Greater-Than</a:t>
            </a:r>
            <a:r>
              <a:rPr lang="en-US" sz="3200" dirty="0"/>
              <a:t>, Exact-Hamming,…</a:t>
            </a:r>
          </a:p>
        </p:txBody>
      </p:sp>
    </p:spTree>
    <p:extLst>
      <p:ext uri="{BB962C8B-B14F-4D97-AF65-F5344CB8AC3E}">
        <p14:creationId xmlns:p14="http://schemas.microsoft.com/office/powerpoint/2010/main" val="247274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p:bldP spid="12" grpId="0"/>
      <p:bldP spid="13" grpId="0" animBg="1"/>
      <p:bldP spid="14" grpId="0"/>
      <p:bldP spid="15"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8AB2-A0CB-5945-8925-50AB8D557BF8}"/>
              </a:ext>
            </a:extLst>
          </p:cNvPr>
          <p:cNvSpPr>
            <a:spLocks noGrp="1"/>
          </p:cNvSpPr>
          <p:nvPr>
            <p:ph type="title"/>
          </p:nvPr>
        </p:nvSpPr>
        <p:spPr/>
        <p:txBody>
          <a:bodyPr/>
          <a:lstStyle/>
          <a:p>
            <a:r>
              <a:rPr lang="en-US" dirty="0"/>
              <a:t>Reconstructing Predicate Lower Bounds</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2A467FB5-4C60-C240-8F17-7757A390ED06}"/>
                  </a:ext>
                </a:extLst>
              </p:cNvPr>
              <p:cNvSpPr/>
              <p:nvPr/>
            </p:nvSpPr>
            <p:spPr>
              <a:xfrm>
                <a:off x="4863962" y="1903160"/>
                <a:ext cx="1761240" cy="175735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rPr>
                        <m:t>𝑃</m:t>
                      </m:r>
                      <m:r>
                        <a:rPr lang="en-US" sz="3600" i="1" dirty="0" smtClean="0">
                          <a:latin typeface="Cambria Math" panose="02040503050406030204" pitchFamily="18" charset="0"/>
                        </a:rPr>
                        <m:t> , </m:t>
                      </m:r>
                      <m:r>
                        <a:rPr lang="en-US" sz="3600" i="1" dirty="0" smtClean="0">
                          <a:latin typeface="Cambria Math" panose="02040503050406030204" pitchFamily="18" charset="0"/>
                        </a:rPr>
                        <m:t>𝑥</m:t>
                      </m:r>
                    </m:oMath>
                  </m:oMathPara>
                </a14:m>
                <a:endParaRPr lang="en-US" sz="3600" dirty="0"/>
              </a:p>
            </p:txBody>
          </p:sp>
        </mc:Choice>
        <mc:Fallback xmlns="">
          <p:sp>
            <p:nvSpPr>
              <p:cNvPr id="6" name="Rounded Rectangle 5">
                <a:extLst>
                  <a:ext uri="{FF2B5EF4-FFF2-40B4-BE49-F238E27FC236}">
                    <a16:creationId xmlns:a16="http://schemas.microsoft.com/office/drawing/2014/main" id="{2A467FB5-4C60-C240-8F17-7757A390ED06}"/>
                  </a:ext>
                </a:extLst>
              </p:cNvPr>
              <p:cNvSpPr>
                <a:spLocks noRot="1" noChangeAspect="1" noMove="1" noResize="1" noEditPoints="1" noAdjustHandles="1" noChangeArrowheads="1" noChangeShapeType="1" noTextEdit="1"/>
              </p:cNvSpPr>
              <p:nvPr/>
            </p:nvSpPr>
            <p:spPr>
              <a:xfrm>
                <a:off x="4863962" y="1903160"/>
                <a:ext cx="1761240" cy="1757352"/>
              </a:xfrm>
              <a:prstGeom prst="roundRect">
                <a:avLst/>
              </a:prstGeom>
              <a:blipFill>
                <a:blip r:embed="rId2"/>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56790A23-DD61-944E-BB7E-185D1FB99731}"/>
              </a:ext>
            </a:extLst>
          </p:cNvPr>
          <p:cNvCxnSpPr>
            <a:cxnSpLocks/>
          </p:cNvCxnSpPr>
          <p:nvPr/>
        </p:nvCxnSpPr>
        <p:spPr>
          <a:xfrm>
            <a:off x="2683378" y="2531562"/>
            <a:ext cx="1998884"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2278253-D6A3-804F-BEB6-CD1595E8F8F5}"/>
              </a:ext>
            </a:extLst>
          </p:cNvPr>
          <p:cNvCxnSpPr>
            <a:cxnSpLocks/>
          </p:cNvCxnSpPr>
          <p:nvPr/>
        </p:nvCxnSpPr>
        <p:spPr>
          <a:xfrm flipH="1">
            <a:off x="2683378" y="3051969"/>
            <a:ext cx="1998884"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D9CD5F9-7469-4B42-AFCF-16199A7A995C}"/>
              </a:ext>
            </a:extLst>
          </p:cNvPr>
          <p:cNvCxnSpPr>
            <a:cxnSpLocks/>
          </p:cNvCxnSpPr>
          <p:nvPr/>
        </p:nvCxnSpPr>
        <p:spPr>
          <a:xfrm>
            <a:off x="1622968" y="3724305"/>
            <a:ext cx="0" cy="433453"/>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DC3AF68-4FCF-4C41-8F69-517FEBD7EACF}"/>
                  </a:ext>
                </a:extLst>
              </p:cNvPr>
              <p:cNvSpPr txBox="1"/>
              <p:nvPr/>
            </p:nvSpPr>
            <p:spPr>
              <a:xfrm>
                <a:off x="1430595" y="4157758"/>
                <a:ext cx="455442" cy="4428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p:txBody>
          </p:sp>
        </mc:Choice>
        <mc:Fallback xmlns="">
          <p:sp>
            <p:nvSpPr>
              <p:cNvPr id="12" name="TextBox 11">
                <a:extLst>
                  <a:ext uri="{FF2B5EF4-FFF2-40B4-BE49-F238E27FC236}">
                    <a16:creationId xmlns:a16="http://schemas.microsoft.com/office/drawing/2014/main" id="{FDC3AF68-4FCF-4C41-8F69-517FEBD7EACF}"/>
                  </a:ext>
                </a:extLst>
              </p:cNvPr>
              <p:cNvSpPr txBox="1">
                <a:spLocks noRot="1" noChangeAspect="1" noMove="1" noResize="1" noEditPoints="1" noAdjustHandles="1" noChangeArrowheads="1" noChangeShapeType="1" noTextEdit="1"/>
              </p:cNvSpPr>
              <p:nvPr/>
            </p:nvSpPr>
            <p:spPr>
              <a:xfrm>
                <a:off x="1430595" y="4157758"/>
                <a:ext cx="455442" cy="442817"/>
              </a:xfrm>
              <a:prstGeom prst="rect">
                <a:avLst/>
              </a:prstGeom>
              <a:blipFill>
                <a:blip r:embed="rId3"/>
                <a:stretch>
                  <a:fillRect l="-13514" r="-21622" b="-30556"/>
                </a:stretch>
              </a:blipFill>
            </p:spPr>
            <p:txBody>
              <a:bodyPr/>
              <a:lstStyle/>
              <a:p>
                <a:r>
                  <a:rPr lang="en-US">
                    <a:noFill/>
                  </a:rPr>
                  <a:t> </a:t>
                </a:r>
              </a:p>
            </p:txBody>
          </p:sp>
        </mc:Fallback>
      </mc:AlternateContent>
      <p:sp>
        <p:nvSpPr>
          <p:cNvPr id="13" name="U-Turn Arrow 12">
            <a:extLst>
              <a:ext uri="{FF2B5EF4-FFF2-40B4-BE49-F238E27FC236}">
                <a16:creationId xmlns:a16="http://schemas.microsoft.com/office/drawing/2014/main" id="{783437AF-49A8-CE47-A43B-D3C39986A22F}"/>
              </a:ext>
            </a:extLst>
          </p:cNvPr>
          <p:cNvSpPr/>
          <p:nvPr/>
        </p:nvSpPr>
        <p:spPr>
          <a:xfrm rot="5400000" flipH="1" flipV="1">
            <a:off x="2078570" y="2492397"/>
            <a:ext cx="966894" cy="506107"/>
          </a:xfrm>
          <a:prstGeom prst="uturnArrow">
            <a:avLst>
              <a:gd name="adj1" fmla="val 12178"/>
              <a:gd name="adj2" fmla="val 25000"/>
              <a:gd name="adj3" fmla="val 25000"/>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a:extLst>
              <a:ext uri="{FF2B5EF4-FFF2-40B4-BE49-F238E27FC236}">
                <a16:creationId xmlns:a16="http://schemas.microsoft.com/office/drawing/2014/main" id="{C53BB774-C3EC-0342-9464-BA27FC348390}"/>
              </a:ext>
            </a:extLst>
          </p:cNvPr>
          <p:cNvPicPr>
            <a:picLocks noChangeAspect="1"/>
          </p:cNvPicPr>
          <p:nvPr/>
        </p:nvPicPr>
        <p:blipFill>
          <a:blip r:embed="rId4"/>
          <a:stretch>
            <a:fillRect/>
          </a:stretch>
        </p:blipFill>
        <p:spPr>
          <a:xfrm>
            <a:off x="838200" y="1856849"/>
            <a:ext cx="1455523" cy="1949361"/>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A0DE6AE-988F-B24A-8306-8212E782F594}"/>
                  </a:ext>
                </a:extLst>
              </p:cNvPr>
              <p:cNvSpPr txBox="1"/>
              <p:nvPr/>
            </p:nvSpPr>
            <p:spPr>
              <a:xfrm>
                <a:off x="496959" y="4803966"/>
                <a:ext cx="11198082" cy="584775"/>
              </a:xfrm>
              <a:prstGeom prst="rect">
                <a:avLst/>
              </a:prstGeom>
              <a:noFill/>
            </p:spPr>
            <p:txBody>
              <a:bodyPr wrap="square" rtlCol="0">
                <a:spAutoFit/>
              </a:bodyPr>
              <a:lstStyle/>
              <a:p>
                <a:r>
                  <a:rPr lang="en-US" sz="3200" dirty="0"/>
                  <a:t>If </a:t>
                </a:r>
                <a14:m>
                  <m:oMath xmlns:m="http://schemas.openxmlformats.org/officeDocument/2006/math">
                    <m:r>
                      <a:rPr lang="en-US" sz="3200" b="1" i="1" dirty="0" smtClean="0">
                        <a:latin typeface="Cambria Math" panose="02040503050406030204" pitchFamily="18" charset="0"/>
                      </a:rPr>
                      <m:t>𝑷</m:t>
                    </m:r>
                  </m:oMath>
                </a14:m>
                <a:r>
                  <a:rPr lang="en-US" sz="3200" b="1" dirty="0"/>
                  <a:t> is reconstructing</a:t>
                </a:r>
                <a:r>
                  <a:rPr lang="en-US" sz="3200" dirty="0"/>
                  <a:t>, then a (nontrivial) </a:t>
                </a:r>
                <a:r>
                  <a:rPr lang="en-US" sz="3200" b="1" dirty="0"/>
                  <a:t>PPH</a:t>
                </a:r>
                <a:r>
                  <a:rPr lang="en-US" sz="3200" dirty="0"/>
                  <a:t> </a:t>
                </a:r>
                <a:r>
                  <a:rPr lang="en-US" sz="3200" b="1" dirty="0"/>
                  <a:t>does not exist</a:t>
                </a:r>
                <a:r>
                  <a:rPr lang="en-US" sz="3200" dirty="0"/>
                  <a:t> for </a:t>
                </a:r>
                <a14:m>
                  <m:oMath xmlns:m="http://schemas.openxmlformats.org/officeDocument/2006/math">
                    <m:r>
                      <a:rPr lang="en-US" sz="3200" i="1" dirty="0" smtClean="0">
                        <a:latin typeface="Cambria Math" panose="02040503050406030204" pitchFamily="18" charset="0"/>
                      </a:rPr>
                      <m:t>𝑃</m:t>
                    </m:r>
                  </m:oMath>
                </a14:m>
                <a:r>
                  <a:rPr lang="en-US" sz="3200" dirty="0"/>
                  <a:t>. </a:t>
                </a:r>
              </a:p>
            </p:txBody>
          </p:sp>
        </mc:Choice>
        <mc:Fallback xmlns="">
          <p:sp>
            <p:nvSpPr>
              <p:cNvPr id="17" name="TextBox 16">
                <a:extLst>
                  <a:ext uri="{FF2B5EF4-FFF2-40B4-BE49-F238E27FC236}">
                    <a16:creationId xmlns:a16="http://schemas.microsoft.com/office/drawing/2014/main" id="{5A0DE6AE-988F-B24A-8306-8212E782F594}"/>
                  </a:ext>
                </a:extLst>
              </p:cNvPr>
              <p:cNvSpPr txBox="1">
                <a:spLocks noRot="1" noChangeAspect="1" noMove="1" noResize="1" noEditPoints="1" noAdjustHandles="1" noChangeArrowheads="1" noChangeShapeType="1" noTextEdit="1"/>
              </p:cNvSpPr>
              <p:nvPr/>
            </p:nvSpPr>
            <p:spPr>
              <a:xfrm>
                <a:off x="496959" y="4803966"/>
                <a:ext cx="11198082" cy="584775"/>
              </a:xfrm>
              <a:prstGeom prst="rect">
                <a:avLst/>
              </a:prstGeom>
              <a:blipFill>
                <a:blip r:embed="rId5"/>
                <a:stretch>
                  <a:fillRect l="-1359" t="-10638" r="-906"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24C283-CAE0-5D4A-B9C7-360B6DA14A18}"/>
                  </a:ext>
                </a:extLst>
              </p:cNvPr>
              <p:cNvSpPr txBox="1"/>
              <p:nvPr/>
            </p:nvSpPr>
            <p:spPr>
              <a:xfrm>
                <a:off x="496959" y="5635504"/>
                <a:ext cx="11198082" cy="584775"/>
              </a:xfrm>
              <a:prstGeom prst="rect">
                <a:avLst/>
              </a:prstGeom>
              <a:noFill/>
            </p:spPr>
            <p:txBody>
              <a:bodyPr wrap="square" rtlCol="0">
                <a:spAutoFit/>
              </a:bodyPr>
              <a:lstStyle/>
              <a:p>
                <a:r>
                  <a:rPr lang="en-US" sz="3200" dirty="0"/>
                  <a:t>Intuition: </a:t>
                </a:r>
                <a14:m>
                  <m:oMath xmlns:m="http://schemas.openxmlformats.org/officeDocument/2006/math">
                    <m:r>
                      <a:rPr lang="en-US" sz="3200" i="1" dirty="0" smtClean="0">
                        <a:latin typeface="Cambria Math" panose="02040503050406030204" pitchFamily="18" charset="0"/>
                      </a:rPr>
                      <m:t>𝑃</m:t>
                    </m:r>
                  </m:oMath>
                </a14:m>
                <a:r>
                  <a:rPr lang="en-US" sz="3200" dirty="0"/>
                  <a:t> can describe all </a:t>
                </a:r>
                <a14:m>
                  <m:oMath xmlns:m="http://schemas.openxmlformats.org/officeDocument/2006/math">
                    <m:r>
                      <a:rPr lang="en-US" sz="3200" i="1" dirty="0" smtClean="0">
                        <a:latin typeface="Cambria Math" panose="02040503050406030204" pitchFamily="18" charset="0"/>
                      </a:rPr>
                      <m:t>𝑛</m:t>
                    </m:r>
                  </m:oMath>
                </a14:m>
                <a:r>
                  <a:rPr lang="en-US" sz="3200" dirty="0"/>
                  <a:t> bits of </a:t>
                </a:r>
                <a14:m>
                  <m:oMath xmlns:m="http://schemas.openxmlformats.org/officeDocument/2006/math">
                    <m:r>
                      <a:rPr lang="en-US" sz="3200" i="1" dirty="0" smtClean="0">
                        <a:latin typeface="Cambria Math" panose="02040503050406030204" pitchFamily="18" charset="0"/>
                      </a:rPr>
                      <m:t>𝑥</m:t>
                    </m:r>
                  </m:oMath>
                </a14:m>
                <a:r>
                  <a:rPr lang="en-US" sz="3200" dirty="0"/>
                  <a:t>, so cannot compress…</a:t>
                </a:r>
              </a:p>
            </p:txBody>
          </p:sp>
        </mc:Choice>
        <mc:Fallback xmlns="">
          <p:sp>
            <p:nvSpPr>
              <p:cNvPr id="18" name="TextBox 17">
                <a:extLst>
                  <a:ext uri="{FF2B5EF4-FFF2-40B4-BE49-F238E27FC236}">
                    <a16:creationId xmlns:a16="http://schemas.microsoft.com/office/drawing/2014/main" id="{4124C283-CAE0-5D4A-B9C7-360B6DA14A18}"/>
                  </a:ext>
                </a:extLst>
              </p:cNvPr>
              <p:cNvSpPr txBox="1">
                <a:spLocks noRot="1" noChangeAspect="1" noMove="1" noResize="1" noEditPoints="1" noAdjustHandles="1" noChangeArrowheads="1" noChangeShapeType="1" noTextEdit="1"/>
              </p:cNvSpPr>
              <p:nvPr/>
            </p:nvSpPr>
            <p:spPr>
              <a:xfrm>
                <a:off x="496959" y="5635504"/>
                <a:ext cx="11198082" cy="584775"/>
              </a:xfrm>
              <a:prstGeom prst="rect">
                <a:avLst/>
              </a:prstGeom>
              <a:blipFill>
                <a:blip r:embed="rId6"/>
                <a:stretch>
                  <a:fillRect l="-1359" t="-15217" b="-30435"/>
                </a:stretch>
              </a:blipFill>
            </p:spPr>
            <p:txBody>
              <a:bodyPr/>
              <a:lstStyle/>
              <a:p>
                <a:r>
                  <a:rPr lang="en-US">
                    <a:noFill/>
                  </a:rPr>
                  <a:t> </a:t>
                </a:r>
              </a:p>
            </p:txBody>
          </p:sp>
        </mc:Fallback>
      </mc:AlternateContent>
    </p:spTree>
    <p:extLst>
      <p:ext uri="{BB962C8B-B14F-4D97-AF65-F5344CB8AC3E}">
        <p14:creationId xmlns:p14="http://schemas.microsoft.com/office/powerpoint/2010/main" val="3089534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sp>
        <p:nvSpPr>
          <p:cNvPr id="10" name="TextBox 9">
            <a:extLst>
              <a:ext uri="{FF2B5EF4-FFF2-40B4-BE49-F238E27FC236}">
                <a16:creationId xmlns:a16="http://schemas.microsoft.com/office/drawing/2014/main" id="{08FE6927-B306-694D-994B-802F402E2952}"/>
              </a:ext>
            </a:extLst>
          </p:cNvPr>
          <p:cNvSpPr txBox="1"/>
          <p:nvPr/>
        </p:nvSpPr>
        <p:spPr>
          <a:xfrm>
            <a:off x="6907149" y="5831701"/>
            <a:ext cx="1516441" cy="646331"/>
          </a:xfrm>
          <a:prstGeom prst="rect">
            <a:avLst/>
          </a:prstGeom>
          <a:solidFill>
            <a:schemeClr val="bg1"/>
          </a:solidFill>
        </p:spPr>
        <p:txBody>
          <a:bodyPr wrap="none" rtlCol="0">
            <a:spAutoFit/>
          </a:bodyPr>
          <a:lstStyle/>
          <a:p>
            <a:r>
              <a:rPr lang="en-US" sz="3600" dirty="0">
                <a:solidFill>
                  <a:schemeClr val="accent1">
                    <a:lumMod val="50000"/>
                  </a:schemeClr>
                </a:solidFill>
              </a:rPr>
              <a:t>Privacy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5990526"/>
            <a:chOff x="2071914" y="226697"/>
            <a:chExt cx="7518775" cy="6447370"/>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429C79B4-6CD3-D84C-A5F3-A00DA9A529AA}"/>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8626F-783F-8F42-B044-7C985AB405F9}"/>
                </a:ext>
              </a:extLst>
            </p:cNvPr>
            <p:cNvCxnSpPr>
              <a:cxnSpLocks/>
              <a:endCxn id="6"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pic>
          <p:nvPicPr>
            <p:cNvPr id="35" name="Picture 34">
              <a:extLst>
                <a:ext uri="{FF2B5EF4-FFF2-40B4-BE49-F238E27FC236}">
                  <a16:creationId xmlns:a16="http://schemas.microsoft.com/office/drawing/2014/main" id="{3C75FD3A-7A5C-F040-B558-9033446FFFE0}"/>
                </a:ext>
              </a:extLst>
            </p:cNvPr>
            <p:cNvPicPr>
              <a:picLocks noChangeAspect="1"/>
            </p:cNvPicPr>
            <p:nvPr/>
          </p:nvPicPr>
          <p:blipFill rotWithShape="1">
            <a:blip r:embed="rId4"/>
            <a:srcRect l="14252" t="15105" r="19796"/>
            <a:stretch/>
          </p:blipFill>
          <p:spPr>
            <a:xfrm>
              <a:off x="4977335" y="4139198"/>
              <a:ext cx="1664513" cy="2142605"/>
            </a:xfrm>
            <a:prstGeom prst="rect">
              <a:avLst/>
            </a:prstGeom>
          </p:spPr>
        </p:pic>
      </p:grpSp>
      <p:sp>
        <p:nvSpPr>
          <p:cNvPr id="18" name="Rounded Rectangle 17">
            <a:extLst>
              <a:ext uri="{FF2B5EF4-FFF2-40B4-BE49-F238E27FC236}">
                <a16:creationId xmlns:a16="http://schemas.microsoft.com/office/drawing/2014/main" id="{A46674FF-A51B-274D-8F02-D22E81037BBB}"/>
              </a:ext>
            </a:extLst>
          </p:cNvPr>
          <p:cNvSpPr/>
          <p:nvPr/>
        </p:nvSpPr>
        <p:spPr>
          <a:xfrm>
            <a:off x="4812692" y="300472"/>
            <a:ext cx="2241757"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Hashing</a:t>
            </a:r>
          </a:p>
        </p:txBody>
      </p:sp>
    </p:spTree>
    <p:extLst>
      <p:ext uri="{BB962C8B-B14F-4D97-AF65-F5344CB8AC3E}">
        <p14:creationId xmlns:p14="http://schemas.microsoft.com/office/powerpoint/2010/main" val="4147055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9F77-C4D6-314F-9020-5679253217B5}"/>
              </a:ext>
            </a:extLst>
          </p:cNvPr>
          <p:cNvSpPr>
            <a:spLocks noGrp="1"/>
          </p:cNvSpPr>
          <p:nvPr>
            <p:ph type="title"/>
          </p:nvPr>
        </p:nvSpPr>
        <p:spPr/>
        <p:txBody>
          <a:bodyPr/>
          <a:lstStyle/>
          <a:p>
            <a:r>
              <a:rPr lang="en-US" dirty="0"/>
              <a:t>Example: Greater Than</a:t>
            </a:r>
          </a:p>
        </p:txBody>
      </p:sp>
      <p:grpSp>
        <p:nvGrpSpPr>
          <p:cNvPr id="4" name="Group 3">
            <a:extLst>
              <a:ext uri="{FF2B5EF4-FFF2-40B4-BE49-F238E27FC236}">
                <a16:creationId xmlns:a16="http://schemas.microsoft.com/office/drawing/2014/main" id="{25720B1F-95B9-EC4F-BCC8-77ABCA2F031A}"/>
              </a:ext>
            </a:extLst>
          </p:cNvPr>
          <p:cNvGrpSpPr/>
          <p:nvPr/>
        </p:nvGrpSpPr>
        <p:grpSpPr>
          <a:xfrm>
            <a:off x="885976" y="1673475"/>
            <a:ext cx="3595912" cy="1298459"/>
            <a:chOff x="1986114" y="4305538"/>
            <a:chExt cx="3595912" cy="1298459"/>
          </a:xfrm>
        </p:grpSpPr>
        <p:pic>
          <p:nvPicPr>
            <p:cNvPr id="5" name="Picture 4">
              <a:extLst>
                <a:ext uri="{FF2B5EF4-FFF2-40B4-BE49-F238E27FC236}">
                  <a16:creationId xmlns:a16="http://schemas.microsoft.com/office/drawing/2014/main" id="{090143B8-46B7-3A4C-9583-C96628FA19AE}"/>
                </a:ext>
              </a:extLst>
            </p:cNvPr>
            <p:cNvPicPr>
              <a:picLocks noChangeAspect="1"/>
            </p:cNvPicPr>
            <p:nvPr/>
          </p:nvPicPr>
          <p:blipFill>
            <a:blip r:embed="rId3"/>
            <a:stretch>
              <a:fillRect/>
            </a:stretch>
          </p:blipFill>
          <p:spPr>
            <a:xfrm>
              <a:off x="1986114" y="4305538"/>
              <a:ext cx="969516" cy="1298459"/>
            </a:xfrm>
            <a:prstGeom prst="rect">
              <a:avLst/>
            </a:prstGeom>
          </p:spPr>
        </p:pic>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9462639-D1C8-7D43-ABAA-F70ABF7CEE08}"/>
                    </a:ext>
                  </a:extLst>
                </p:cNvPr>
                <p:cNvSpPr/>
                <p:nvPr/>
              </p:nvSpPr>
              <p:spPr>
                <a:xfrm>
                  <a:off x="4473524" y="4401739"/>
                  <a:ext cx="1108502" cy="110605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rPr>
                          <m:t>&gt;,</m:t>
                        </m:r>
                        <m:r>
                          <a:rPr lang="en-US" sz="3600" i="1" dirty="0" smtClean="0">
                            <a:latin typeface="Cambria Math" panose="02040503050406030204" pitchFamily="18" charset="0"/>
                          </a:rPr>
                          <m:t>𝑥</m:t>
                        </m:r>
                      </m:oMath>
                    </m:oMathPara>
                  </a14:m>
                  <a:endParaRPr lang="en-US" sz="3600" dirty="0"/>
                </a:p>
              </p:txBody>
            </p:sp>
          </mc:Choice>
          <mc:Fallback xmlns="">
            <p:sp>
              <p:nvSpPr>
                <p:cNvPr id="6" name="Rounded Rectangle 5">
                  <a:extLst>
                    <a:ext uri="{FF2B5EF4-FFF2-40B4-BE49-F238E27FC236}">
                      <a16:creationId xmlns:a16="http://schemas.microsoft.com/office/drawing/2014/main" id="{89462639-D1C8-7D43-ABAA-F70ABF7CEE08}"/>
                    </a:ext>
                  </a:extLst>
                </p:cNvPr>
                <p:cNvSpPr>
                  <a:spLocks noRot="1" noChangeAspect="1" noMove="1" noResize="1" noEditPoints="1" noAdjustHandles="1" noChangeArrowheads="1" noChangeShapeType="1" noTextEdit="1"/>
                </p:cNvSpPr>
                <p:nvPr/>
              </p:nvSpPr>
              <p:spPr>
                <a:xfrm>
                  <a:off x="4473524" y="4401739"/>
                  <a:ext cx="1108502" cy="1106055"/>
                </a:xfrm>
                <a:prstGeom prst="roundRect">
                  <a:avLst/>
                </a:prstGeom>
                <a:blipFill>
                  <a:blip r:embed="rId4"/>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37EBA81-5F65-A343-822A-80C91CAA6F3E}"/>
                </a:ext>
              </a:extLst>
            </p:cNvPr>
            <p:cNvGrpSpPr/>
            <p:nvPr/>
          </p:nvGrpSpPr>
          <p:grpSpPr>
            <a:xfrm>
              <a:off x="3072002" y="4686730"/>
              <a:ext cx="1315824" cy="536074"/>
              <a:chOff x="4212614" y="2778939"/>
              <a:chExt cx="3134126" cy="1276860"/>
            </a:xfrm>
          </p:grpSpPr>
          <p:cxnSp>
            <p:nvCxnSpPr>
              <p:cNvPr id="8" name="Straight Arrow Connector 7">
                <a:extLst>
                  <a:ext uri="{FF2B5EF4-FFF2-40B4-BE49-F238E27FC236}">
                    <a16:creationId xmlns:a16="http://schemas.microsoft.com/office/drawing/2014/main" id="{2BE80FC5-0508-0847-B79B-F98B24810FF1}"/>
                  </a:ext>
                </a:extLst>
              </p:cNvPr>
              <p:cNvCxnSpPr>
                <a:cxnSpLocks/>
              </p:cNvCxnSpPr>
              <p:nvPr/>
            </p:nvCxnSpPr>
            <p:spPr>
              <a:xfrm>
                <a:off x="4707057" y="3134913"/>
                <a:ext cx="2639683"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798DD7-9B6A-E345-BD9F-63A1837CD288}"/>
                  </a:ext>
                </a:extLst>
              </p:cNvPr>
              <p:cNvCxnSpPr>
                <a:cxnSpLocks/>
              </p:cNvCxnSpPr>
              <p:nvPr/>
            </p:nvCxnSpPr>
            <p:spPr>
              <a:xfrm flipH="1">
                <a:off x="4707057" y="3822151"/>
                <a:ext cx="2639683"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0" name="U-Turn Arrow 9">
                <a:extLst>
                  <a:ext uri="{FF2B5EF4-FFF2-40B4-BE49-F238E27FC236}">
                    <a16:creationId xmlns:a16="http://schemas.microsoft.com/office/drawing/2014/main" id="{58756815-8972-3E43-A19D-4730D52C1BE9}"/>
                  </a:ext>
                </a:extLst>
              </p:cNvPr>
              <p:cNvSpPr/>
              <p:nvPr/>
            </p:nvSpPr>
            <p:spPr>
              <a:xfrm rot="5400000" flipH="1" flipV="1">
                <a:off x="3908361" y="3083192"/>
                <a:ext cx="1276860" cy="668354"/>
              </a:xfrm>
              <a:prstGeom prst="uturnArrow">
                <a:avLst>
                  <a:gd name="adj1" fmla="val 12178"/>
                  <a:gd name="adj2" fmla="val 25000"/>
                  <a:gd name="adj3" fmla="val 25000"/>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1" name="TextBox 10">
            <a:extLst>
              <a:ext uri="{FF2B5EF4-FFF2-40B4-BE49-F238E27FC236}">
                <a16:creationId xmlns:a16="http://schemas.microsoft.com/office/drawing/2014/main" id="{9AC28620-3767-4A42-AA29-0D29E06E9B29}"/>
              </a:ext>
            </a:extLst>
          </p:cNvPr>
          <p:cNvSpPr txBox="1"/>
          <p:nvPr/>
        </p:nvSpPr>
        <p:spPr>
          <a:xfrm>
            <a:off x="574167" y="3067656"/>
            <a:ext cx="4480505" cy="584775"/>
          </a:xfrm>
          <a:prstGeom prst="rect">
            <a:avLst/>
          </a:prstGeom>
          <a:noFill/>
        </p:spPr>
        <p:txBody>
          <a:bodyPr wrap="square" rtlCol="0">
            <a:spAutoFit/>
          </a:bodyPr>
          <a:lstStyle/>
          <a:p>
            <a:pPr algn="ctr"/>
            <a:r>
              <a:rPr lang="en-US" sz="3200" dirty="0"/>
              <a:t>Binary search</a:t>
            </a:r>
          </a:p>
        </p:txBody>
      </p:sp>
      <p:grpSp>
        <p:nvGrpSpPr>
          <p:cNvPr id="27" name="Group 26">
            <a:extLst>
              <a:ext uri="{FF2B5EF4-FFF2-40B4-BE49-F238E27FC236}">
                <a16:creationId xmlns:a16="http://schemas.microsoft.com/office/drawing/2014/main" id="{57B5EDA0-1B3D-4D4B-AE73-CEDEFF38D8F0}"/>
              </a:ext>
            </a:extLst>
          </p:cNvPr>
          <p:cNvGrpSpPr/>
          <p:nvPr/>
        </p:nvGrpSpPr>
        <p:grpSpPr>
          <a:xfrm>
            <a:off x="532352" y="5105191"/>
            <a:ext cx="11327785" cy="1309834"/>
            <a:chOff x="532352" y="4330272"/>
            <a:chExt cx="11327785" cy="1309834"/>
          </a:xfrm>
        </p:grpSpPr>
        <p:cxnSp>
          <p:nvCxnSpPr>
            <p:cNvPr id="12" name="Straight Connector 11">
              <a:extLst>
                <a:ext uri="{FF2B5EF4-FFF2-40B4-BE49-F238E27FC236}">
                  <a16:creationId xmlns:a16="http://schemas.microsoft.com/office/drawing/2014/main" id="{C3960AAE-99BA-F342-89A9-25A2024BBF71}"/>
                </a:ext>
              </a:extLst>
            </p:cNvPr>
            <p:cNvCxnSpPr/>
            <p:nvPr/>
          </p:nvCxnSpPr>
          <p:spPr>
            <a:xfrm>
              <a:off x="838200" y="4706509"/>
              <a:ext cx="10341634" cy="0"/>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7AFDB-F100-4E4A-9791-793043D506BD}"/>
                </a:ext>
              </a:extLst>
            </p:cNvPr>
            <p:cNvCxnSpPr>
              <a:cxnSpLocks/>
            </p:cNvCxnSpPr>
            <p:nvPr/>
          </p:nvCxnSpPr>
          <p:spPr>
            <a:xfrm flipV="1">
              <a:off x="838200" y="4357688"/>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E7859E-C35C-A844-8788-22946A640C26}"/>
                </a:ext>
              </a:extLst>
            </p:cNvPr>
            <p:cNvCxnSpPr>
              <a:cxnSpLocks/>
            </p:cNvCxnSpPr>
            <p:nvPr/>
          </p:nvCxnSpPr>
          <p:spPr>
            <a:xfrm flipV="1">
              <a:off x="11198884" y="4330272"/>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895EE2-DCD9-D945-9F42-564C56E87706}"/>
                </a:ext>
              </a:extLst>
            </p:cNvPr>
            <p:cNvSpPr txBox="1"/>
            <p:nvPr/>
          </p:nvSpPr>
          <p:spPr>
            <a:xfrm>
              <a:off x="532352" y="5017231"/>
              <a:ext cx="611696" cy="584775"/>
            </a:xfrm>
            <a:prstGeom prst="rect">
              <a:avLst/>
            </a:prstGeom>
            <a:noFill/>
          </p:spPr>
          <p:txBody>
            <a:bodyPr wrap="square" rtlCol="0">
              <a:spAutoFit/>
            </a:bodyPr>
            <a:lstStyle/>
            <a:p>
              <a:pPr algn="ctr"/>
              <a:r>
                <a:rPr lang="en-US" sz="3200" dirty="0"/>
                <a:t>0</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F57372-9711-AD4D-A7B6-0592F2D4B841}"/>
                    </a:ext>
                  </a:extLst>
                </p:cNvPr>
                <p:cNvSpPr txBox="1"/>
                <p:nvPr/>
              </p:nvSpPr>
              <p:spPr>
                <a:xfrm>
                  <a:off x="10499530" y="5055331"/>
                  <a:ext cx="1360607"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r>
                          <a:rPr lang="en-US" sz="3200" b="0" i="1" smtClean="0">
                            <a:latin typeface="Cambria Math" panose="02040503050406030204" pitchFamily="18" charset="0"/>
                          </a:rPr>
                          <m:t>−1</m:t>
                        </m:r>
                      </m:oMath>
                    </m:oMathPara>
                  </a14:m>
                  <a:endParaRPr lang="en-US" sz="3200" dirty="0"/>
                </a:p>
              </p:txBody>
            </p:sp>
          </mc:Choice>
          <mc:Fallback xmlns="">
            <p:sp>
              <p:nvSpPr>
                <p:cNvPr id="18" name="TextBox 17">
                  <a:extLst>
                    <a:ext uri="{FF2B5EF4-FFF2-40B4-BE49-F238E27FC236}">
                      <a16:creationId xmlns:a16="http://schemas.microsoft.com/office/drawing/2014/main" id="{32F57372-9711-AD4D-A7B6-0592F2D4B841}"/>
                    </a:ext>
                  </a:extLst>
                </p:cNvPr>
                <p:cNvSpPr txBox="1">
                  <a:spLocks noRot="1" noChangeAspect="1" noMove="1" noResize="1" noEditPoints="1" noAdjustHandles="1" noChangeArrowheads="1" noChangeShapeType="1" noTextEdit="1"/>
                </p:cNvSpPr>
                <p:nvPr/>
              </p:nvSpPr>
              <p:spPr>
                <a:xfrm>
                  <a:off x="10499530" y="5055331"/>
                  <a:ext cx="1360607" cy="584775"/>
                </a:xfrm>
                <a:prstGeom prst="rect">
                  <a:avLst/>
                </a:prstGeom>
                <a:blipFill>
                  <a:blip r:embed="rId5"/>
                  <a:stretch>
                    <a:fillRect l="-5556"/>
                  </a:stretch>
                </a:blipFill>
              </p:spPr>
              <p:txBody>
                <a:bodyPr/>
                <a:lstStyle/>
                <a:p>
                  <a:r>
                    <a:rPr lang="en-US">
                      <a:noFill/>
                    </a:rPr>
                    <a:t> </a:t>
                  </a:r>
                </a:p>
              </p:txBody>
            </p:sp>
          </mc:Fallback>
        </mc:AlternateContent>
      </p:grpSp>
      <p:cxnSp>
        <p:nvCxnSpPr>
          <p:cNvPr id="19" name="Straight Connector 18">
            <a:extLst>
              <a:ext uri="{FF2B5EF4-FFF2-40B4-BE49-F238E27FC236}">
                <a16:creationId xmlns:a16="http://schemas.microsoft.com/office/drawing/2014/main" id="{DF8B60AF-E1BC-AE49-8F55-CEF1A833F1DA}"/>
              </a:ext>
            </a:extLst>
          </p:cNvPr>
          <p:cNvCxnSpPr>
            <a:cxnSpLocks/>
          </p:cNvCxnSpPr>
          <p:nvPr/>
        </p:nvCxnSpPr>
        <p:spPr>
          <a:xfrm flipV="1">
            <a:off x="7134225" y="4789127"/>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A50C53-59AF-5042-AB51-A0E1C416FA13}"/>
                  </a:ext>
                </a:extLst>
              </p:cNvPr>
              <p:cNvSpPr txBox="1"/>
              <p:nvPr/>
            </p:nvSpPr>
            <p:spPr>
              <a:xfrm>
                <a:off x="6875035" y="4171318"/>
                <a:ext cx="51837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1" i="1" smtClean="0">
                          <a:solidFill>
                            <a:schemeClr val="accent5">
                              <a:lumMod val="75000"/>
                            </a:schemeClr>
                          </a:solidFill>
                          <a:latin typeface="Cambria Math" panose="02040503050406030204" pitchFamily="18" charset="0"/>
                        </a:rPr>
                        <m:t>𝒙</m:t>
                      </m:r>
                    </m:oMath>
                  </m:oMathPara>
                </a14:m>
                <a:endParaRPr lang="en-US" sz="3200" b="1" dirty="0"/>
              </a:p>
            </p:txBody>
          </p:sp>
        </mc:Choice>
        <mc:Fallback xmlns="">
          <p:sp>
            <p:nvSpPr>
              <p:cNvPr id="20" name="TextBox 19">
                <a:extLst>
                  <a:ext uri="{FF2B5EF4-FFF2-40B4-BE49-F238E27FC236}">
                    <a16:creationId xmlns:a16="http://schemas.microsoft.com/office/drawing/2014/main" id="{A0A50C53-59AF-5042-AB51-A0E1C416FA13}"/>
                  </a:ext>
                </a:extLst>
              </p:cNvPr>
              <p:cNvSpPr txBox="1">
                <a:spLocks noRot="1" noChangeAspect="1" noMove="1" noResize="1" noEditPoints="1" noAdjustHandles="1" noChangeArrowheads="1" noChangeShapeType="1" noTextEdit="1"/>
              </p:cNvSpPr>
              <p:nvPr/>
            </p:nvSpPr>
            <p:spPr>
              <a:xfrm>
                <a:off x="6875035" y="4171318"/>
                <a:ext cx="518379" cy="584775"/>
              </a:xfrm>
              <a:prstGeom prst="rect">
                <a:avLst/>
              </a:prstGeom>
              <a:blipFill>
                <a:blip r:embed="rId6"/>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A58F23B6-24E6-EB42-952C-D7D725678E5D}"/>
              </a:ext>
            </a:extLst>
          </p:cNvPr>
          <p:cNvCxnSpPr>
            <a:cxnSpLocks/>
          </p:cNvCxnSpPr>
          <p:nvPr/>
        </p:nvCxnSpPr>
        <p:spPr>
          <a:xfrm flipV="1">
            <a:off x="4842707" y="5474697"/>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0788C0-13E5-2B41-9D68-D0B6135165D9}"/>
                  </a:ext>
                </a:extLst>
              </p:cNvPr>
              <p:cNvSpPr txBox="1"/>
              <p:nvPr/>
            </p:nvSpPr>
            <p:spPr>
              <a:xfrm>
                <a:off x="4583517" y="6084537"/>
                <a:ext cx="51837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FF0000"/>
                          </a:solidFill>
                          <a:latin typeface="Cambria Math" panose="02040503050406030204" pitchFamily="18" charset="0"/>
                        </a:rPr>
                        <m:t>𝒙</m:t>
                      </m:r>
                      <m:r>
                        <a:rPr lang="en-US" sz="3200" b="1" i="1" smtClean="0">
                          <a:solidFill>
                            <a:srgbClr val="FF0000"/>
                          </a:solidFill>
                          <a:latin typeface="Cambria Math" panose="02040503050406030204" pitchFamily="18" charset="0"/>
                        </a:rPr>
                        <m:t>′</m:t>
                      </m:r>
                    </m:oMath>
                  </m:oMathPara>
                </a14:m>
                <a:endParaRPr lang="en-US" sz="3200" b="1" dirty="0">
                  <a:solidFill>
                    <a:srgbClr val="FF0000"/>
                  </a:solidFill>
                </a:endParaRPr>
              </a:p>
            </p:txBody>
          </p:sp>
        </mc:Choice>
        <mc:Fallback xmlns="">
          <p:sp>
            <p:nvSpPr>
              <p:cNvPr id="22" name="TextBox 21">
                <a:extLst>
                  <a:ext uri="{FF2B5EF4-FFF2-40B4-BE49-F238E27FC236}">
                    <a16:creationId xmlns:a16="http://schemas.microsoft.com/office/drawing/2014/main" id="{5E0788C0-13E5-2B41-9D68-D0B6135165D9}"/>
                  </a:ext>
                </a:extLst>
              </p:cNvPr>
              <p:cNvSpPr txBox="1">
                <a:spLocks noRot="1" noChangeAspect="1" noMove="1" noResize="1" noEditPoints="1" noAdjustHandles="1" noChangeArrowheads="1" noChangeShapeType="1" noTextEdit="1"/>
              </p:cNvSpPr>
              <p:nvPr/>
            </p:nvSpPr>
            <p:spPr>
              <a:xfrm>
                <a:off x="4583517" y="6084537"/>
                <a:ext cx="518379" cy="584775"/>
              </a:xfrm>
              <a:prstGeom prst="rect">
                <a:avLst/>
              </a:prstGeom>
              <a:blipFill>
                <a:blip r:embed="rId7"/>
                <a:stretch>
                  <a:fillRect l="-21429" r="-2381"/>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9BBE55A-185A-A24F-9776-FDAED8A283CE}"/>
              </a:ext>
            </a:extLst>
          </p:cNvPr>
          <p:cNvCxnSpPr>
            <a:cxnSpLocks/>
          </p:cNvCxnSpPr>
          <p:nvPr/>
        </p:nvCxnSpPr>
        <p:spPr>
          <a:xfrm flipV="1">
            <a:off x="6009017" y="4463705"/>
            <a:ext cx="0" cy="2205607"/>
          </a:xfrm>
          <a:prstGeom prst="line">
            <a:avLst/>
          </a:prstGeom>
          <a:ln w="76200">
            <a:solidFill>
              <a:schemeClr val="accent2">
                <a:lumMod val="75000"/>
              </a:schemeClr>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93782E3-6ABA-4849-999F-E2B45BE69C96}"/>
                  </a:ext>
                </a:extLst>
              </p:cNvPr>
              <p:cNvSpPr txBox="1"/>
              <p:nvPr/>
            </p:nvSpPr>
            <p:spPr>
              <a:xfrm>
                <a:off x="894720" y="3691972"/>
                <a:ext cx="4480505"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chemeClr val="tx1">
                              <a:lumMod val="95000"/>
                              <a:lumOff val="5000"/>
                            </a:schemeClr>
                          </a:solidFill>
                          <a:latin typeface="Cambria Math" panose="02040503050406030204" pitchFamily="18" charset="0"/>
                        </a:rPr>
                        <m:t>∃</m:t>
                      </m:r>
                      <m:sSup>
                        <m:sSupPr>
                          <m:ctrlPr>
                            <a:rPr lang="en-US" sz="3200" b="1" i="1" smtClean="0">
                              <a:solidFill>
                                <a:srgbClr val="FF0000"/>
                              </a:solidFill>
                              <a:latin typeface="Cambria Math" panose="02040503050406030204" pitchFamily="18" charset="0"/>
                            </a:rPr>
                          </m:ctrlPr>
                        </m:sSupPr>
                        <m:e>
                          <m:r>
                            <a:rPr lang="en-US" sz="3200" b="1" i="1" smtClean="0">
                              <a:solidFill>
                                <a:srgbClr val="FF0000"/>
                              </a:solidFill>
                              <a:latin typeface="Cambria Math" panose="02040503050406030204" pitchFamily="18" charset="0"/>
                            </a:rPr>
                            <m:t>𝒙</m:t>
                          </m:r>
                        </m:e>
                        <m:sup>
                          <m:r>
                            <a:rPr lang="en-US" sz="3200" b="1" i="1" smtClean="0">
                              <a:solidFill>
                                <a:srgbClr val="FF0000"/>
                              </a:solidFill>
                              <a:latin typeface="Cambria Math" panose="02040503050406030204" pitchFamily="18" charset="0"/>
                            </a:rPr>
                            <m:t>′</m:t>
                          </m:r>
                        </m:sup>
                      </m:sSup>
                      <m:r>
                        <a:rPr lang="en-US" sz="3200" b="0" i="1" smtClean="0">
                          <a:solidFill>
                            <a:schemeClr val="tx1"/>
                          </a:solidFill>
                          <a:latin typeface="Cambria Math" panose="02040503050406030204" pitchFamily="18" charset="0"/>
                        </a:rPr>
                        <m:t>≠</m:t>
                      </m:r>
                      <m:r>
                        <a:rPr lang="en-US" sz="3200" b="1" i="1" smtClean="0">
                          <a:solidFill>
                            <a:srgbClr val="0070C0"/>
                          </a:solidFill>
                          <a:latin typeface="Cambria Math" panose="02040503050406030204" pitchFamily="18" charset="0"/>
                        </a:rPr>
                        <m:t>𝒙</m:t>
                      </m:r>
                    </m:oMath>
                  </m:oMathPara>
                </a14:m>
                <a:endParaRPr lang="en-US" sz="3200" b="1" i="1" dirty="0">
                  <a:solidFill>
                    <a:srgbClr val="7030A0"/>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3200" i="1" dirty="0" smtClean="0">
                          <a:solidFill>
                            <a:srgbClr val="7030A0"/>
                          </a:solidFill>
                          <a:latin typeface="Cambria Math" panose="02040503050406030204" pitchFamily="18" charset="0"/>
                        </a:rPr>
                        <m:t>h</m:t>
                      </m:r>
                      <m:r>
                        <a:rPr lang="en-US" sz="3200" i="1" dirty="0" smtClean="0">
                          <a:solidFill>
                            <a:srgbClr val="7030A0"/>
                          </a:solidFill>
                          <a:latin typeface="Cambria Math" panose="02040503050406030204" pitchFamily="18" charset="0"/>
                        </a:rPr>
                        <m:t>(</m:t>
                      </m:r>
                      <m:r>
                        <a:rPr lang="en-US" sz="3200" b="1" i="1" dirty="0" smtClean="0">
                          <a:solidFill>
                            <a:srgbClr val="7030A0"/>
                          </a:solidFill>
                          <a:latin typeface="Cambria Math" panose="02040503050406030204" pitchFamily="18" charset="0"/>
                        </a:rPr>
                        <m:t>𝒙</m:t>
                      </m:r>
                      <m:r>
                        <a:rPr lang="en-US" sz="3200" i="1" dirty="0" smtClean="0">
                          <a:solidFill>
                            <a:srgbClr val="7030A0"/>
                          </a:solidFill>
                          <a:latin typeface="Cambria Math" panose="02040503050406030204" pitchFamily="18" charset="0"/>
                        </a:rPr>
                        <m:t>)</m:t>
                      </m:r>
                      <m:r>
                        <a:rPr lang="en-US" sz="3200" i="1" dirty="0" smtClean="0">
                          <a:latin typeface="Cambria Math" panose="02040503050406030204" pitchFamily="18" charset="0"/>
                        </a:rPr>
                        <m:t>=</m:t>
                      </m:r>
                      <m:r>
                        <a:rPr lang="en-US" sz="3200" i="1" dirty="0" smtClean="0">
                          <a:solidFill>
                            <a:srgbClr val="7030A0"/>
                          </a:solidFill>
                          <a:latin typeface="Cambria Math" panose="02040503050406030204" pitchFamily="18" charset="0"/>
                        </a:rPr>
                        <m:t>h</m:t>
                      </m:r>
                      <m:r>
                        <a:rPr lang="en-US" sz="3200" i="1" dirty="0" smtClean="0">
                          <a:solidFill>
                            <a:srgbClr val="7030A0"/>
                          </a:solidFill>
                          <a:latin typeface="Cambria Math" panose="02040503050406030204" pitchFamily="18" charset="0"/>
                        </a:rPr>
                        <m:t>(</m:t>
                      </m:r>
                      <m:r>
                        <a:rPr lang="en-US" sz="3200" b="1" i="1" dirty="0" smtClean="0">
                          <a:solidFill>
                            <a:srgbClr val="7030A0"/>
                          </a:solidFill>
                          <a:latin typeface="Cambria Math" panose="02040503050406030204" pitchFamily="18" charset="0"/>
                        </a:rPr>
                        <m:t>𝒙</m:t>
                      </m:r>
                      <m:r>
                        <a:rPr lang="en-US" sz="3200" b="1" i="1" dirty="0" smtClean="0">
                          <a:solidFill>
                            <a:srgbClr val="7030A0"/>
                          </a:solidFill>
                          <a:latin typeface="Cambria Math" panose="02040503050406030204" pitchFamily="18" charset="0"/>
                        </a:rPr>
                        <m:t>’</m:t>
                      </m:r>
                      <m:r>
                        <a:rPr lang="en-US" sz="3200" i="1" dirty="0" smtClean="0">
                          <a:solidFill>
                            <a:srgbClr val="7030A0"/>
                          </a:solidFill>
                          <a:latin typeface="Cambria Math" panose="02040503050406030204" pitchFamily="18" charset="0"/>
                        </a:rPr>
                        <m:t>)</m:t>
                      </m:r>
                    </m:oMath>
                  </m:oMathPara>
                </a14:m>
                <a:endParaRPr lang="en-US" sz="3200" dirty="0"/>
              </a:p>
              <a:p>
                <a:pPr algn="ctr"/>
                <a:r>
                  <a:rPr lang="en-US" sz="3200" dirty="0" err="1"/>
                  <a:t>w.p</a:t>
                </a:r>
                <a:r>
                  <a:rPr lang="en-US" sz="3200" dirty="0"/>
                  <a:t>. at least 1/2</a:t>
                </a:r>
              </a:p>
            </p:txBody>
          </p:sp>
        </mc:Choice>
        <mc:Fallback xmlns="">
          <p:sp>
            <p:nvSpPr>
              <p:cNvPr id="28" name="TextBox 27">
                <a:extLst>
                  <a:ext uri="{FF2B5EF4-FFF2-40B4-BE49-F238E27FC236}">
                    <a16:creationId xmlns:a16="http://schemas.microsoft.com/office/drawing/2014/main" id="{593782E3-6ABA-4849-999F-E2B45BE69C96}"/>
                  </a:ext>
                </a:extLst>
              </p:cNvPr>
              <p:cNvSpPr txBox="1">
                <a:spLocks noRot="1" noChangeAspect="1" noMove="1" noResize="1" noEditPoints="1" noAdjustHandles="1" noChangeArrowheads="1" noChangeShapeType="1" noTextEdit="1"/>
              </p:cNvSpPr>
              <p:nvPr/>
            </p:nvSpPr>
            <p:spPr>
              <a:xfrm>
                <a:off x="894720" y="3691972"/>
                <a:ext cx="4480505" cy="1569660"/>
              </a:xfrm>
              <a:prstGeom prst="rect">
                <a:avLst/>
              </a:prstGeom>
              <a:blipFill>
                <a:blip r:embed="rId8"/>
                <a:stretch>
                  <a:fillRect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5261F51-B60C-C744-A44C-FE0D1A851903}"/>
                  </a:ext>
                </a:extLst>
              </p:cNvPr>
              <p:cNvSpPr txBox="1"/>
              <p:nvPr/>
            </p:nvSpPr>
            <p:spPr>
              <a:xfrm>
                <a:off x="5808234" y="3897604"/>
                <a:ext cx="51837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3200" b="0" i="1" smtClean="0">
                              <a:solidFill>
                                <a:schemeClr val="accent2">
                                  <a:lumMod val="75000"/>
                                </a:schemeClr>
                              </a:solidFill>
                              <a:latin typeface="Cambria Math" panose="02040503050406030204" pitchFamily="18" charset="0"/>
                            </a:rPr>
                          </m:ctrlPr>
                        </m:sSupPr>
                        <m:e>
                          <m:r>
                            <a:rPr lang="en-US" sz="3200" b="0" i="1" smtClean="0">
                              <a:solidFill>
                                <a:schemeClr val="accent2">
                                  <a:lumMod val="75000"/>
                                </a:schemeClr>
                              </a:solidFill>
                              <a:latin typeface="Cambria Math" panose="02040503050406030204" pitchFamily="18" charset="0"/>
                            </a:rPr>
                            <m:t>𝑥</m:t>
                          </m:r>
                        </m:e>
                        <m:sup>
                          <m:r>
                            <a:rPr lang="en-US" sz="3200" b="0" i="1" smtClean="0">
                              <a:solidFill>
                                <a:schemeClr val="accent2">
                                  <a:lumMod val="75000"/>
                                </a:schemeClr>
                              </a:solidFill>
                              <a:latin typeface="Cambria Math" panose="02040503050406030204" pitchFamily="18" charset="0"/>
                            </a:rPr>
                            <m:t>∗</m:t>
                          </m:r>
                        </m:sup>
                      </m:sSup>
                    </m:oMath>
                  </m:oMathPara>
                </a14:m>
                <a:endParaRPr lang="en-US" sz="3200" dirty="0">
                  <a:solidFill>
                    <a:schemeClr val="accent2">
                      <a:lumMod val="75000"/>
                    </a:schemeClr>
                  </a:solidFill>
                </a:endParaRPr>
              </a:p>
            </p:txBody>
          </p:sp>
        </mc:Choice>
        <mc:Fallback xmlns="">
          <p:sp>
            <p:nvSpPr>
              <p:cNvPr id="24" name="TextBox 23">
                <a:extLst>
                  <a:ext uri="{FF2B5EF4-FFF2-40B4-BE49-F238E27FC236}">
                    <a16:creationId xmlns:a16="http://schemas.microsoft.com/office/drawing/2014/main" id="{45261F51-B60C-C744-A44C-FE0D1A851903}"/>
                  </a:ext>
                </a:extLst>
              </p:cNvPr>
              <p:cNvSpPr txBox="1">
                <a:spLocks noRot="1" noChangeAspect="1" noMove="1" noResize="1" noEditPoints="1" noAdjustHandles="1" noChangeArrowheads="1" noChangeShapeType="1" noTextEdit="1"/>
              </p:cNvSpPr>
              <p:nvPr/>
            </p:nvSpPr>
            <p:spPr>
              <a:xfrm>
                <a:off x="5808234" y="3897604"/>
                <a:ext cx="518379" cy="584775"/>
              </a:xfrm>
              <a:prstGeom prst="rect">
                <a:avLst/>
              </a:prstGeom>
              <a:blipFill>
                <a:blip r:embed="rId9"/>
                <a:stretch>
                  <a:fillRect l="-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1204A99-A076-3148-A6E1-B25B2FDE9F98}"/>
                  </a:ext>
                </a:extLst>
              </p:cNvPr>
              <p:cNvSpPr/>
              <p:nvPr/>
            </p:nvSpPr>
            <p:spPr>
              <a:xfrm>
                <a:off x="6067423" y="6259966"/>
                <a:ext cx="372242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b="1" i="1" smtClean="0">
                              <a:solidFill>
                                <a:srgbClr val="0070C0"/>
                              </a:solidFill>
                              <a:latin typeface="Cambria Math" panose="02040503050406030204" pitchFamily="18" charset="0"/>
                            </a:rPr>
                            <m:t>𝒙</m:t>
                          </m:r>
                          <m:r>
                            <a:rPr lang="en-US" sz="3200" b="0" i="1" smtClean="0">
                              <a:latin typeface="Cambria Math" panose="02040503050406030204" pitchFamily="18" charset="0"/>
                            </a:rPr>
                            <m:t>,</m:t>
                          </m:r>
                          <m:sSup>
                            <m:sSupPr>
                              <m:ctrlPr>
                                <a:rPr lang="en-US" sz="3200" b="1" i="1" smtClean="0">
                                  <a:solidFill>
                                    <a:schemeClr val="accent2">
                                      <a:lumMod val="75000"/>
                                    </a:schemeClr>
                                  </a:solidFill>
                                  <a:latin typeface="Cambria Math" panose="02040503050406030204" pitchFamily="18" charset="0"/>
                                </a:rPr>
                              </m:ctrlPr>
                            </m:sSupPr>
                            <m:e>
                              <m:r>
                                <a:rPr lang="en-US" sz="3200" b="1" i="1" smtClean="0">
                                  <a:solidFill>
                                    <a:schemeClr val="accent2">
                                      <a:lumMod val="75000"/>
                                    </a:schemeClr>
                                  </a:solidFill>
                                  <a:latin typeface="Cambria Math" panose="02040503050406030204" pitchFamily="18" charset="0"/>
                                </a:rPr>
                                <m:t>𝒙</m:t>
                              </m:r>
                            </m:e>
                            <m:sup>
                              <m:r>
                                <a:rPr lang="en-US" sz="3200" b="1" i="1" smtClean="0">
                                  <a:solidFill>
                                    <a:schemeClr val="accent2">
                                      <a:lumMod val="75000"/>
                                    </a:schemeClr>
                                  </a:solidFill>
                                  <a:latin typeface="Cambria Math" panose="02040503050406030204" pitchFamily="18" charset="0"/>
                                </a:rPr>
                                <m:t>∗</m:t>
                              </m:r>
                            </m:sup>
                          </m:sSup>
                        </m:e>
                      </m:d>
                      <m:r>
                        <a:rPr lang="en-US" sz="3200" b="0" i="1" smtClean="0">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sSup>
                            <m:sSupPr>
                              <m:ctrlPr>
                                <a:rPr lang="en-US" sz="3200" b="1" i="1" smtClean="0">
                                  <a:solidFill>
                                    <a:srgbClr val="FF0000"/>
                                  </a:solidFill>
                                  <a:latin typeface="Cambria Math" panose="02040503050406030204" pitchFamily="18" charset="0"/>
                                </a:rPr>
                              </m:ctrlPr>
                            </m:sSupPr>
                            <m:e>
                              <m:r>
                                <a:rPr lang="en-US" sz="3200" b="1" i="1" smtClean="0">
                                  <a:solidFill>
                                    <a:srgbClr val="FF0000"/>
                                  </a:solidFill>
                                  <a:latin typeface="Cambria Math" panose="02040503050406030204" pitchFamily="18" charset="0"/>
                                </a:rPr>
                                <m:t>𝒙</m:t>
                              </m:r>
                            </m:e>
                            <m:sup>
                              <m:r>
                                <a:rPr lang="en-US" sz="3200" b="1" i="1" smtClean="0">
                                  <a:solidFill>
                                    <a:srgbClr val="FF0000"/>
                                  </a:solidFill>
                                  <a:latin typeface="Cambria Math" panose="02040503050406030204" pitchFamily="18" charset="0"/>
                                </a:rPr>
                                <m:t>′</m:t>
                              </m:r>
                            </m:sup>
                          </m:sSup>
                          <m:r>
                            <a:rPr lang="en-US" sz="3200" b="0" i="1" smtClean="0">
                              <a:latin typeface="Cambria Math" panose="02040503050406030204" pitchFamily="18" charset="0"/>
                            </a:rPr>
                            <m:t>,</m:t>
                          </m:r>
                          <m:sSup>
                            <m:sSupPr>
                              <m:ctrlPr>
                                <a:rPr lang="en-US" sz="3200" b="1" i="1" smtClean="0">
                                  <a:solidFill>
                                    <a:schemeClr val="accent2">
                                      <a:lumMod val="75000"/>
                                    </a:schemeClr>
                                  </a:solidFill>
                                  <a:latin typeface="Cambria Math" panose="02040503050406030204" pitchFamily="18" charset="0"/>
                                </a:rPr>
                              </m:ctrlPr>
                            </m:sSupPr>
                            <m:e>
                              <m:r>
                                <a:rPr lang="en-US" sz="3200" b="1" i="1" smtClean="0">
                                  <a:solidFill>
                                    <a:schemeClr val="accent2">
                                      <a:lumMod val="75000"/>
                                    </a:schemeClr>
                                  </a:solidFill>
                                  <a:latin typeface="Cambria Math" panose="02040503050406030204" pitchFamily="18" charset="0"/>
                                </a:rPr>
                                <m:t>𝒙</m:t>
                              </m:r>
                            </m:e>
                            <m:sup>
                              <m:r>
                                <a:rPr lang="en-US" sz="3200" b="1" i="1" smtClean="0">
                                  <a:solidFill>
                                    <a:schemeClr val="accent2">
                                      <a:lumMod val="75000"/>
                                    </a:schemeClr>
                                  </a:solidFill>
                                  <a:latin typeface="Cambria Math" panose="02040503050406030204" pitchFamily="18" charset="0"/>
                                </a:rPr>
                                <m:t>∗</m:t>
                              </m:r>
                            </m:sup>
                          </m:sSup>
                        </m:e>
                      </m:d>
                    </m:oMath>
                  </m:oMathPara>
                </a14:m>
                <a:endParaRPr lang="en-US" sz="3200" dirty="0"/>
              </a:p>
            </p:txBody>
          </p:sp>
        </mc:Choice>
        <mc:Fallback xmlns="">
          <p:sp>
            <p:nvSpPr>
              <p:cNvPr id="29" name="Rectangle 28">
                <a:extLst>
                  <a:ext uri="{FF2B5EF4-FFF2-40B4-BE49-F238E27FC236}">
                    <a16:creationId xmlns:a16="http://schemas.microsoft.com/office/drawing/2014/main" id="{C1204A99-A076-3148-A6E1-B25B2FDE9F98}"/>
                  </a:ext>
                </a:extLst>
              </p:cNvPr>
              <p:cNvSpPr>
                <a:spLocks noRot="1" noChangeAspect="1" noMove="1" noResize="1" noEditPoints="1" noAdjustHandles="1" noChangeArrowheads="1" noChangeShapeType="1" noTextEdit="1"/>
              </p:cNvSpPr>
              <p:nvPr/>
            </p:nvSpPr>
            <p:spPr>
              <a:xfrm>
                <a:off x="6067423" y="6259966"/>
                <a:ext cx="3722429" cy="584775"/>
              </a:xfrm>
              <a:prstGeom prst="rect">
                <a:avLst/>
              </a:prstGeom>
              <a:blipFill>
                <a:blip r:embed="rId10"/>
                <a:stretch>
                  <a:fillRect/>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332D551F-6C08-A741-8169-F3DBBCDE3CA8}"/>
              </a:ext>
            </a:extLst>
          </p:cNvPr>
          <p:cNvGrpSpPr/>
          <p:nvPr/>
        </p:nvGrpSpPr>
        <p:grpSpPr>
          <a:xfrm>
            <a:off x="5938912" y="1529201"/>
            <a:ext cx="4530566" cy="1265113"/>
            <a:chOff x="364102" y="5330843"/>
            <a:chExt cx="4990486" cy="1295922"/>
          </a:xfrm>
        </p:grpSpPr>
        <p:pic>
          <p:nvPicPr>
            <p:cNvPr id="33" name="Picture 32">
              <a:extLst>
                <a:ext uri="{FF2B5EF4-FFF2-40B4-BE49-F238E27FC236}">
                  <a16:creationId xmlns:a16="http://schemas.microsoft.com/office/drawing/2014/main" id="{469FDB44-1BE6-6E4B-9EE1-B556286C021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0" b="100000" l="0" r="92188"/>
                      </a14:imgEffect>
                    </a14:imgLayer>
                  </a14:imgProps>
                </a:ext>
              </a:extLst>
            </a:blip>
            <a:srcRect l="17106" b="50487"/>
            <a:stretch/>
          </p:blipFill>
          <p:spPr>
            <a:xfrm>
              <a:off x="364102" y="5330843"/>
              <a:ext cx="996634" cy="815420"/>
            </a:xfrm>
            <a:prstGeom prst="rect">
              <a:avLst/>
            </a:prstGeom>
          </p:spPr>
        </p:pic>
        <p:pic>
          <p:nvPicPr>
            <p:cNvPr id="34" name="Picture 33">
              <a:extLst>
                <a:ext uri="{FF2B5EF4-FFF2-40B4-BE49-F238E27FC236}">
                  <a16:creationId xmlns:a16="http://schemas.microsoft.com/office/drawing/2014/main" id="{BCB06EFB-1742-2340-A157-92957B0908DF}"/>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087" b="100000" l="1099" r="100000"/>
                      </a14:imgEffect>
                    </a14:imgLayer>
                  </a14:imgProps>
                </a:ext>
              </a:extLst>
            </a:blip>
            <a:srcRect r="13761" b="56574"/>
            <a:stretch/>
          </p:blipFill>
          <p:spPr>
            <a:xfrm>
              <a:off x="3621473" y="5350265"/>
              <a:ext cx="1014465" cy="774670"/>
            </a:xfrm>
            <a:prstGeom prst="rect">
              <a:avLst/>
            </a:prstGeom>
          </p:spPr>
        </p:pic>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CC47B3B-5043-494D-9FA5-0DFF47099AE8}"/>
                    </a:ext>
                  </a:extLst>
                </p:cNvPr>
                <p:cNvSpPr txBox="1"/>
                <p:nvPr/>
              </p:nvSpPr>
              <p:spPr>
                <a:xfrm>
                  <a:off x="585713" y="6163051"/>
                  <a:ext cx="408293" cy="4637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dirty="0">
                            <a:solidFill>
                              <a:schemeClr val="accent1">
                                <a:lumMod val="75000"/>
                              </a:schemeClr>
                            </a:solidFill>
                            <a:latin typeface="Cambria Math" panose="02040503050406030204" pitchFamily="18" charset="0"/>
                          </a:rPr>
                          <m:t>𝒙</m:t>
                        </m:r>
                      </m:oMath>
                    </m:oMathPara>
                  </a14:m>
                  <a:endParaRPr lang="en-US" sz="3200" dirty="0"/>
                </a:p>
              </p:txBody>
            </p:sp>
          </mc:Choice>
          <mc:Fallback xmlns="">
            <p:sp>
              <p:nvSpPr>
                <p:cNvPr id="35" name="TextBox 34">
                  <a:extLst>
                    <a:ext uri="{FF2B5EF4-FFF2-40B4-BE49-F238E27FC236}">
                      <a16:creationId xmlns:a16="http://schemas.microsoft.com/office/drawing/2014/main" id="{3CC47B3B-5043-494D-9FA5-0DFF47099AE8}"/>
                    </a:ext>
                  </a:extLst>
                </p:cNvPr>
                <p:cNvSpPr txBox="1">
                  <a:spLocks noRot="1" noChangeAspect="1" noMove="1" noResize="1" noEditPoints="1" noAdjustHandles="1" noChangeArrowheads="1" noChangeShapeType="1" noTextEdit="1"/>
                </p:cNvSpPr>
                <p:nvPr/>
              </p:nvSpPr>
              <p:spPr>
                <a:xfrm>
                  <a:off x="585713" y="6163051"/>
                  <a:ext cx="408293" cy="463714"/>
                </a:xfrm>
                <a:prstGeom prst="rect">
                  <a:avLst/>
                </a:prstGeom>
                <a:blipFill>
                  <a:blip r:embed="rId15"/>
                  <a:stretch>
                    <a:fillRect r="-12903"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4BA7F5-9E01-2E47-BEE6-D795B0D46D6F}"/>
                    </a:ext>
                  </a:extLst>
                </p:cNvPr>
                <p:cNvSpPr txBox="1"/>
                <p:nvPr/>
              </p:nvSpPr>
              <p:spPr>
                <a:xfrm>
                  <a:off x="4020284" y="6156593"/>
                  <a:ext cx="553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1" i="1">
                                <a:solidFill>
                                  <a:schemeClr val="accent2">
                                    <a:lumMod val="75000"/>
                                  </a:schemeClr>
                                </a:solidFill>
                                <a:latin typeface="Cambria Math" panose="02040503050406030204" pitchFamily="18" charset="0"/>
                              </a:rPr>
                            </m:ctrlPr>
                          </m:sSupPr>
                          <m:e>
                            <m:r>
                              <a:rPr lang="en-US" sz="3200" b="1" i="1">
                                <a:solidFill>
                                  <a:schemeClr val="accent2">
                                    <a:lumMod val="75000"/>
                                  </a:schemeClr>
                                </a:solidFill>
                                <a:latin typeface="Cambria Math" panose="02040503050406030204" pitchFamily="18" charset="0"/>
                              </a:rPr>
                              <m:t>𝒙</m:t>
                            </m:r>
                          </m:e>
                          <m:sup>
                            <m:r>
                              <a:rPr lang="en-US" sz="3200" b="1" i="1">
                                <a:solidFill>
                                  <a:schemeClr val="accent2">
                                    <a:lumMod val="75000"/>
                                  </a:schemeClr>
                                </a:solidFill>
                                <a:latin typeface="Cambria Math" panose="02040503050406030204" pitchFamily="18" charset="0"/>
                              </a:rPr>
                              <m:t>∗</m:t>
                            </m:r>
                          </m:sup>
                        </m:sSup>
                      </m:oMath>
                    </m:oMathPara>
                  </a14:m>
                  <a:endParaRPr lang="en-US" sz="3200" dirty="0"/>
                </a:p>
              </p:txBody>
            </p:sp>
          </mc:Choice>
          <mc:Fallback xmlns="">
            <p:sp>
              <p:nvSpPr>
                <p:cNvPr id="36" name="TextBox 35">
                  <a:extLst>
                    <a:ext uri="{FF2B5EF4-FFF2-40B4-BE49-F238E27FC236}">
                      <a16:creationId xmlns:a16="http://schemas.microsoft.com/office/drawing/2014/main" id="{F94BA7F5-9E01-2E47-BEE6-D795B0D46D6F}"/>
                    </a:ext>
                  </a:extLst>
                </p:cNvPr>
                <p:cNvSpPr txBox="1">
                  <a:spLocks noRot="1" noChangeAspect="1" noMove="1" noResize="1" noEditPoints="1" noAdjustHandles="1" noChangeArrowheads="1" noChangeShapeType="1" noTextEdit="1"/>
                </p:cNvSpPr>
                <p:nvPr/>
              </p:nvSpPr>
              <p:spPr>
                <a:xfrm>
                  <a:off x="4020284" y="6156593"/>
                  <a:ext cx="553293" cy="461665"/>
                </a:xfrm>
                <a:prstGeom prst="rect">
                  <a:avLst/>
                </a:prstGeom>
                <a:blipFill>
                  <a:blip r:embed="rId16"/>
                  <a:stretch>
                    <a:fillRect r="-4878" b="-16667"/>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E6CF9ABB-FF2D-A94E-ACDA-B8B47AA40B53}"/>
                </a:ext>
              </a:extLst>
            </p:cNvPr>
            <p:cNvCxnSpPr>
              <a:cxnSpLocks/>
            </p:cNvCxnSpPr>
            <p:nvPr/>
          </p:nvCxnSpPr>
          <p:spPr>
            <a:xfrm>
              <a:off x="4862633" y="6291167"/>
              <a:ext cx="49195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F2B1A-5D1A-EE45-8E92-2928CBB38864}"/>
                </a:ext>
              </a:extLst>
            </p:cNvPr>
            <p:cNvCxnSpPr>
              <a:cxnSpLocks/>
            </p:cNvCxnSpPr>
            <p:nvPr/>
          </p:nvCxnSpPr>
          <p:spPr>
            <a:xfrm>
              <a:off x="1227119" y="6322825"/>
              <a:ext cx="2335538" cy="10869"/>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6727B13-924C-B248-886F-F777DC16761E}"/>
                  </a:ext>
                </a:extLst>
              </p:cNvPr>
              <p:cNvSpPr txBox="1"/>
              <p:nvPr/>
            </p:nvSpPr>
            <p:spPr>
              <a:xfrm>
                <a:off x="7281343" y="1843056"/>
                <a:ext cx="9299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solidFill>
                            <a:srgbClr val="7030A0"/>
                          </a:solidFill>
                          <a:latin typeface="Cambria Math" panose="02040503050406030204" pitchFamily="18" charset="0"/>
                        </a:rPr>
                        <m:t>h</m:t>
                      </m:r>
                      <m:d>
                        <m:dPr>
                          <m:ctrlPr>
                            <a:rPr lang="en-US" sz="3200" i="1">
                              <a:solidFill>
                                <a:srgbClr val="7030A0"/>
                              </a:solidFill>
                              <a:latin typeface="Cambria Math" panose="02040503050406030204" pitchFamily="18" charset="0"/>
                            </a:rPr>
                          </m:ctrlPr>
                        </m:dPr>
                        <m:e>
                          <m:r>
                            <a:rPr lang="en-US" sz="3200" b="1" i="1">
                              <a:solidFill>
                                <a:srgbClr val="7030A0"/>
                              </a:solidFill>
                              <a:latin typeface="Cambria Math" panose="02040503050406030204" pitchFamily="18" charset="0"/>
                            </a:rPr>
                            <m:t>𝒙</m:t>
                          </m:r>
                        </m:e>
                      </m:d>
                    </m:oMath>
                  </m:oMathPara>
                </a14:m>
                <a:endParaRPr lang="en-US" sz="3200" dirty="0"/>
              </a:p>
            </p:txBody>
          </p:sp>
        </mc:Choice>
        <mc:Fallback xmlns="">
          <p:sp>
            <p:nvSpPr>
              <p:cNvPr id="39" name="TextBox 38">
                <a:extLst>
                  <a:ext uri="{FF2B5EF4-FFF2-40B4-BE49-F238E27FC236}">
                    <a16:creationId xmlns:a16="http://schemas.microsoft.com/office/drawing/2014/main" id="{B6727B13-924C-B248-886F-F777DC16761E}"/>
                  </a:ext>
                </a:extLst>
              </p:cNvPr>
              <p:cNvSpPr txBox="1">
                <a:spLocks noRot="1" noChangeAspect="1" noMove="1" noResize="1" noEditPoints="1" noAdjustHandles="1" noChangeArrowheads="1" noChangeShapeType="1" noTextEdit="1"/>
              </p:cNvSpPr>
              <p:nvPr/>
            </p:nvSpPr>
            <p:spPr>
              <a:xfrm>
                <a:off x="7281343" y="1843056"/>
                <a:ext cx="929947" cy="584775"/>
              </a:xfrm>
              <a:prstGeom prst="rect">
                <a:avLst/>
              </a:prstGeom>
              <a:blipFill>
                <a:blip r:embed="rId17"/>
                <a:stretch>
                  <a:fillRect l="-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1C49316-0BA3-6141-A034-7B0E390FF815}"/>
                  </a:ext>
                </a:extLst>
              </p:cNvPr>
              <p:cNvSpPr txBox="1"/>
              <p:nvPr/>
            </p:nvSpPr>
            <p:spPr>
              <a:xfrm>
                <a:off x="10175898" y="1831971"/>
                <a:ext cx="1936849"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𝑃</m:t>
                      </m:r>
                      <m:d>
                        <m:dPr>
                          <m:ctrlPr>
                            <a:rPr lang="en-US" sz="3200" i="1">
                              <a:latin typeface="Cambria Math" panose="02040503050406030204" pitchFamily="18" charset="0"/>
                            </a:rPr>
                          </m:ctrlPr>
                        </m:dPr>
                        <m:e>
                          <m:r>
                            <a:rPr lang="en-US" sz="3200" b="1" i="1">
                              <a:solidFill>
                                <a:srgbClr val="0070C0"/>
                              </a:solidFill>
                              <a:latin typeface="Cambria Math" panose="02040503050406030204" pitchFamily="18" charset="0"/>
                            </a:rPr>
                            <m:t>𝒙</m:t>
                          </m:r>
                          <m:r>
                            <a:rPr lang="en-US" sz="3200" i="1">
                              <a:latin typeface="Cambria Math" panose="02040503050406030204" pitchFamily="18" charset="0"/>
                            </a:rPr>
                            <m:t>,</m:t>
                          </m:r>
                          <m:sSup>
                            <m:sSupPr>
                              <m:ctrlPr>
                                <a:rPr lang="en-US" sz="3200" b="1" i="1">
                                  <a:solidFill>
                                    <a:schemeClr val="accent2">
                                      <a:lumMod val="75000"/>
                                    </a:schemeClr>
                                  </a:solidFill>
                                  <a:latin typeface="Cambria Math" panose="02040503050406030204" pitchFamily="18" charset="0"/>
                                </a:rPr>
                              </m:ctrlPr>
                            </m:sSupPr>
                            <m:e>
                              <m:r>
                                <a:rPr lang="en-US" sz="3200" b="1" i="1">
                                  <a:solidFill>
                                    <a:schemeClr val="accent2">
                                      <a:lumMod val="75000"/>
                                    </a:schemeClr>
                                  </a:solidFill>
                                  <a:latin typeface="Cambria Math" panose="02040503050406030204" pitchFamily="18" charset="0"/>
                                </a:rPr>
                                <m:t>𝒙</m:t>
                              </m:r>
                            </m:e>
                            <m:sup>
                              <m:r>
                                <a:rPr lang="en-US" sz="3200" b="1" i="1">
                                  <a:solidFill>
                                    <a:schemeClr val="accent2">
                                      <a:lumMod val="75000"/>
                                    </a:schemeClr>
                                  </a:solidFill>
                                  <a:latin typeface="Cambria Math" panose="02040503050406030204" pitchFamily="18" charset="0"/>
                                </a:rPr>
                                <m:t>∗</m:t>
                              </m:r>
                            </m:sup>
                          </m:sSup>
                        </m:e>
                      </m:d>
                    </m:oMath>
                  </m:oMathPara>
                </a14:m>
                <a:endParaRPr lang="en-US" sz="3200" b="0" i="1" dirty="0">
                  <a:latin typeface="Cambria Math" panose="02040503050406030204" pitchFamily="18" charset="0"/>
                </a:endParaRPr>
              </a:p>
              <a:p>
                <a:pPr algn="ctr"/>
                <a:r>
                  <a:rPr lang="en-US" sz="3200" b="0" dirty="0"/>
                  <a:t>or</a:t>
                </a:r>
              </a:p>
              <a:p>
                <a:pPr algn="ctr"/>
                <a14:m>
                  <m:oMath xmlns:m="http://schemas.openxmlformats.org/officeDocument/2006/math">
                    <m:r>
                      <a:rPr lang="en-US" sz="3200" b="0" i="1" dirty="0" smtClean="0">
                        <a:latin typeface="Cambria Math" panose="02040503050406030204" pitchFamily="18" charset="0"/>
                      </a:rPr>
                      <m:t>𝑃</m:t>
                    </m:r>
                    <m:d>
                      <m:dPr>
                        <m:ctrlPr>
                          <a:rPr lang="en-US" sz="3200" b="0" i="1" dirty="0" smtClean="0">
                            <a:latin typeface="Cambria Math" panose="02040503050406030204" pitchFamily="18" charset="0"/>
                          </a:rPr>
                        </m:ctrlPr>
                      </m:dPr>
                      <m:e>
                        <m:sSup>
                          <m:sSupPr>
                            <m:ctrlPr>
                              <a:rPr lang="en-US" sz="3200" b="1" i="1">
                                <a:solidFill>
                                  <a:srgbClr val="FF0000"/>
                                </a:solidFill>
                                <a:latin typeface="Cambria Math" panose="02040503050406030204" pitchFamily="18" charset="0"/>
                              </a:rPr>
                            </m:ctrlPr>
                          </m:sSupPr>
                          <m:e>
                            <m:r>
                              <a:rPr lang="en-US" sz="3200" b="1" i="1">
                                <a:solidFill>
                                  <a:srgbClr val="FF0000"/>
                                </a:solidFill>
                                <a:latin typeface="Cambria Math" panose="02040503050406030204" pitchFamily="18" charset="0"/>
                              </a:rPr>
                              <m:t>𝒙</m:t>
                            </m:r>
                          </m:e>
                          <m:sup>
                            <m:r>
                              <a:rPr lang="en-US" sz="3200" b="1" i="1">
                                <a:solidFill>
                                  <a:srgbClr val="FF0000"/>
                                </a:solidFill>
                                <a:latin typeface="Cambria Math" panose="02040503050406030204" pitchFamily="18" charset="0"/>
                              </a:rPr>
                              <m:t>′</m:t>
                            </m:r>
                          </m:sup>
                        </m:sSup>
                        <m:r>
                          <a:rPr lang="en-US" sz="3200" b="0" i="1" dirty="0" smtClean="0">
                            <a:latin typeface="Cambria Math" panose="02040503050406030204" pitchFamily="18" charset="0"/>
                          </a:rPr>
                          <m:t>,</m:t>
                        </m:r>
                        <m:sSup>
                          <m:sSupPr>
                            <m:ctrlPr>
                              <a:rPr lang="en-US" sz="3200" b="1" i="1">
                                <a:solidFill>
                                  <a:schemeClr val="accent2">
                                    <a:lumMod val="75000"/>
                                  </a:schemeClr>
                                </a:solidFill>
                                <a:latin typeface="Cambria Math" panose="02040503050406030204" pitchFamily="18" charset="0"/>
                              </a:rPr>
                            </m:ctrlPr>
                          </m:sSupPr>
                          <m:e>
                            <m:r>
                              <a:rPr lang="en-US" sz="3200" b="1" i="1">
                                <a:solidFill>
                                  <a:schemeClr val="accent2">
                                    <a:lumMod val="75000"/>
                                  </a:schemeClr>
                                </a:solidFill>
                                <a:latin typeface="Cambria Math" panose="02040503050406030204" pitchFamily="18" charset="0"/>
                              </a:rPr>
                              <m:t>𝒙</m:t>
                            </m:r>
                          </m:e>
                          <m:sup>
                            <m:r>
                              <a:rPr lang="en-US" sz="3200" b="1" i="1">
                                <a:solidFill>
                                  <a:schemeClr val="accent2">
                                    <a:lumMod val="75000"/>
                                  </a:schemeClr>
                                </a:solidFill>
                                <a:latin typeface="Cambria Math" panose="02040503050406030204" pitchFamily="18" charset="0"/>
                              </a:rPr>
                              <m:t>∗</m:t>
                            </m:r>
                          </m:sup>
                        </m:sSup>
                      </m:e>
                    </m:d>
                  </m:oMath>
                </a14:m>
                <a:r>
                  <a:rPr lang="en-US" sz="3200" dirty="0"/>
                  <a:t>?</a:t>
                </a:r>
              </a:p>
            </p:txBody>
          </p:sp>
        </mc:Choice>
        <mc:Fallback xmlns="">
          <p:sp>
            <p:nvSpPr>
              <p:cNvPr id="40" name="TextBox 39">
                <a:extLst>
                  <a:ext uri="{FF2B5EF4-FFF2-40B4-BE49-F238E27FC236}">
                    <a16:creationId xmlns:a16="http://schemas.microsoft.com/office/drawing/2014/main" id="{41C49316-0BA3-6141-A034-7B0E390FF815}"/>
                  </a:ext>
                </a:extLst>
              </p:cNvPr>
              <p:cNvSpPr txBox="1">
                <a:spLocks noRot="1" noChangeAspect="1" noMove="1" noResize="1" noEditPoints="1" noAdjustHandles="1" noChangeArrowheads="1" noChangeShapeType="1" noTextEdit="1"/>
              </p:cNvSpPr>
              <p:nvPr/>
            </p:nvSpPr>
            <p:spPr>
              <a:xfrm>
                <a:off x="10175898" y="1831971"/>
                <a:ext cx="1936849" cy="1569660"/>
              </a:xfrm>
              <a:prstGeom prst="rect">
                <a:avLst/>
              </a:prstGeom>
              <a:blipFill>
                <a:blip r:embed="rId18"/>
                <a:stretch>
                  <a:fillRect r="-5844" b="-11290"/>
                </a:stretch>
              </a:blipFill>
            </p:spPr>
            <p:txBody>
              <a:bodyPr/>
              <a:lstStyle/>
              <a:p>
                <a:r>
                  <a:rPr lang="en-US">
                    <a:noFill/>
                  </a:rPr>
                  <a:t> </a:t>
                </a:r>
              </a:p>
            </p:txBody>
          </p:sp>
        </mc:Fallback>
      </mc:AlternateContent>
    </p:spTree>
    <p:extLst>
      <p:ext uri="{BB962C8B-B14F-4D97-AF65-F5344CB8AC3E}">
        <p14:creationId xmlns:p14="http://schemas.microsoft.com/office/powerpoint/2010/main" val="2544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P spid="22" grpId="0"/>
      <p:bldP spid="28" grpId="0"/>
      <p:bldP spid="24" grpId="0"/>
      <p:bldP spid="29" grpId="0"/>
      <p:bldP spid="39" grpId="0"/>
      <p:bldP spid="40"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A9F77-C4D6-314F-9020-5679253217B5}"/>
              </a:ext>
            </a:extLst>
          </p:cNvPr>
          <p:cNvSpPr>
            <a:spLocks noGrp="1"/>
          </p:cNvSpPr>
          <p:nvPr>
            <p:ph type="title"/>
          </p:nvPr>
        </p:nvSpPr>
        <p:spPr/>
        <p:txBody>
          <a:bodyPr/>
          <a:lstStyle/>
          <a:p>
            <a:r>
              <a:rPr lang="en-US" dirty="0"/>
              <a:t>Example: Greater Than</a:t>
            </a:r>
          </a:p>
        </p:txBody>
      </p:sp>
      <p:grpSp>
        <p:nvGrpSpPr>
          <p:cNvPr id="4" name="Group 3">
            <a:extLst>
              <a:ext uri="{FF2B5EF4-FFF2-40B4-BE49-F238E27FC236}">
                <a16:creationId xmlns:a16="http://schemas.microsoft.com/office/drawing/2014/main" id="{25720B1F-95B9-EC4F-BCC8-77ABCA2F031A}"/>
              </a:ext>
            </a:extLst>
          </p:cNvPr>
          <p:cNvGrpSpPr/>
          <p:nvPr/>
        </p:nvGrpSpPr>
        <p:grpSpPr>
          <a:xfrm>
            <a:off x="885976" y="1673475"/>
            <a:ext cx="3595912" cy="1298459"/>
            <a:chOff x="1986114" y="4305538"/>
            <a:chExt cx="3595912" cy="1298459"/>
          </a:xfrm>
        </p:grpSpPr>
        <p:pic>
          <p:nvPicPr>
            <p:cNvPr id="5" name="Picture 4">
              <a:extLst>
                <a:ext uri="{FF2B5EF4-FFF2-40B4-BE49-F238E27FC236}">
                  <a16:creationId xmlns:a16="http://schemas.microsoft.com/office/drawing/2014/main" id="{090143B8-46B7-3A4C-9583-C96628FA19AE}"/>
                </a:ext>
              </a:extLst>
            </p:cNvPr>
            <p:cNvPicPr>
              <a:picLocks noChangeAspect="1"/>
            </p:cNvPicPr>
            <p:nvPr/>
          </p:nvPicPr>
          <p:blipFill>
            <a:blip r:embed="rId3"/>
            <a:stretch>
              <a:fillRect/>
            </a:stretch>
          </p:blipFill>
          <p:spPr>
            <a:xfrm>
              <a:off x="1986114" y="4305538"/>
              <a:ext cx="969516" cy="1298459"/>
            </a:xfrm>
            <a:prstGeom prst="rect">
              <a:avLst/>
            </a:prstGeom>
          </p:spPr>
        </p:pic>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9462639-D1C8-7D43-ABAA-F70ABF7CEE08}"/>
                    </a:ext>
                  </a:extLst>
                </p:cNvPr>
                <p:cNvSpPr/>
                <p:nvPr/>
              </p:nvSpPr>
              <p:spPr>
                <a:xfrm>
                  <a:off x="4473524" y="4401739"/>
                  <a:ext cx="1108502" cy="110605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rPr>
                          <m:t>&gt;,</m:t>
                        </m:r>
                        <m:r>
                          <a:rPr lang="en-US" sz="3600" i="1" dirty="0" smtClean="0">
                            <a:latin typeface="Cambria Math" panose="02040503050406030204" pitchFamily="18" charset="0"/>
                          </a:rPr>
                          <m:t>𝑥</m:t>
                        </m:r>
                      </m:oMath>
                    </m:oMathPara>
                  </a14:m>
                  <a:endParaRPr lang="en-US" sz="3600" dirty="0"/>
                </a:p>
              </p:txBody>
            </p:sp>
          </mc:Choice>
          <mc:Fallback xmlns="">
            <p:sp>
              <p:nvSpPr>
                <p:cNvPr id="6" name="Rounded Rectangle 5">
                  <a:extLst>
                    <a:ext uri="{FF2B5EF4-FFF2-40B4-BE49-F238E27FC236}">
                      <a16:creationId xmlns:a16="http://schemas.microsoft.com/office/drawing/2014/main" id="{89462639-D1C8-7D43-ABAA-F70ABF7CEE08}"/>
                    </a:ext>
                  </a:extLst>
                </p:cNvPr>
                <p:cNvSpPr>
                  <a:spLocks noRot="1" noChangeAspect="1" noMove="1" noResize="1" noEditPoints="1" noAdjustHandles="1" noChangeArrowheads="1" noChangeShapeType="1" noTextEdit="1"/>
                </p:cNvSpPr>
                <p:nvPr/>
              </p:nvSpPr>
              <p:spPr>
                <a:xfrm>
                  <a:off x="4473524" y="4401739"/>
                  <a:ext cx="1108502" cy="1106055"/>
                </a:xfrm>
                <a:prstGeom prst="roundRect">
                  <a:avLst/>
                </a:prstGeom>
                <a:blipFill>
                  <a:blip r:embed="rId4"/>
                  <a:stretch>
                    <a:fillRect/>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37EBA81-5F65-A343-822A-80C91CAA6F3E}"/>
                </a:ext>
              </a:extLst>
            </p:cNvPr>
            <p:cNvGrpSpPr/>
            <p:nvPr/>
          </p:nvGrpSpPr>
          <p:grpSpPr>
            <a:xfrm>
              <a:off x="3072002" y="4686730"/>
              <a:ext cx="1315824" cy="536074"/>
              <a:chOff x="4212614" y="2778939"/>
              <a:chExt cx="3134126" cy="1276860"/>
            </a:xfrm>
          </p:grpSpPr>
          <p:cxnSp>
            <p:nvCxnSpPr>
              <p:cNvPr id="8" name="Straight Arrow Connector 7">
                <a:extLst>
                  <a:ext uri="{FF2B5EF4-FFF2-40B4-BE49-F238E27FC236}">
                    <a16:creationId xmlns:a16="http://schemas.microsoft.com/office/drawing/2014/main" id="{2BE80FC5-0508-0847-B79B-F98B24810FF1}"/>
                  </a:ext>
                </a:extLst>
              </p:cNvPr>
              <p:cNvCxnSpPr>
                <a:cxnSpLocks/>
              </p:cNvCxnSpPr>
              <p:nvPr/>
            </p:nvCxnSpPr>
            <p:spPr>
              <a:xfrm>
                <a:off x="4707057" y="3134913"/>
                <a:ext cx="2639683"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8798DD7-9B6A-E345-BD9F-63A1837CD288}"/>
                  </a:ext>
                </a:extLst>
              </p:cNvPr>
              <p:cNvCxnSpPr>
                <a:cxnSpLocks/>
              </p:cNvCxnSpPr>
              <p:nvPr/>
            </p:nvCxnSpPr>
            <p:spPr>
              <a:xfrm flipH="1">
                <a:off x="4707057" y="3822151"/>
                <a:ext cx="2639683"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0" name="U-Turn Arrow 9">
                <a:extLst>
                  <a:ext uri="{FF2B5EF4-FFF2-40B4-BE49-F238E27FC236}">
                    <a16:creationId xmlns:a16="http://schemas.microsoft.com/office/drawing/2014/main" id="{58756815-8972-3E43-A19D-4730D52C1BE9}"/>
                  </a:ext>
                </a:extLst>
              </p:cNvPr>
              <p:cNvSpPr/>
              <p:nvPr/>
            </p:nvSpPr>
            <p:spPr>
              <a:xfrm rot="5400000" flipH="1" flipV="1">
                <a:off x="3908361" y="3083192"/>
                <a:ext cx="1276860" cy="668354"/>
              </a:xfrm>
              <a:prstGeom prst="uturnArrow">
                <a:avLst>
                  <a:gd name="adj1" fmla="val 12178"/>
                  <a:gd name="adj2" fmla="val 25000"/>
                  <a:gd name="adj3" fmla="val 25000"/>
                  <a:gd name="adj4" fmla="val 43750"/>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11" name="TextBox 10">
            <a:extLst>
              <a:ext uri="{FF2B5EF4-FFF2-40B4-BE49-F238E27FC236}">
                <a16:creationId xmlns:a16="http://schemas.microsoft.com/office/drawing/2014/main" id="{9AC28620-3767-4A42-AA29-0D29E06E9B29}"/>
              </a:ext>
            </a:extLst>
          </p:cNvPr>
          <p:cNvSpPr txBox="1"/>
          <p:nvPr/>
        </p:nvSpPr>
        <p:spPr>
          <a:xfrm>
            <a:off x="574167" y="3067656"/>
            <a:ext cx="4480505" cy="584775"/>
          </a:xfrm>
          <a:prstGeom prst="rect">
            <a:avLst/>
          </a:prstGeom>
          <a:noFill/>
        </p:spPr>
        <p:txBody>
          <a:bodyPr wrap="square" rtlCol="0">
            <a:spAutoFit/>
          </a:bodyPr>
          <a:lstStyle/>
          <a:p>
            <a:pPr algn="ctr"/>
            <a:r>
              <a:rPr lang="en-US" sz="3200" dirty="0"/>
              <a:t>Binary search</a:t>
            </a:r>
          </a:p>
        </p:txBody>
      </p:sp>
      <p:cxnSp>
        <p:nvCxnSpPr>
          <p:cNvPr id="12" name="Straight Connector 11">
            <a:extLst>
              <a:ext uri="{FF2B5EF4-FFF2-40B4-BE49-F238E27FC236}">
                <a16:creationId xmlns:a16="http://schemas.microsoft.com/office/drawing/2014/main" id="{C3960AAE-99BA-F342-89A9-25A2024BBF71}"/>
              </a:ext>
            </a:extLst>
          </p:cNvPr>
          <p:cNvCxnSpPr/>
          <p:nvPr/>
        </p:nvCxnSpPr>
        <p:spPr>
          <a:xfrm>
            <a:off x="838200" y="4706509"/>
            <a:ext cx="10341634" cy="0"/>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17AFDB-F100-4E4A-9791-793043D506BD}"/>
              </a:ext>
            </a:extLst>
          </p:cNvPr>
          <p:cNvCxnSpPr>
            <a:cxnSpLocks/>
          </p:cNvCxnSpPr>
          <p:nvPr/>
        </p:nvCxnSpPr>
        <p:spPr>
          <a:xfrm flipV="1">
            <a:off x="838200" y="4357688"/>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E7859E-C35C-A844-8788-22946A640C26}"/>
              </a:ext>
            </a:extLst>
          </p:cNvPr>
          <p:cNvCxnSpPr>
            <a:cxnSpLocks/>
          </p:cNvCxnSpPr>
          <p:nvPr/>
        </p:nvCxnSpPr>
        <p:spPr>
          <a:xfrm flipV="1">
            <a:off x="11198884" y="4330272"/>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0895EE2-DCD9-D945-9F42-564C56E87706}"/>
              </a:ext>
            </a:extLst>
          </p:cNvPr>
          <p:cNvSpPr txBox="1"/>
          <p:nvPr/>
        </p:nvSpPr>
        <p:spPr>
          <a:xfrm>
            <a:off x="532352" y="5017231"/>
            <a:ext cx="611696" cy="584775"/>
          </a:xfrm>
          <a:prstGeom prst="rect">
            <a:avLst/>
          </a:prstGeom>
          <a:noFill/>
        </p:spPr>
        <p:txBody>
          <a:bodyPr wrap="square" rtlCol="0">
            <a:spAutoFit/>
          </a:bodyPr>
          <a:lstStyle/>
          <a:p>
            <a:pPr algn="ctr"/>
            <a:r>
              <a:rPr lang="en-US" sz="3200" dirty="0"/>
              <a:t>0</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2F57372-9711-AD4D-A7B6-0592F2D4B841}"/>
                  </a:ext>
                </a:extLst>
              </p:cNvPr>
              <p:cNvSpPr txBox="1"/>
              <p:nvPr/>
            </p:nvSpPr>
            <p:spPr>
              <a:xfrm>
                <a:off x="10499530" y="5055331"/>
                <a:ext cx="1360607"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r>
                        <a:rPr lang="en-US" sz="3200" b="0" i="1" smtClean="0">
                          <a:latin typeface="Cambria Math" panose="02040503050406030204" pitchFamily="18" charset="0"/>
                        </a:rPr>
                        <m:t>−1</m:t>
                      </m:r>
                    </m:oMath>
                  </m:oMathPara>
                </a14:m>
                <a:endParaRPr lang="en-US" sz="3200" dirty="0"/>
              </a:p>
            </p:txBody>
          </p:sp>
        </mc:Choice>
        <mc:Fallback xmlns="">
          <p:sp>
            <p:nvSpPr>
              <p:cNvPr id="18" name="TextBox 17">
                <a:extLst>
                  <a:ext uri="{FF2B5EF4-FFF2-40B4-BE49-F238E27FC236}">
                    <a16:creationId xmlns:a16="http://schemas.microsoft.com/office/drawing/2014/main" id="{32F57372-9711-AD4D-A7B6-0592F2D4B841}"/>
                  </a:ext>
                </a:extLst>
              </p:cNvPr>
              <p:cNvSpPr txBox="1">
                <a:spLocks noRot="1" noChangeAspect="1" noMove="1" noResize="1" noEditPoints="1" noAdjustHandles="1" noChangeArrowheads="1" noChangeShapeType="1" noTextEdit="1"/>
              </p:cNvSpPr>
              <p:nvPr/>
            </p:nvSpPr>
            <p:spPr>
              <a:xfrm>
                <a:off x="10499530" y="5055331"/>
                <a:ext cx="1360607" cy="584775"/>
              </a:xfrm>
              <a:prstGeom prst="rect">
                <a:avLst/>
              </a:prstGeom>
              <a:blipFill>
                <a:blip r:embed="rId5"/>
                <a:stretch>
                  <a:fillRect l="-5556"/>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DF8B60AF-E1BC-AE49-8F55-CEF1A833F1DA}"/>
              </a:ext>
            </a:extLst>
          </p:cNvPr>
          <p:cNvCxnSpPr>
            <a:cxnSpLocks/>
          </p:cNvCxnSpPr>
          <p:nvPr/>
        </p:nvCxnSpPr>
        <p:spPr>
          <a:xfrm flipV="1">
            <a:off x="7134225" y="4014208"/>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A50C53-59AF-5042-AB51-A0E1C416FA13}"/>
                  </a:ext>
                </a:extLst>
              </p:cNvPr>
              <p:cNvSpPr txBox="1"/>
              <p:nvPr/>
            </p:nvSpPr>
            <p:spPr>
              <a:xfrm>
                <a:off x="6875035" y="3396399"/>
                <a:ext cx="51837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1" i="1" smtClean="0">
                          <a:solidFill>
                            <a:srgbClr val="0070C0"/>
                          </a:solidFill>
                          <a:latin typeface="Cambria Math" panose="02040503050406030204" pitchFamily="18" charset="0"/>
                        </a:rPr>
                        <m:t>𝒙</m:t>
                      </m:r>
                    </m:oMath>
                  </m:oMathPara>
                </a14:m>
                <a:endParaRPr lang="en-US" sz="3200" b="1" dirty="0">
                  <a:solidFill>
                    <a:srgbClr val="0070C0"/>
                  </a:solidFill>
                </a:endParaRPr>
              </a:p>
            </p:txBody>
          </p:sp>
        </mc:Choice>
        <mc:Fallback xmlns="">
          <p:sp>
            <p:nvSpPr>
              <p:cNvPr id="20" name="TextBox 19">
                <a:extLst>
                  <a:ext uri="{FF2B5EF4-FFF2-40B4-BE49-F238E27FC236}">
                    <a16:creationId xmlns:a16="http://schemas.microsoft.com/office/drawing/2014/main" id="{A0A50C53-59AF-5042-AB51-A0E1C416FA13}"/>
                  </a:ext>
                </a:extLst>
              </p:cNvPr>
              <p:cNvSpPr txBox="1">
                <a:spLocks noRot="1" noChangeAspect="1" noMove="1" noResize="1" noEditPoints="1" noAdjustHandles="1" noChangeArrowheads="1" noChangeShapeType="1" noTextEdit="1"/>
              </p:cNvSpPr>
              <p:nvPr/>
            </p:nvSpPr>
            <p:spPr>
              <a:xfrm>
                <a:off x="6875035" y="3396399"/>
                <a:ext cx="518379" cy="584775"/>
              </a:xfrm>
              <a:prstGeom prst="rect">
                <a:avLst/>
              </a:prstGeom>
              <a:blipFill>
                <a:blip r:embed="rId6"/>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A58F23B6-24E6-EB42-952C-D7D725678E5D}"/>
              </a:ext>
            </a:extLst>
          </p:cNvPr>
          <p:cNvCxnSpPr>
            <a:cxnSpLocks/>
          </p:cNvCxnSpPr>
          <p:nvPr/>
        </p:nvCxnSpPr>
        <p:spPr>
          <a:xfrm flipV="1">
            <a:off x="7729768" y="4707721"/>
            <a:ext cx="0" cy="686959"/>
          </a:xfrm>
          <a:prstGeom prst="line">
            <a:avLst/>
          </a:prstGeom>
          <a:ln w="76200">
            <a:headEnd type="none" w="med" len="me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0788C0-13E5-2B41-9D68-D0B6135165D9}"/>
                  </a:ext>
                </a:extLst>
              </p:cNvPr>
              <p:cNvSpPr txBox="1"/>
              <p:nvPr/>
            </p:nvSpPr>
            <p:spPr>
              <a:xfrm>
                <a:off x="7470578" y="5317561"/>
                <a:ext cx="518379" cy="58477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𝑥</m:t>
                      </m:r>
                      <m:r>
                        <a:rPr lang="en-US" sz="3200" b="0" i="1" smtClean="0">
                          <a:solidFill>
                            <a:srgbClr val="FF0000"/>
                          </a:solidFill>
                          <a:latin typeface="Cambria Math" panose="02040503050406030204" pitchFamily="18" charset="0"/>
                        </a:rPr>
                        <m:t>′</m:t>
                      </m:r>
                    </m:oMath>
                  </m:oMathPara>
                </a14:m>
                <a:endParaRPr lang="en-US" sz="3200" dirty="0"/>
              </a:p>
            </p:txBody>
          </p:sp>
        </mc:Choice>
        <mc:Fallback xmlns="">
          <p:sp>
            <p:nvSpPr>
              <p:cNvPr id="22" name="TextBox 21">
                <a:extLst>
                  <a:ext uri="{FF2B5EF4-FFF2-40B4-BE49-F238E27FC236}">
                    <a16:creationId xmlns:a16="http://schemas.microsoft.com/office/drawing/2014/main" id="{5E0788C0-13E5-2B41-9D68-D0B6135165D9}"/>
                  </a:ext>
                </a:extLst>
              </p:cNvPr>
              <p:cNvSpPr txBox="1">
                <a:spLocks noRot="1" noChangeAspect="1" noMove="1" noResize="1" noEditPoints="1" noAdjustHandles="1" noChangeArrowheads="1" noChangeShapeType="1" noTextEdit="1"/>
              </p:cNvSpPr>
              <p:nvPr/>
            </p:nvSpPr>
            <p:spPr>
              <a:xfrm>
                <a:off x="7470578" y="5317561"/>
                <a:ext cx="518379" cy="584775"/>
              </a:xfrm>
              <a:prstGeom prst="rect">
                <a:avLst/>
              </a:prstGeom>
              <a:blipFill>
                <a:blip r:embed="rId7"/>
                <a:stretch>
                  <a:fillRect l="-21951" r="-243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99BBE55A-185A-A24F-9776-FDAED8A283CE}"/>
              </a:ext>
            </a:extLst>
          </p:cNvPr>
          <p:cNvCxnSpPr>
            <a:cxnSpLocks/>
          </p:cNvCxnSpPr>
          <p:nvPr/>
        </p:nvCxnSpPr>
        <p:spPr>
          <a:xfrm flipV="1">
            <a:off x="6009017" y="3688786"/>
            <a:ext cx="0" cy="2205607"/>
          </a:xfrm>
          <a:prstGeom prst="line">
            <a:avLst/>
          </a:prstGeom>
          <a:ln w="76200">
            <a:solidFill>
              <a:schemeClr val="accent3">
                <a:lumMod val="75000"/>
              </a:schemeClr>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7ECF708-55D3-E54D-A637-69B94682AC32}"/>
              </a:ext>
            </a:extLst>
          </p:cNvPr>
          <p:cNvCxnSpPr>
            <a:cxnSpLocks/>
          </p:cNvCxnSpPr>
          <p:nvPr/>
        </p:nvCxnSpPr>
        <p:spPr>
          <a:xfrm flipV="1">
            <a:off x="8947479" y="3603705"/>
            <a:ext cx="0" cy="2205607"/>
          </a:xfrm>
          <a:prstGeom prst="line">
            <a:avLst/>
          </a:prstGeom>
          <a:ln w="76200">
            <a:solidFill>
              <a:schemeClr val="accent3">
                <a:lumMod val="75000"/>
              </a:schemeClr>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7A80295-658C-6B4A-98AE-7DB600467663}"/>
              </a:ext>
            </a:extLst>
          </p:cNvPr>
          <p:cNvCxnSpPr>
            <a:cxnSpLocks/>
          </p:cNvCxnSpPr>
          <p:nvPr/>
        </p:nvCxnSpPr>
        <p:spPr>
          <a:xfrm flipV="1">
            <a:off x="7485918" y="3603705"/>
            <a:ext cx="0" cy="2205607"/>
          </a:xfrm>
          <a:prstGeom prst="line">
            <a:avLst/>
          </a:prstGeom>
          <a:ln w="76200">
            <a:solidFill>
              <a:schemeClr val="accent2">
                <a:lumMod val="75000"/>
              </a:schemeClr>
            </a:solidFill>
            <a:prstDash val="dash"/>
            <a:headEnd type="none" w="med" len="med"/>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F89665-601B-C74C-8CDB-88C08DE1F62F}"/>
              </a:ext>
            </a:extLst>
          </p:cNvPr>
          <p:cNvSpPr txBox="1"/>
          <p:nvPr/>
        </p:nvSpPr>
        <p:spPr>
          <a:xfrm>
            <a:off x="4751078" y="5950826"/>
            <a:ext cx="2515878" cy="584775"/>
          </a:xfrm>
          <a:prstGeom prst="rect">
            <a:avLst/>
          </a:prstGeom>
          <a:noFill/>
        </p:spPr>
        <p:txBody>
          <a:bodyPr wrap="square" rtlCol="0">
            <a:spAutoFit/>
          </a:bodyPr>
          <a:lstStyle/>
          <a:p>
            <a:pPr algn="ctr"/>
            <a:r>
              <a:rPr lang="en-US" sz="3200" dirty="0"/>
              <a:t>Query 1</a:t>
            </a:r>
          </a:p>
        </p:txBody>
      </p:sp>
      <p:sp>
        <p:nvSpPr>
          <p:cNvPr id="28" name="TextBox 27">
            <a:extLst>
              <a:ext uri="{FF2B5EF4-FFF2-40B4-BE49-F238E27FC236}">
                <a16:creationId xmlns:a16="http://schemas.microsoft.com/office/drawing/2014/main" id="{C6EBCFB4-A3C1-C949-9ED1-B564CDB2625B}"/>
              </a:ext>
            </a:extLst>
          </p:cNvPr>
          <p:cNvSpPr txBox="1"/>
          <p:nvPr/>
        </p:nvSpPr>
        <p:spPr>
          <a:xfrm>
            <a:off x="8008006" y="5865745"/>
            <a:ext cx="2515878" cy="584775"/>
          </a:xfrm>
          <a:prstGeom prst="rect">
            <a:avLst/>
          </a:prstGeom>
          <a:noFill/>
        </p:spPr>
        <p:txBody>
          <a:bodyPr wrap="square" rtlCol="0">
            <a:spAutoFit/>
          </a:bodyPr>
          <a:lstStyle/>
          <a:p>
            <a:pPr algn="ctr"/>
            <a:r>
              <a:rPr lang="en-US" sz="3200" dirty="0"/>
              <a:t>Query 2</a:t>
            </a:r>
          </a:p>
        </p:txBody>
      </p:sp>
      <p:sp>
        <p:nvSpPr>
          <p:cNvPr id="29" name="TextBox 28">
            <a:extLst>
              <a:ext uri="{FF2B5EF4-FFF2-40B4-BE49-F238E27FC236}">
                <a16:creationId xmlns:a16="http://schemas.microsoft.com/office/drawing/2014/main" id="{3F1D6068-D035-D14F-9AF6-1F1060DA0246}"/>
              </a:ext>
            </a:extLst>
          </p:cNvPr>
          <p:cNvSpPr txBox="1"/>
          <p:nvPr/>
        </p:nvSpPr>
        <p:spPr>
          <a:xfrm>
            <a:off x="6272382" y="3038004"/>
            <a:ext cx="2515878" cy="584775"/>
          </a:xfrm>
          <a:prstGeom prst="rect">
            <a:avLst/>
          </a:prstGeom>
          <a:noFill/>
        </p:spPr>
        <p:txBody>
          <a:bodyPr wrap="square" rtlCol="0">
            <a:spAutoFit/>
          </a:bodyPr>
          <a:lstStyle/>
          <a:p>
            <a:pPr algn="ctr"/>
            <a:r>
              <a:rPr lang="en-US" sz="3200" dirty="0"/>
              <a:t>Third Query!</a:t>
            </a:r>
          </a:p>
        </p:txBody>
      </p:sp>
      <p:grpSp>
        <p:nvGrpSpPr>
          <p:cNvPr id="14" name="Group 13">
            <a:extLst>
              <a:ext uri="{FF2B5EF4-FFF2-40B4-BE49-F238E27FC236}">
                <a16:creationId xmlns:a16="http://schemas.microsoft.com/office/drawing/2014/main" id="{07A9F0A4-241D-7649-8137-01EDD2E361BB}"/>
              </a:ext>
            </a:extLst>
          </p:cNvPr>
          <p:cNvGrpSpPr/>
          <p:nvPr/>
        </p:nvGrpSpPr>
        <p:grpSpPr>
          <a:xfrm>
            <a:off x="5938912" y="1529201"/>
            <a:ext cx="6173835" cy="1872430"/>
            <a:chOff x="5938912" y="1529201"/>
            <a:chExt cx="6173835" cy="1872430"/>
          </a:xfrm>
        </p:grpSpPr>
        <p:grpSp>
          <p:nvGrpSpPr>
            <p:cNvPr id="40" name="Group 39">
              <a:extLst>
                <a:ext uri="{FF2B5EF4-FFF2-40B4-BE49-F238E27FC236}">
                  <a16:creationId xmlns:a16="http://schemas.microsoft.com/office/drawing/2014/main" id="{F54AC48C-FEDC-894E-978F-F5DA78A50BBA}"/>
                </a:ext>
              </a:extLst>
            </p:cNvPr>
            <p:cNvGrpSpPr/>
            <p:nvPr/>
          </p:nvGrpSpPr>
          <p:grpSpPr>
            <a:xfrm>
              <a:off x="5938912" y="1529201"/>
              <a:ext cx="4530566" cy="1265113"/>
              <a:chOff x="364102" y="5330843"/>
              <a:chExt cx="4990486" cy="1295922"/>
            </a:xfrm>
          </p:grpSpPr>
          <p:pic>
            <p:nvPicPr>
              <p:cNvPr id="41" name="Picture 40">
                <a:extLst>
                  <a:ext uri="{FF2B5EF4-FFF2-40B4-BE49-F238E27FC236}">
                    <a16:creationId xmlns:a16="http://schemas.microsoft.com/office/drawing/2014/main" id="{90C5CA59-1D9A-514C-AA33-375FADE3152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0" b="100000" l="0" r="92188"/>
                        </a14:imgEffect>
                      </a14:imgLayer>
                    </a14:imgProps>
                  </a:ext>
                </a:extLst>
              </a:blip>
              <a:srcRect l="17106" b="50487"/>
              <a:stretch/>
            </p:blipFill>
            <p:spPr>
              <a:xfrm>
                <a:off x="364102" y="5330843"/>
                <a:ext cx="996634" cy="815420"/>
              </a:xfrm>
              <a:prstGeom prst="rect">
                <a:avLst/>
              </a:prstGeom>
            </p:spPr>
          </p:pic>
          <p:pic>
            <p:nvPicPr>
              <p:cNvPr id="42" name="Picture 41">
                <a:extLst>
                  <a:ext uri="{FF2B5EF4-FFF2-40B4-BE49-F238E27FC236}">
                    <a16:creationId xmlns:a16="http://schemas.microsoft.com/office/drawing/2014/main" id="{C05AF5E4-8947-6742-8614-B9A74C165AB2}"/>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87" b="100000" l="1099" r="100000"/>
                        </a14:imgEffect>
                      </a14:imgLayer>
                    </a14:imgProps>
                  </a:ext>
                </a:extLst>
              </a:blip>
              <a:srcRect r="13761" b="56574"/>
              <a:stretch/>
            </p:blipFill>
            <p:spPr>
              <a:xfrm>
                <a:off x="3621473" y="5350265"/>
                <a:ext cx="1014465" cy="774670"/>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422A39C-9B22-3544-9874-A6D56B175CD5}"/>
                      </a:ext>
                    </a:extLst>
                  </p:cNvPr>
                  <p:cNvSpPr txBox="1"/>
                  <p:nvPr/>
                </p:nvSpPr>
                <p:spPr>
                  <a:xfrm>
                    <a:off x="585713" y="6163051"/>
                    <a:ext cx="408293" cy="4637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1" i="1" dirty="0">
                              <a:solidFill>
                                <a:schemeClr val="accent1">
                                  <a:lumMod val="75000"/>
                                </a:schemeClr>
                              </a:solidFill>
                              <a:latin typeface="Cambria Math" panose="02040503050406030204" pitchFamily="18" charset="0"/>
                            </a:rPr>
                            <m:t>𝒙</m:t>
                          </m:r>
                        </m:oMath>
                      </m:oMathPara>
                    </a14:m>
                    <a:endParaRPr lang="en-US" sz="3200" dirty="0"/>
                  </a:p>
                </p:txBody>
              </p:sp>
            </mc:Choice>
            <mc:Fallback xmlns="">
              <p:sp>
                <p:nvSpPr>
                  <p:cNvPr id="43" name="TextBox 42">
                    <a:extLst>
                      <a:ext uri="{FF2B5EF4-FFF2-40B4-BE49-F238E27FC236}">
                        <a16:creationId xmlns:a16="http://schemas.microsoft.com/office/drawing/2014/main" id="{0422A39C-9B22-3544-9874-A6D56B175CD5}"/>
                      </a:ext>
                    </a:extLst>
                  </p:cNvPr>
                  <p:cNvSpPr txBox="1">
                    <a:spLocks noRot="1" noChangeAspect="1" noMove="1" noResize="1" noEditPoints="1" noAdjustHandles="1" noChangeArrowheads="1" noChangeShapeType="1" noTextEdit="1"/>
                  </p:cNvSpPr>
                  <p:nvPr/>
                </p:nvSpPr>
                <p:spPr>
                  <a:xfrm>
                    <a:off x="585713" y="6163051"/>
                    <a:ext cx="408293" cy="463714"/>
                  </a:xfrm>
                  <a:prstGeom prst="rect">
                    <a:avLst/>
                  </a:prstGeom>
                  <a:blipFill>
                    <a:blip r:embed="rId12"/>
                    <a:stretch>
                      <a:fillRect r="-12903"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3F7CF95-BBE8-9B4B-A932-DCDC54471831}"/>
                      </a:ext>
                    </a:extLst>
                  </p:cNvPr>
                  <p:cNvSpPr txBox="1"/>
                  <p:nvPr/>
                </p:nvSpPr>
                <p:spPr>
                  <a:xfrm>
                    <a:off x="4020284" y="6156593"/>
                    <a:ext cx="553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1" i="1">
                                  <a:solidFill>
                                    <a:schemeClr val="accent2">
                                      <a:lumMod val="75000"/>
                                    </a:schemeClr>
                                  </a:solidFill>
                                  <a:latin typeface="Cambria Math" panose="02040503050406030204" pitchFamily="18" charset="0"/>
                                </a:rPr>
                              </m:ctrlPr>
                            </m:sSupPr>
                            <m:e>
                              <m:r>
                                <a:rPr lang="en-US" sz="3200" b="1" i="1">
                                  <a:solidFill>
                                    <a:schemeClr val="accent2">
                                      <a:lumMod val="75000"/>
                                    </a:schemeClr>
                                  </a:solidFill>
                                  <a:latin typeface="Cambria Math" panose="02040503050406030204" pitchFamily="18" charset="0"/>
                                </a:rPr>
                                <m:t>𝒙</m:t>
                              </m:r>
                            </m:e>
                            <m:sup>
                              <m:r>
                                <a:rPr lang="en-US" sz="3200" b="1" i="1">
                                  <a:solidFill>
                                    <a:schemeClr val="accent2">
                                      <a:lumMod val="75000"/>
                                    </a:schemeClr>
                                  </a:solidFill>
                                  <a:latin typeface="Cambria Math" panose="02040503050406030204" pitchFamily="18" charset="0"/>
                                </a:rPr>
                                <m:t>∗</m:t>
                              </m:r>
                            </m:sup>
                          </m:sSup>
                        </m:oMath>
                      </m:oMathPara>
                    </a14:m>
                    <a:endParaRPr lang="en-US" sz="3200" dirty="0"/>
                  </a:p>
                </p:txBody>
              </p:sp>
            </mc:Choice>
            <mc:Fallback xmlns="">
              <p:sp>
                <p:nvSpPr>
                  <p:cNvPr id="44" name="TextBox 43">
                    <a:extLst>
                      <a:ext uri="{FF2B5EF4-FFF2-40B4-BE49-F238E27FC236}">
                        <a16:creationId xmlns:a16="http://schemas.microsoft.com/office/drawing/2014/main" id="{73F7CF95-BBE8-9B4B-A932-DCDC54471831}"/>
                      </a:ext>
                    </a:extLst>
                  </p:cNvPr>
                  <p:cNvSpPr txBox="1">
                    <a:spLocks noRot="1" noChangeAspect="1" noMove="1" noResize="1" noEditPoints="1" noAdjustHandles="1" noChangeArrowheads="1" noChangeShapeType="1" noTextEdit="1"/>
                  </p:cNvSpPr>
                  <p:nvPr/>
                </p:nvSpPr>
                <p:spPr>
                  <a:xfrm>
                    <a:off x="4020284" y="6156593"/>
                    <a:ext cx="553293" cy="461665"/>
                  </a:xfrm>
                  <a:prstGeom prst="rect">
                    <a:avLst/>
                  </a:prstGeom>
                  <a:blipFill>
                    <a:blip r:embed="rId6"/>
                    <a:stretch>
                      <a:fillRect r="-4878" b="-16667"/>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74EAB1F-7AA6-BB4F-8801-24034DB82131}"/>
                  </a:ext>
                </a:extLst>
              </p:cNvPr>
              <p:cNvCxnSpPr>
                <a:cxnSpLocks/>
              </p:cNvCxnSpPr>
              <p:nvPr/>
            </p:nvCxnSpPr>
            <p:spPr>
              <a:xfrm>
                <a:off x="4862633" y="6291167"/>
                <a:ext cx="491955" cy="0"/>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5C55B5B-D844-0042-8115-2E2664173999}"/>
                  </a:ext>
                </a:extLst>
              </p:cNvPr>
              <p:cNvCxnSpPr>
                <a:cxnSpLocks/>
              </p:cNvCxnSpPr>
              <p:nvPr/>
            </p:nvCxnSpPr>
            <p:spPr>
              <a:xfrm>
                <a:off x="1227119" y="6322825"/>
                <a:ext cx="2335538" cy="10869"/>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4978893-CFAD-474B-B747-A93ABF568685}"/>
                    </a:ext>
                  </a:extLst>
                </p:cNvPr>
                <p:cNvSpPr txBox="1"/>
                <p:nvPr/>
              </p:nvSpPr>
              <p:spPr>
                <a:xfrm>
                  <a:off x="7281343" y="1843056"/>
                  <a:ext cx="9299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a:solidFill>
                              <a:srgbClr val="7030A0"/>
                            </a:solidFill>
                            <a:latin typeface="Cambria Math" panose="02040503050406030204" pitchFamily="18" charset="0"/>
                          </a:rPr>
                          <m:t>h</m:t>
                        </m:r>
                        <m:d>
                          <m:dPr>
                            <m:ctrlPr>
                              <a:rPr lang="en-US" sz="3200" i="1">
                                <a:solidFill>
                                  <a:srgbClr val="7030A0"/>
                                </a:solidFill>
                                <a:latin typeface="Cambria Math" panose="02040503050406030204" pitchFamily="18" charset="0"/>
                              </a:rPr>
                            </m:ctrlPr>
                          </m:dPr>
                          <m:e>
                            <m:r>
                              <a:rPr lang="en-US" sz="3200" b="1" i="1">
                                <a:solidFill>
                                  <a:srgbClr val="7030A0"/>
                                </a:solidFill>
                                <a:latin typeface="Cambria Math" panose="02040503050406030204" pitchFamily="18" charset="0"/>
                              </a:rPr>
                              <m:t>𝒙</m:t>
                            </m:r>
                          </m:e>
                        </m:d>
                      </m:oMath>
                    </m:oMathPara>
                  </a14:m>
                  <a:endParaRPr lang="en-US" sz="3200" dirty="0"/>
                </a:p>
              </p:txBody>
            </p:sp>
          </mc:Choice>
          <mc:Fallback xmlns="">
            <p:sp>
              <p:nvSpPr>
                <p:cNvPr id="47" name="TextBox 46">
                  <a:extLst>
                    <a:ext uri="{FF2B5EF4-FFF2-40B4-BE49-F238E27FC236}">
                      <a16:creationId xmlns:a16="http://schemas.microsoft.com/office/drawing/2014/main" id="{44978893-CFAD-474B-B747-A93ABF568685}"/>
                    </a:ext>
                  </a:extLst>
                </p:cNvPr>
                <p:cNvSpPr txBox="1">
                  <a:spLocks noRot="1" noChangeAspect="1" noMove="1" noResize="1" noEditPoints="1" noAdjustHandles="1" noChangeArrowheads="1" noChangeShapeType="1" noTextEdit="1"/>
                </p:cNvSpPr>
                <p:nvPr/>
              </p:nvSpPr>
              <p:spPr>
                <a:xfrm>
                  <a:off x="7281343" y="1843056"/>
                  <a:ext cx="929947" cy="584775"/>
                </a:xfrm>
                <a:prstGeom prst="rect">
                  <a:avLst/>
                </a:prstGeom>
                <a:blipFill>
                  <a:blip r:embed="rId7"/>
                  <a:stretch>
                    <a:fillRect l="-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0BC6DCC-64F7-3B4F-997E-0CF942047A5B}"/>
                    </a:ext>
                  </a:extLst>
                </p:cNvPr>
                <p:cNvSpPr txBox="1"/>
                <p:nvPr/>
              </p:nvSpPr>
              <p:spPr>
                <a:xfrm>
                  <a:off x="10175898" y="1831971"/>
                  <a:ext cx="1936849"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𝑃</m:t>
                        </m:r>
                        <m:d>
                          <m:dPr>
                            <m:ctrlPr>
                              <a:rPr lang="en-US" sz="3200" i="1">
                                <a:latin typeface="Cambria Math" panose="02040503050406030204" pitchFamily="18" charset="0"/>
                              </a:rPr>
                            </m:ctrlPr>
                          </m:dPr>
                          <m:e>
                            <m:r>
                              <a:rPr lang="en-US" sz="3200" b="1" i="1">
                                <a:solidFill>
                                  <a:srgbClr val="0070C0"/>
                                </a:solidFill>
                                <a:latin typeface="Cambria Math" panose="02040503050406030204" pitchFamily="18" charset="0"/>
                              </a:rPr>
                              <m:t>𝒙</m:t>
                            </m:r>
                            <m:r>
                              <a:rPr lang="en-US" sz="3200" i="1">
                                <a:latin typeface="Cambria Math" panose="02040503050406030204" pitchFamily="18" charset="0"/>
                              </a:rPr>
                              <m:t>,</m:t>
                            </m:r>
                            <m:sSup>
                              <m:sSupPr>
                                <m:ctrlPr>
                                  <a:rPr lang="en-US" sz="3200" b="1" i="1">
                                    <a:solidFill>
                                      <a:schemeClr val="accent2">
                                        <a:lumMod val="75000"/>
                                      </a:schemeClr>
                                    </a:solidFill>
                                    <a:latin typeface="Cambria Math" panose="02040503050406030204" pitchFamily="18" charset="0"/>
                                  </a:rPr>
                                </m:ctrlPr>
                              </m:sSupPr>
                              <m:e>
                                <m:r>
                                  <a:rPr lang="en-US" sz="3200" b="1" i="1">
                                    <a:solidFill>
                                      <a:schemeClr val="accent2">
                                        <a:lumMod val="75000"/>
                                      </a:schemeClr>
                                    </a:solidFill>
                                    <a:latin typeface="Cambria Math" panose="02040503050406030204" pitchFamily="18" charset="0"/>
                                  </a:rPr>
                                  <m:t>𝒙</m:t>
                                </m:r>
                              </m:e>
                              <m:sup>
                                <m:r>
                                  <a:rPr lang="en-US" sz="3200" b="1" i="1">
                                    <a:solidFill>
                                      <a:schemeClr val="accent2">
                                        <a:lumMod val="75000"/>
                                      </a:schemeClr>
                                    </a:solidFill>
                                    <a:latin typeface="Cambria Math" panose="02040503050406030204" pitchFamily="18" charset="0"/>
                                  </a:rPr>
                                  <m:t>∗</m:t>
                                </m:r>
                              </m:sup>
                            </m:sSup>
                          </m:e>
                        </m:d>
                      </m:oMath>
                    </m:oMathPara>
                  </a14:m>
                  <a:endParaRPr lang="en-US" sz="3200" b="0" i="1" dirty="0">
                    <a:latin typeface="Cambria Math" panose="02040503050406030204" pitchFamily="18" charset="0"/>
                  </a:endParaRPr>
                </a:p>
                <a:p>
                  <a:pPr algn="ctr"/>
                  <a:r>
                    <a:rPr lang="en-US" sz="3200" b="0" dirty="0"/>
                    <a:t>or</a:t>
                  </a:r>
                </a:p>
                <a:p>
                  <a:pPr algn="ctr"/>
                  <a14:m>
                    <m:oMath xmlns:m="http://schemas.openxmlformats.org/officeDocument/2006/math">
                      <m:r>
                        <a:rPr lang="en-US" sz="3200" b="0" i="1" dirty="0" smtClean="0">
                          <a:latin typeface="Cambria Math" panose="02040503050406030204" pitchFamily="18" charset="0"/>
                        </a:rPr>
                        <m:t>𝑃</m:t>
                      </m:r>
                      <m:d>
                        <m:dPr>
                          <m:ctrlPr>
                            <a:rPr lang="en-US" sz="3200" b="0" i="1" dirty="0" smtClean="0">
                              <a:latin typeface="Cambria Math" panose="02040503050406030204" pitchFamily="18" charset="0"/>
                            </a:rPr>
                          </m:ctrlPr>
                        </m:dPr>
                        <m:e>
                          <m:sSup>
                            <m:sSupPr>
                              <m:ctrlPr>
                                <a:rPr lang="en-US" sz="3200" b="1" i="1">
                                  <a:solidFill>
                                    <a:srgbClr val="FF0000"/>
                                  </a:solidFill>
                                  <a:latin typeface="Cambria Math" panose="02040503050406030204" pitchFamily="18" charset="0"/>
                                </a:rPr>
                              </m:ctrlPr>
                            </m:sSupPr>
                            <m:e>
                              <m:r>
                                <a:rPr lang="en-US" sz="3200" b="1" i="1">
                                  <a:solidFill>
                                    <a:srgbClr val="FF0000"/>
                                  </a:solidFill>
                                  <a:latin typeface="Cambria Math" panose="02040503050406030204" pitchFamily="18" charset="0"/>
                                </a:rPr>
                                <m:t>𝒙</m:t>
                              </m:r>
                            </m:e>
                            <m:sup>
                              <m:r>
                                <a:rPr lang="en-US" sz="3200" b="1" i="1">
                                  <a:solidFill>
                                    <a:srgbClr val="FF0000"/>
                                  </a:solidFill>
                                  <a:latin typeface="Cambria Math" panose="02040503050406030204" pitchFamily="18" charset="0"/>
                                </a:rPr>
                                <m:t>′</m:t>
                              </m:r>
                            </m:sup>
                          </m:sSup>
                          <m:r>
                            <a:rPr lang="en-US" sz="3200" b="0" i="1" dirty="0" smtClean="0">
                              <a:latin typeface="Cambria Math" panose="02040503050406030204" pitchFamily="18" charset="0"/>
                            </a:rPr>
                            <m:t>,</m:t>
                          </m:r>
                          <m:sSup>
                            <m:sSupPr>
                              <m:ctrlPr>
                                <a:rPr lang="en-US" sz="3200" b="1" i="1">
                                  <a:solidFill>
                                    <a:schemeClr val="accent2">
                                      <a:lumMod val="75000"/>
                                    </a:schemeClr>
                                  </a:solidFill>
                                  <a:latin typeface="Cambria Math" panose="02040503050406030204" pitchFamily="18" charset="0"/>
                                </a:rPr>
                              </m:ctrlPr>
                            </m:sSupPr>
                            <m:e>
                              <m:r>
                                <a:rPr lang="en-US" sz="3200" b="1" i="1">
                                  <a:solidFill>
                                    <a:schemeClr val="accent2">
                                      <a:lumMod val="75000"/>
                                    </a:schemeClr>
                                  </a:solidFill>
                                  <a:latin typeface="Cambria Math" panose="02040503050406030204" pitchFamily="18" charset="0"/>
                                </a:rPr>
                                <m:t>𝒙</m:t>
                              </m:r>
                            </m:e>
                            <m:sup>
                              <m:r>
                                <a:rPr lang="en-US" sz="3200" b="1" i="1">
                                  <a:solidFill>
                                    <a:schemeClr val="accent2">
                                      <a:lumMod val="75000"/>
                                    </a:schemeClr>
                                  </a:solidFill>
                                  <a:latin typeface="Cambria Math" panose="02040503050406030204" pitchFamily="18" charset="0"/>
                                </a:rPr>
                                <m:t>∗</m:t>
                              </m:r>
                            </m:sup>
                          </m:sSup>
                        </m:e>
                      </m:d>
                    </m:oMath>
                  </a14:m>
                  <a:r>
                    <a:rPr lang="en-US" sz="3200" dirty="0"/>
                    <a:t>?</a:t>
                  </a:r>
                </a:p>
              </p:txBody>
            </p:sp>
          </mc:Choice>
          <mc:Fallback xmlns="">
            <p:sp>
              <p:nvSpPr>
                <p:cNvPr id="48" name="TextBox 47">
                  <a:extLst>
                    <a:ext uri="{FF2B5EF4-FFF2-40B4-BE49-F238E27FC236}">
                      <a16:creationId xmlns:a16="http://schemas.microsoft.com/office/drawing/2014/main" id="{30BC6DCC-64F7-3B4F-997E-0CF942047A5B}"/>
                    </a:ext>
                  </a:extLst>
                </p:cNvPr>
                <p:cNvSpPr txBox="1">
                  <a:spLocks noRot="1" noChangeAspect="1" noMove="1" noResize="1" noEditPoints="1" noAdjustHandles="1" noChangeArrowheads="1" noChangeShapeType="1" noTextEdit="1"/>
                </p:cNvSpPr>
                <p:nvPr/>
              </p:nvSpPr>
              <p:spPr>
                <a:xfrm>
                  <a:off x="10175898" y="1831971"/>
                  <a:ext cx="1936849" cy="1569660"/>
                </a:xfrm>
                <a:prstGeom prst="rect">
                  <a:avLst/>
                </a:prstGeom>
                <a:blipFill>
                  <a:blip r:embed="rId13"/>
                  <a:stretch>
                    <a:fillRect r="-5844" b="-11290"/>
                  </a:stretch>
                </a:blipFill>
              </p:spPr>
              <p:txBody>
                <a:bodyPr/>
                <a:lstStyle/>
                <a:p>
                  <a:r>
                    <a:rPr lang="en-US">
                      <a:noFill/>
                    </a:rPr>
                    <a:t> </a:t>
                  </a:r>
                </a:p>
              </p:txBody>
            </p:sp>
          </mc:Fallback>
        </mc:AlternateContent>
      </p:grpSp>
      <p:sp>
        <p:nvSpPr>
          <p:cNvPr id="49" name="Rounded Rectangle 48">
            <a:extLst>
              <a:ext uri="{FF2B5EF4-FFF2-40B4-BE49-F238E27FC236}">
                <a16:creationId xmlns:a16="http://schemas.microsoft.com/office/drawing/2014/main" id="{FFD8DFA1-EC21-424B-BDED-623C9702B170}"/>
              </a:ext>
            </a:extLst>
          </p:cNvPr>
          <p:cNvSpPr/>
          <p:nvPr/>
        </p:nvSpPr>
        <p:spPr>
          <a:xfrm>
            <a:off x="626720" y="5389284"/>
            <a:ext cx="4626844" cy="128884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Need to guess which query (with </a:t>
            </a:r>
            <a:r>
              <a:rPr lang="en-US" sz="2800" b="1" dirty="0" err="1"/>
              <a:t>prob</a:t>
            </a:r>
            <a:r>
              <a:rPr lang="en-US" sz="2800" b="1" dirty="0"/>
              <a:t> 1/n)</a:t>
            </a:r>
            <a:endParaRPr lang="en-US" sz="2800" i="1" dirty="0"/>
          </a:p>
        </p:txBody>
      </p:sp>
    </p:spTree>
    <p:extLst>
      <p:ext uri="{BB962C8B-B14F-4D97-AF65-F5344CB8AC3E}">
        <p14:creationId xmlns:p14="http://schemas.microsoft.com/office/powerpoint/2010/main" val="214685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49"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34E1-F325-9C4D-AB3D-49570D15A4D1}"/>
              </a:ext>
            </a:extLst>
          </p:cNvPr>
          <p:cNvSpPr>
            <a:spLocks noGrp="1"/>
          </p:cNvSpPr>
          <p:nvPr>
            <p:ph type="title"/>
          </p:nvPr>
        </p:nvSpPr>
        <p:spPr/>
        <p:txBody>
          <a:bodyPr/>
          <a:lstStyle/>
          <a:p>
            <a:r>
              <a:rPr lang="en-US" dirty="0"/>
              <a:t>PPH Lower Bounds: Gap-Hamming</a:t>
            </a:r>
          </a:p>
        </p:txBody>
      </p:sp>
      <p:sp>
        <p:nvSpPr>
          <p:cNvPr id="3" name="Content Placeholder 2">
            <a:extLst>
              <a:ext uri="{FF2B5EF4-FFF2-40B4-BE49-F238E27FC236}">
                <a16:creationId xmlns:a16="http://schemas.microsoft.com/office/drawing/2014/main" id="{DDDDCA10-3AFE-F84C-84B8-2E9EBADC39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146491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15507E1C-4FB4-5B4C-90F0-F98BC9856215}"/>
              </a:ext>
            </a:extLst>
          </p:cNvPr>
          <p:cNvSpPr/>
          <p:nvPr/>
        </p:nvSpPr>
        <p:spPr>
          <a:xfrm>
            <a:off x="2793640" y="1516772"/>
            <a:ext cx="2447250" cy="2447250"/>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Oval 5">
            <a:extLst>
              <a:ext uri="{FF2B5EF4-FFF2-40B4-BE49-F238E27FC236}">
                <a16:creationId xmlns:a16="http://schemas.microsoft.com/office/drawing/2014/main" id="{3F314871-3689-834B-AE1D-CA5F8A12EC1D}"/>
              </a:ext>
            </a:extLst>
          </p:cNvPr>
          <p:cNvSpPr/>
          <p:nvPr/>
        </p:nvSpPr>
        <p:spPr>
          <a:xfrm>
            <a:off x="6632519" y="1514316"/>
            <a:ext cx="2447250" cy="2447250"/>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8" name="Straight Connector 7">
            <a:extLst>
              <a:ext uri="{FF2B5EF4-FFF2-40B4-BE49-F238E27FC236}">
                <a16:creationId xmlns:a16="http://schemas.microsoft.com/office/drawing/2014/main" id="{4B918E40-D4DB-B84F-8B56-3BA6FDE61934}"/>
              </a:ext>
            </a:extLst>
          </p:cNvPr>
          <p:cNvCxnSpPr>
            <a:cxnSpLocks/>
            <a:stCxn id="5" idx="5"/>
          </p:cNvCxnSpPr>
          <p:nvPr/>
        </p:nvCxnSpPr>
        <p:spPr>
          <a:xfrm>
            <a:off x="4882499" y="3605631"/>
            <a:ext cx="1002327" cy="387893"/>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704A05-D53A-3943-92DE-2E6659295F2A}"/>
              </a:ext>
            </a:extLst>
          </p:cNvPr>
          <p:cNvCxnSpPr>
            <a:cxnSpLocks/>
            <a:endCxn id="6" idx="3"/>
          </p:cNvCxnSpPr>
          <p:nvPr/>
        </p:nvCxnSpPr>
        <p:spPr>
          <a:xfrm flipV="1">
            <a:off x="5884826" y="3603175"/>
            <a:ext cx="1106084" cy="390349"/>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7ECC1FC-C53B-9343-9D04-E1EBF27179B6}"/>
              </a:ext>
            </a:extLst>
          </p:cNvPr>
          <p:cNvPicPr>
            <a:picLocks noChangeAspect="1"/>
          </p:cNvPicPr>
          <p:nvPr/>
        </p:nvPicPr>
        <p:blipFill>
          <a:blip r:embed="rId2"/>
          <a:stretch>
            <a:fillRect/>
          </a:stretch>
        </p:blipFill>
        <p:spPr>
          <a:xfrm>
            <a:off x="3196268" y="1996839"/>
            <a:ext cx="1509279" cy="1509279"/>
          </a:xfrm>
          <a:prstGeom prst="rect">
            <a:avLst/>
          </a:prstGeom>
        </p:spPr>
      </p:pic>
      <p:pic>
        <p:nvPicPr>
          <p:cNvPr id="12" name="Picture 11">
            <a:extLst>
              <a:ext uri="{FF2B5EF4-FFF2-40B4-BE49-F238E27FC236}">
                <a16:creationId xmlns:a16="http://schemas.microsoft.com/office/drawing/2014/main" id="{BC7170D9-CF06-D84D-883F-068708A9BADD}"/>
              </a:ext>
            </a:extLst>
          </p:cNvPr>
          <p:cNvPicPr>
            <a:picLocks noChangeAspect="1"/>
          </p:cNvPicPr>
          <p:nvPr/>
        </p:nvPicPr>
        <p:blipFill rotWithShape="1">
          <a:blip r:embed="rId3"/>
          <a:srcRect l="22202" t="19636" r="27354" b="8048"/>
          <a:stretch/>
        </p:blipFill>
        <p:spPr>
          <a:xfrm>
            <a:off x="7329749" y="1996839"/>
            <a:ext cx="1052790" cy="1509279"/>
          </a:xfrm>
          <a:prstGeom prst="rect">
            <a:avLst/>
          </a:prstGeom>
        </p:spPr>
      </p:pic>
      <p:sp>
        <p:nvSpPr>
          <p:cNvPr id="14" name="Rectangle 13">
            <a:extLst>
              <a:ext uri="{FF2B5EF4-FFF2-40B4-BE49-F238E27FC236}">
                <a16:creationId xmlns:a16="http://schemas.microsoft.com/office/drawing/2014/main" id="{FAA57DBC-093B-7A4A-81BA-005A7356DBBE}"/>
              </a:ext>
            </a:extLst>
          </p:cNvPr>
          <p:cNvSpPr/>
          <p:nvPr/>
        </p:nvSpPr>
        <p:spPr>
          <a:xfrm>
            <a:off x="435859" y="2619794"/>
            <a:ext cx="2622418" cy="52161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Hamming Distance</a:t>
            </a:r>
          </a:p>
        </p:txBody>
      </p:sp>
      <p:sp>
        <p:nvSpPr>
          <p:cNvPr id="18" name="Rectangle 17">
            <a:extLst>
              <a:ext uri="{FF2B5EF4-FFF2-40B4-BE49-F238E27FC236}">
                <a16:creationId xmlns:a16="http://schemas.microsoft.com/office/drawing/2014/main" id="{962E71FF-463F-7742-A1EE-301F2611C97D}"/>
              </a:ext>
            </a:extLst>
          </p:cNvPr>
          <p:cNvSpPr/>
          <p:nvPr/>
        </p:nvSpPr>
        <p:spPr>
          <a:xfrm>
            <a:off x="9251049" y="3428420"/>
            <a:ext cx="2606175" cy="5362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Adaptive</a:t>
            </a:r>
          </a:p>
        </p:txBody>
      </p:sp>
      <p:sp>
        <p:nvSpPr>
          <p:cNvPr id="21" name="Rounded Rectangle 20">
            <a:extLst>
              <a:ext uri="{FF2B5EF4-FFF2-40B4-BE49-F238E27FC236}">
                <a16:creationId xmlns:a16="http://schemas.microsoft.com/office/drawing/2014/main" id="{C656726C-6A9D-414A-8A25-FB1AD084C4AB}"/>
              </a:ext>
            </a:extLst>
          </p:cNvPr>
          <p:cNvSpPr/>
          <p:nvPr/>
        </p:nvSpPr>
        <p:spPr>
          <a:xfrm>
            <a:off x="1447222" y="32418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pic>
        <p:nvPicPr>
          <p:cNvPr id="22" name="Picture 21">
            <a:extLst>
              <a:ext uri="{FF2B5EF4-FFF2-40B4-BE49-F238E27FC236}">
                <a16:creationId xmlns:a16="http://schemas.microsoft.com/office/drawing/2014/main" id="{EEBD1EC8-EA29-E141-8637-FDEB1B3D07A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8972" y1="66949" x2="89720" y2="95763"/>
                        <a14:foregroundMark x1="68224" y1="91949" x2="44393" y2="83898"/>
                      </a14:backgroundRemoval>
                    </a14:imgEffect>
                  </a14:imgLayer>
                </a14:imgProps>
              </a:ext>
            </a:extLst>
          </a:blip>
          <a:stretch>
            <a:fillRect/>
          </a:stretch>
        </p:blipFill>
        <p:spPr>
          <a:xfrm>
            <a:off x="9306983" y="1907438"/>
            <a:ext cx="1306907" cy="1441262"/>
          </a:xfrm>
          <a:prstGeom prst="rect">
            <a:avLst/>
          </a:prstGeom>
        </p:spPr>
      </p:pic>
      <p:grpSp>
        <p:nvGrpSpPr>
          <p:cNvPr id="24" name="Group 23">
            <a:extLst>
              <a:ext uri="{FF2B5EF4-FFF2-40B4-BE49-F238E27FC236}">
                <a16:creationId xmlns:a16="http://schemas.microsoft.com/office/drawing/2014/main" id="{D62D7BA0-CF4F-9D42-BA4C-32597119CDD2}"/>
              </a:ext>
            </a:extLst>
          </p:cNvPr>
          <p:cNvGrpSpPr/>
          <p:nvPr/>
        </p:nvGrpSpPr>
        <p:grpSpPr>
          <a:xfrm>
            <a:off x="10323632" y="893062"/>
            <a:ext cx="1533592" cy="1444685"/>
            <a:chOff x="8640372" y="2557879"/>
            <a:chExt cx="1533592" cy="1444685"/>
          </a:xfrm>
        </p:grpSpPr>
        <mc:AlternateContent xmlns:mc="http://schemas.openxmlformats.org/markup-compatibility/2006" xmlns:a14="http://schemas.microsoft.com/office/drawing/2010/main">
          <mc:Choice Requires="a14">
            <p:sp>
              <p:nvSpPr>
                <p:cNvPr id="25" name="Cloud 24">
                  <a:extLst>
                    <a:ext uri="{FF2B5EF4-FFF2-40B4-BE49-F238E27FC236}">
                      <a16:creationId xmlns:a16="http://schemas.microsoft.com/office/drawing/2014/main" id="{EEC2CB4C-ADD7-4E45-874C-677F16B7EA6A}"/>
                    </a:ext>
                  </a:extLst>
                </p:cNvPr>
                <p:cNvSpPr/>
                <p:nvPr/>
              </p:nvSpPr>
              <p:spPr>
                <a:xfrm>
                  <a:off x="8640372" y="2557879"/>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xmlns="">
            <p:sp>
              <p:nvSpPr>
                <p:cNvPr id="147" name="Cloud 146">
                  <a:extLst>
                    <a:ext uri="{FF2B5EF4-FFF2-40B4-BE49-F238E27FC236}">
                      <a16:creationId xmlns:a16="http://schemas.microsoft.com/office/drawing/2014/main" id="{D8B90192-E085-F041-A3B8-65F903DD34C9}"/>
                    </a:ext>
                  </a:extLst>
                </p:cNvPr>
                <p:cNvSpPr>
                  <a:spLocks noRot="1" noChangeAspect="1" noMove="1" noResize="1" noEditPoints="1" noAdjustHandles="1" noChangeArrowheads="1" noChangeShapeType="1" noTextEdit="1"/>
                </p:cNvSpPr>
                <p:nvPr/>
              </p:nvSpPr>
              <p:spPr>
                <a:xfrm>
                  <a:off x="8640372" y="2557879"/>
                  <a:ext cx="1533592" cy="957579"/>
                </a:xfrm>
                <a:prstGeom prst="cloud">
                  <a:avLst/>
                </a:prstGeom>
                <a:blipFill>
                  <a:blip r:embed="rId29"/>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F599C313-A2B4-CF4C-948B-A5A5C77CA043}"/>
                </a:ext>
              </a:extLst>
            </p:cNvPr>
            <p:cNvSpPr/>
            <p:nvPr/>
          </p:nvSpPr>
          <p:spPr>
            <a:xfrm>
              <a:off x="9011533" y="3534015"/>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51E8BE2-36DC-B343-A236-E58A6E906D60}"/>
                </a:ext>
              </a:extLst>
            </p:cNvPr>
            <p:cNvSpPr/>
            <p:nvPr/>
          </p:nvSpPr>
          <p:spPr>
            <a:xfrm>
              <a:off x="8731048" y="3744249"/>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ounded Rectangle 34">
            <a:extLst>
              <a:ext uri="{FF2B5EF4-FFF2-40B4-BE49-F238E27FC236}">
                <a16:creationId xmlns:a16="http://schemas.microsoft.com/office/drawing/2014/main" id="{EAF9E6F3-957E-514C-83F6-7ADC15A8A0FB}"/>
              </a:ext>
            </a:extLst>
          </p:cNvPr>
          <p:cNvSpPr/>
          <p:nvPr/>
        </p:nvSpPr>
        <p:spPr>
          <a:xfrm>
            <a:off x="4135570" y="1316556"/>
            <a:ext cx="3825665" cy="648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2. Constructions vs Adaptive</a:t>
            </a:r>
          </a:p>
        </p:txBody>
      </p:sp>
    </p:spTree>
    <p:extLst>
      <p:ext uri="{BB962C8B-B14F-4D97-AF65-F5344CB8AC3E}">
        <p14:creationId xmlns:p14="http://schemas.microsoft.com/office/powerpoint/2010/main" val="233696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2B5CC-0BE3-2244-ACC8-F4A8C3E7D5F2}"/>
              </a:ext>
            </a:extLst>
          </p:cNvPr>
          <p:cNvSpPr>
            <a:spLocks noGrp="1"/>
          </p:cNvSpPr>
          <p:nvPr>
            <p:ph type="title"/>
          </p:nvPr>
        </p:nvSpPr>
        <p:spPr/>
        <p:txBody>
          <a:bodyPr/>
          <a:lstStyle/>
          <a:p>
            <a:r>
              <a:rPr lang="en-US" dirty="0"/>
              <a:t>PPH Constructions for</a:t>
            </a:r>
            <a:br>
              <a:rPr lang="en-US" dirty="0"/>
            </a:br>
            <a:r>
              <a:rPr lang="en-US" dirty="0"/>
              <a:t>Gap-Hamming Distance</a:t>
            </a:r>
          </a:p>
        </p:txBody>
      </p:sp>
      <p:sp>
        <p:nvSpPr>
          <p:cNvPr id="3" name="Content Placeholder 2">
            <a:extLst>
              <a:ext uri="{FF2B5EF4-FFF2-40B4-BE49-F238E27FC236}">
                <a16:creationId xmlns:a16="http://schemas.microsoft.com/office/drawing/2014/main" id="{C60625E8-4658-B24F-A667-70D8F6B6EA70}"/>
              </a:ext>
            </a:extLst>
          </p:cNvPr>
          <p:cNvSpPr>
            <a:spLocks noGrp="1"/>
          </p:cNvSpPr>
          <p:nvPr>
            <p:ph idx="1"/>
          </p:nvPr>
        </p:nvSpPr>
        <p:spPr>
          <a:xfrm>
            <a:off x="838200" y="2157823"/>
            <a:ext cx="6907639" cy="4071527"/>
          </a:xfrm>
        </p:spPr>
        <p:txBody>
          <a:bodyPr>
            <a:normAutofit/>
          </a:bodyPr>
          <a:lstStyle/>
          <a:p>
            <a:r>
              <a:rPr lang="en-US" sz="3600" dirty="0"/>
              <a:t>Collision-Resistant Hash functions</a:t>
            </a:r>
          </a:p>
          <a:p>
            <a:pPr lvl="1"/>
            <a:r>
              <a:rPr lang="en-US" sz="3200" dirty="0"/>
              <a:t>Common, weak assumption</a:t>
            </a:r>
          </a:p>
          <a:p>
            <a:pPr marL="457200" lvl="1" indent="0">
              <a:buNone/>
            </a:pPr>
            <a:endParaRPr lang="en-US" sz="3600" dirty="0"/>
          </a:p>
          <a:p>
            <a:r>
              <a:rPr lang="en-US" sz="3600" dirty="0"/>
              <a:t>New coding-theoretic assumption</a:t>
            </a:r>
          </a:p>
          <a:p>
            <a:pPr lvl="1"/>
            <a:r>
              <a:rPr lang="en-US" sz="3200" dirty="0"/>
              <a:t>Different parameters</a:t>
            </a:r>
          </a:p>
          <a:p>
            <a:pPr lvl="1"/>
            <a:r>
              <a:rPr lang="en-US" sz="3200" dirty="0"/>
              <a:t>Related to hardness of syndrome decoding</a:t>
            </a:r>
          </a:p>
        </p:txBody>
      </p:sp>
      <p:sp>
        <p:nvSpPr>
          <p:cNvPr id="28" name="Content Placeholder 2">
            <a:extLst>
              <a:ext uri="{FF2B5EF4-FFF2-40B4-BE49-F238E27FC236}">
                <a16:creationId xmlns:a16="http://schemas.microsoft.com/office/drawing/2014/main" id="{9A41E93C-D586-E946-8FA4-A8BEBE00AB00}"/>
              </a:ext>
            </a:extLst>
          </p:cNvPr>
          <p:cNvSpPr txBox="1">
            <a:spLocks/>
          </p:cNvSpPr>
          <p:nvPr/>
        </p:nvSpPr>
        <p:spPr>
          <a:xfrm>
            <a:off x="7941259" y="1751001"/>
            <a:ext cx="3800167" cy="2114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Both use same concept</a:t>
            </a:r>
          </a:p>
        </p:txBody>
      </p:sp>
      <p:grpSp>
        <p:nvGrpSpPr>
          <p:cNvPr id="22" name="Group 21">
            <a:extLst>
              <a:ext uri="{FF2B5EF4-FFF2-40B4-BE49-F238E27FC236}">
                <a16:creationId xmlns:a16="http://schemas.microsoft.com/office/drawing/2014/main" id="{AE8D017D-A398-0D4D-955B-CFCB73CAFFEB}"/>
              </a:ext>
            </a:extLst>
          </p:cNvPr>
          <p:cNvGrpSpPr/>
          <p:nvPr/>
        </p:nvGrpSpPr>
        <p:grpSpPr>
          <a:xfrm rot="5400000">
            <a:off x="8726863" y="3023214"/>
            <a:ext cx="2265102" cy="1894750"/>
            <a:chOff x="8786813" y="415433"/>
            <a:chExt cx="1747837" cy="1462060"/>
          </a:xfrm>
        </p:grpSpPr>
        <p:sp>
          <p:nvSpPr>
            <p:cNvPr id="4" name="Rectangle 3">
              <a:extLst>
                <a:ext uri="{FF2B5EF4-FFF2-40B4-BE49-F238E27FC236}">
                  <a16:creationId xmlns:a16="http://schemas.microsoft.com/office/drawing/2014/main" id="{7811B9AB-150F-724D-B962-DADF4CBDDF5C}"/>
                </a:ext>
              </a:extLst>
            </p:cNvPr>
            <p:cNvSpPr/>
            <p:nvPr/>
          </p:nvSpPr>
          <p:spPr>
            <a:xfrm>
              <a:off x="8786813" y="742950"/>
              <a:ext cx="142875" cy="800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62433C-EC9D-1D45-98E1-3E8AD307D594}"/>
                </a:ext>
              </a:extLst>
            </p:cNvPr>
            <p:cNvSpPr/>
            <p:nvPr/>
          </p:nvSpPr>
          <p:spPr>
            <a:xfrm>
              <a:off x="10391775" y="890070"/>
              <a:ext cx="142875" cy="50585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1A52C16-EAA3-7741-9FF0-F46225122121}"/>
                </a:ext>
              </a:extLst>
            </p:cNvPr>
            <p:cNvCxnSpPr>
              <a:stCxn id="4" idx="0"/>
              <a:endCxn id="6" idx="0"/>
            </p:cNvCxnSpPr>
            <p:nvPr/>
          </p:nvCxnSpPr>
          <p:spPr>
            <a:xfrm flipV="1">
              <a:off x="8858251" y="415433"/>
              <a:ext cx="847311" cy="327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AEBF96-E972-1D4E-9AD5-C3401A6421A7}"/>
                </a:ext>
              </a:extLst>
            </p:cNvPr>
            <p:cNvCxnSpPr>
              <a:cxnSpLocks/>
              <a:stCxn id="4" idx="2"/>
              <a:endCxn id="6" idx="2"/>
            </p:cNvCxnSpPr>
            <p:nvPr/>
          </p:nvCxnSpPr>
          <p:spPr>
            <a:xfrm>
              <a:off x="8858251" y="1543050"/>
              <a:ext cx="847311" cy="334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D1E33E-4C14-3F49-A5C4-778CBEFFBBEF}"/>
                </a:ext>
              </a:extLst>
            </p:cNvPr>
            <p:cNvCxnSpPr>
              <a:cxnSpLocks/>
              <a:stCxn id="6" idx="2"/>
              <a:endCxn id="8" idx="2"/>
            </p:cNvCxnSpPr>
            <p:nvPr/>
          </p:nvCxnSpPr>
          <p:spPr>
            <a:xfrm flipV="1">
              <a:off x="9705562" y="1395929"/>
              <a:ext cx="757651" cy="48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3E8AA0-C1FD-F241-A325-F02FBD8592A9}"/>
                </a:ext>
              </a:extLst>
            </p:cNvPr>
            <p:cNvCxnSpPr>
              <a:cxnSpLocks/>
              <a:stCxn id="6" idx="0"/>
              <a:endCxn id="8" idx="0"/>
            </p:cNvCxnSpPr>
            <p:nvPr/>
          </p:nvCxnSpPr>
          <p:spPr>
            <a:xfrm>
              <a:off x="9705562" y="415433"/>
              <a:ext cx="757651" cy="474637"/>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9D75F1F-2BBE-2240-854D-3C43AD65536E}"/>
                </a:ext>
              </a:extLst>
            </p:cNvPr>
            <p:cNvSpPr/>
            <p:nvPr/>
          </p:nvSpPr>
          <p:spPr>
            <a:xfrm>
              <a:off x="9634124" y="415433"/>
              <a:ext cx="142875" cy="14620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Down Arrow 22">
            <a:extLst>
              <a:ext uri="{FF2B5EF4-FFF2-40B4-BE49-F238E27FC236}">
                <a16:creationId xmlns:a16="http://schemas.microsoft.com/office/drawing/2014/main" id="{CA988C8C-0E35-784F-8529-16CB717D5FB3}"/>
              </a:ext>
            </a:extLst>
          </p:cNvPr>
          <p:cNvSpPr/>
          <p:nvPr/>
        </p:nvSpPr>
        <p:spPr>
          <a:xfrm>
            <a:off x="9688083" y="3139392"/>
            <a:ext cx="330425" cy="725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a:extLst>
              <a:ext uri="{FF2B5EF4-FFF2-40B4-BE49-F238E27FC236}">
                <a16:creationId xmlns:a16="http://schemas.microsoft.com/office/drawing/2014/main" id="{6A1E2594-DF23-2A4A-B196-797E71565106}"/>
              </a:ext>
            </a:extLst>
          </p:cNvPr>
          <p:cNvSpPr/>
          <p:nvPr/>
        </p:nvSpPr>
        <p:spPr>
          <a:xfrm>
            <a:off x="9669140" y="4192368"/>
            <a:ext cx="330425" cy="725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775D055-A726-C14A-A66D-F58EE52486DB}"/>
              </a:ext>
            </a:extLst>
          </p:cNvPr>
          <p:cNvSpPr txBox="1"/>
          <p:nvPr/>
        </p:nvSpPr>
        <p:spPr>
          <a:xfrm>
            <a:off x="10589283" y="3147953"/>
            <a:ext cx="1130525" cy="478634"/>
          </a:xfrm>
          <a:prstGeom prst="rect">
            <a:avLst/>
          </a:prstGeom>
          <a:noFill/>
        </p:spPr>
        <p:txBody>
          <a:bodyPr wrap="none" rtlCol="0">
            <a:spAutoFit/>
          </a:bodyPr>
          <a:lstStyle/>
          <a:p>
            <a:r>
              <a:rPr lang="en-US" sz="2400" dirty="0"/>
              <a:t>Expand</a:t>
            </a:r>
          </a:p>
        </p:txBody>
      </p:sp>
      <p:sp>
        <p:nvSpPr>
          <p:cNvPr id="26" name="TextBox 25">
            <a:extLst>
              <a:ext uri="{FF2B5EF4-FFF2-40B4-BE49-F238E27FC236}">
                <a16:creationId xmlns:a16="http://schemas.microsoft.com/office/drawing/2014/main" id="{3BE161DA-872B-EE49-BBC9-721000EE4B0E}"/>
              </a:ext>
            </a:extLst>
          </p:cNvPr>
          <p:cNvSpPr txBox="1"/>
          <p:nvPr/>
        </p:nvSpPr>
        <p:spPr>
          <a:xfrm>
            <a:off x="10436470" y="4445607"/>
            <a:ext cx="1436152" cy="478634"/>
          </a:xfrm>
          <a:prstGeom prst="rect">
            <a:avLst/>
          </a:prstGeom>
          <a:noFill/>
        </p:spPr>
        <p:txBody>
          <a:bodyPr wrap="none" rtlCol="0">
            <a:spAutoFit/>
          </a:bodyPr>
          <a:lstStyle/>
          <a:p>
            <a:r>
              <a:rPr lang="en-US" sz="2400" dirty="0"/>
              <a:t>Compress</a:t>
            </a:r>
          </a:p>
        </p:txBody>
      </p:sp>
      <p:sp>
        <p:nvSpPr>
          <p:cNvPr id="17" name="Rounded Rectangle 16">
            <a:extLst>
              <a:ext uri="{FF2B5EF4-FFF2-40B4-BE49-F238E27FC236}">
                <a16:creationId xmlns:a16="http://schemas.microsoft.com/office/drawing/2014/main" id="{949EBB93-AC1B-EF42-8DE0-1DE51D10023A}"/>
              </a:ext>
            </a:extLst>
          </p:cNvPr>
          <p:cNvSpPr/>
          <p:nvPr/>
        </p:nvSpPr>
        <p:spPr>
          <a:xfrm>
            <a:off x="727490" y="1948742"/>
            <a:ext cx="7018350" cy="1473331"/>
          </a:xfrm>
          <a:prstGeom prst="round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99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8" grpId="0"/>
      <p:bldP spid="23" grpId="0" animBg="1"/>
      <p:bldP spid="24" grpId="0" animBg="1"/>
      <p:bldP spid="25" grpId="0"/>
      <p:bldP spid="26" grpId="0"/>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A3D7-31E1-FE48-88CF-323BDF36F01A}"/>
              </a:ext>
            </a:extLst>
          </p:cNvPr>
          <p:cNvSpPr>
            <a:spLocks noGrp="1"/>
          </p:cNvSpPr>
          <p:nvPr>
            <p:ph type="title"/>
          </p:nvPr>
        </p:nvSpPr>
        <p:spPr/>
        <p:txBody>
          <a:bodyPr/>
          <a:lstStyle/>
          <a:p>
            <a:r>
              <a:rPr lang="en-US" dirty="0"/>
              <a:t>Gap-Hamming PPH from CRHFs</a:t>
            </a:r>
          </a:p>
        </p:txBody>
      </p:sp>
      <p:sp>
        <p:nvSpPr>
          <p:cNvPr id="8" name="TextBox 7">
            <a:extLst>
              <a:ext uri="{FF2B5EF4-FFF2-40B4-BE49-F238E27FC236}">
                <a16:creationId xmlns:a16="http://schemas.microsoft.com/office/drawing/2014/main" id="{7B112901-85A8-0E4D-A433-E4109F8AC174}"/>
              </a:ext>
            </a:extLst>
          </p:cNvPr>
          <p:cNvSpPr txBox="1"/>
          <p:nvPr/>
        </p:nvSpPr>
        <p:spPr>
          <a:xfrm>
            <a:off x="324816" y="1555346"/>
            <a:ext cx="8058424" cy="584775"/>
          </a:xfrm>
          <a:prstGeom prst="rect">
            <a:avLst/>
          </a:prstGeom>
          <a:noFill/>
        </p:spPr>
        <p:txBody>
          <a:bodyPr wrap="square" rtlCol="0">
            <a:spAutoFit/>
          </a:bodyPr>
          <a:lstStyle/>
          <a:p>
            <a:r>
              <a:rPr lang="en-US" sz="3200" dirty="0"/>
              <a:t>CLOSE inputs have many </a:t>
            </a:r>
            <a:r>
              <a:rPr lang="en-US" sz="3200" b="1" dirty="0"/>
              <a:t>EQUAL</a:t>
            </a:r>
            <a:r>
              <a:rPr lang="en-US" sz="3200" dirty="0"/>
              <a:t> subsets</a:t>
            </a:r>
          </a:p>
        </p:txBody>
      </p:sp>
      <p:grpSp>
        <p:nvGrpSpPr>
          <p:cNvPr id="115" name="Group 114">
            <a:extLst>
              <a:ext uri="{FF2B5EF4-FFF2-40B4-BE49-F238E27FC236}">
                <a16:creationId xmlns:a16="http://schemas.microsoft.com/office/drawing/2014/main" id="{6044F151-67B3-7741-972F-2CFC5431F22B}"/>
              </a:ext>
            </a:extLst>
          </p:cNvPr>
          <p:cNvGrpSpPr/>
          <p:nvPr/>
        </p:nvGrpSpPr>
        <p:grpSpPr>
          <a:xfrm>
            <a:off x="1338668" y="2205483"/>
            <a:ext cx="2685113" cy="458419"/>
            <a:chOff x="1338668" y="2205483"/>
            <a:chExt cx="2685113" cy="458419"/>
          </a:xfrm>
        </p:grpSpPr>
        <p:sp>
          <p:nvSpPr>
            <p:cNvPr id="26" name="Rectangle 25">
              <a:extLst>
                <a:ext uri="{FF2B5EF4-FFF2-40B4-BE49-F238E27FC236}">
                  <a16:creationId xmlns:a16="http://schemas.microsoft.com/office/drawing/2014/main" id="{8A2120FE-0FE5-0543-B010-B607F875F61D}"/>
                </a:ext>
              </a:extLst>
            </p:cNvPr>
            <p:cNvSpPr/>
            <p:nvPr/>
          </p:nvSpPr>
          <p:spPr>
            <a:xfrm>
              <a:off x="1338668" y="2205487"/>
              <a:ext cx="419913"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7" name="Rectangle 26">
              <a:extLst>
                <a:ext uri="{FF2B5EF4-FFF2-40B4-BE49-F238E27FC236}">
                  <a16:creationId xmlns:a16="http://schemas.microsoft.com/office/drawing/2014/main" id="{9377B757-69C3-244F-81E4-C89EB18D6627}"/>
                </a:ext>
              </a:extLst>
            </p:cNvPr>
            <p:cNvSpPr/>
            <p:nvPr/>
          </p:nvSpPr>
          <p:spPr>
            <a:xfrm>
              <a:off x="1791708" y="2205486"/>
              <a:ext cx="419913"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8" name="Rectangle 27">
              <a:extLst>
                <a:ext uri="{FF2B5EF4-FFF2-40B4-BE49-F238E27FC236}">
                  <a16:creationId xmlns:a16="http://schemas.microsoft.com/office/drawing/2014/main" id="{7594AA3C-1E15-8E42-8AB7-F03F43D65357}"/>
                </a:ext>
              </a:extLst>
            </p:cNvPr>
            <p:cNvSpPr/>
            <p:nvPr/>
          </p:nvSpPr>
          <p:spPr>
            <a:xfrm>
              <a:off x="2244748" y="2205485"/>
              <a:ext cx="419913"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9" name="Rectangle 28">
              <a:extLst>
                <a:ext uri="{FF2B5EF4-FFF2-40B4-BE49-F238E27FC236}">
                  <a16:creationId xmlns:a16="http://schemas.microsoft.com/office/drawing/2014/main" id="{095E5293-C4FC-7844-BE64-4B29CFB58EDA}"/>
                </a:ext>
              </a:extLst>
            </p:cNvPr>
            <p:cNvSpPr/>
            <p:nvPr/>
          </p:nvSpPr>
          <p:spPr>
            <a:xfrm>
              <a:off x="2697788" y="2205484"/>
              <a:ext cx="419913"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0" name="Rectangle 29">
              <a:extLst>
                <a:ext uri="{FF2B5EF4-FFF2-40B4-BE49-F238E27FC236}">
                  <a16:creationId xmlns:a16="http://schemas.microsoft.com/office/drawing/2014/main" id="{63936268-4C09-4249-A1BC-560D7204434B}"/>
                </a:ext>
              </a:extLst>
            </p:cNvPr>
            <p:cNvSpPr/>
            <p:nvPr/>
          </p:nvSpPr>
          <p:spPr>
            <a:xfrm>
              <a:off x="3150828" y="2205484"/>
              <a:ext cx="419913"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1" name="Rectangle 30">
              <a:extLst>
                <a:ext uri="{FF2B5EF4-FFF2-40B4-BE49-F238E27FC236}">
                  <a16:creationId xmlns:a16="http://schemas.microsoft.com/office/drawing/2014/main" id="{7BE9E23A-C6C7-044E-B9CB-E13775D92633}"/>
                </a:ext>
              </a:extLst>
            </p:cNvPr>
            <p:cNvSpPr/>
            <p:nvPr/>
          </p:nvSpPr>
          <p:spPr>
            <a:xfrm>
              <a:off x="3603868" y="2205483"/>
              <a:ext cx="419913"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pic>
        <p:nvPicPr>
          <p:cNvPr id="67" name="Picture 66">
            <a:extLst>
              <a:ext uri="{FF2B5EF4-FFF2-40B4-BE49-F238E27FC236}">
                <a16:creationId xmlns:a16="http://schemas.microsoft.com/office/drawing/2014/main" id="{BB0C1623-24D3-6D4C-8880-3FC7C02AC021}"/>
              </a:ext>
            </a:extLst>
          </p:cNvPr>
          <p:cNvPicPr>
            <a:picLocks noChangeAspect="1"/>
          </p:cNvPicPr>
          <p:nvPr/>
        </p:nvPicPr>
        <p:blipFill>
          <a:blip r:embed="rId3"/>
          <a:stretch>
            <a:fillRect/>
          </a:stretch>
        </p:blipFill>
        <p:spPr>
          <a:xfrm>
            <a:off x="1487706" y="4252151"/>
            <a:ext cx="608004" cy="633604"/>
          </a:xfrm>
          <a:prstGeom prst="rect">
            <a:avLst/>
          </a:prstGeom>
        </p:spPr>
      </p:pic>
      <p:pic>
        <p:nvPicPr>
          <p:cNvPr id="72" name="Picture 71">
            <a:extLst>
              <a:ext uri="{FF2B5EF4-FFF2-40B4-BE49-F238E27FC236}">
                <a16:creationId xmlns:a16="http://schemas.microsoft.com/office/drawing/2014/main" id="{DE00AC86-6586-1045-8D41-D3411A882C04}"/>
              </a:ext>
            </a:extLst>
          </p:cNvPr>
          <p:cNvPicPr>
            <a:picLocks noChangeAspect="1"/>
          </p:cNvPicPr>
          <p:nvPr/>
        </p:nvPicPr>
        <p:blipFill>
          <a:blip r:embed="rId4"/>
          <a:stretch>
            <a:fillRect/>
          </a:stretch>
        </p:blipFill>
        <p:spPr>
          <a:xfrm>
            <a:off x="3711862" y="4252151"/>
            <a:ext cx="642166" cy="633604"/>
          </a:xfrm>
          <a:prstGeom prst="rect">
            <a:avLst/>
          </a:prstGeom>
        </p:spPr>
      </p:pic>
      <p:grpSp>
        <p:nvGrpSpPr>
          <p:cNvPr id="116" name="Group 115">
            <a:extLst>
              <a:ext uri="{FF2B5EF4-FFF2-40B4-BE49-F238E27FC236}">
                <a16:creationId xmlns:a16="http://schemas.microsoft.com/office/drawing/2014/main" id="{AF06FBAF-CE3B-C645-B2A3-463E5B1EBACC}"/>
              </a:ext>
            </a:extLst>
          </p:cNvPr>
          <p:cNvGrpSpPr/>
          <p:nvPr/>
        </p:nvGrpSpPr>
        <p:grpSpPr>
          <a:xfrm>
            <a:off x="1338668" y="2663900"/>
            <a:ext cx="1116037" cy="1406792"/>
            <a:chOff x="1338668" y="2663900"/>
            <a:chExt cx="1116037" cy="1406792"/>
          </a:xfrm>
        </p:grpSpPr>
        <p:cxnSp>
          <p:nvCxnSpPr>
            <p:cNvPr id="35" name="Straight Connector 34">
              <a:extLst>
                <a:ext uri="{FF2B5EF4-FFF2-40B4-BE49-F238E27FC236}">
                  <a16:creationId xmlns:a16="http://schemas.microsoft.com/office/drawing/2014/main" id="{83C952A9-4FEE-AE4E-8184-0305FAF8896F}"/>
                </a:ext>
              </a:extLst>
            </p:cNvPr>
            <p:cNvCxnSpPr>
              <a:cxnSpLocks/>
              <a:stCxn id="27" idx="2"/>
              <a:endCxn id="32" idx="0"/>
            </p:cNvCxnSpPr>
            <p:nvPr/>
          </p:nvCxnSpPr>
          <p:spPr>
            <a:xfrm flipH="1">
              <a:off x="1548625" y="2663901"/>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79273F-4D3E-8146-A0AE-DDCBA09DC3CC}"/>
                </a:ext>
              </a:extLst>
            </p:cNvPr>
            <p:cNvCxnSpPr>
              <a:cxnSpLocks/>
              <a:stCxn id="28" idx="2"/>
              <a:endCxn id="33" idx="0"/>
            </p:cNvCxnSpPr>
            <p:nvPr/>
          </p:nvCxnSpPr>
          <p:spPr>
            <a:xfrm flipH="1">
              <a:off x="1968537" y="2663900"/>
              <a:ext cx="486168" cy="948376"/>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A95FDA3-9DB3-3D45-8283-16F0346FA03B}"/>
                </a:ext>
              </a:extLst>
            </p:cNvPr>
            <p:cNvGrpSpPr/>
            <p:nvPr/>
          </p:nvGrpSpPr>
          <p:grpSpPr>
            <a:xfrm>
              <a:off x="1338668" y="3612276"/>
              <a:ext cx="839826" cy="458416"/>
              <a:chOff x="424526" y="3744569"/>
              <a:chExt cx="1244628" cy="679376"/>
            </a:xfrm>
          </p:grpSpPr>
          <p:sp>
            <p:nvSpPr>
              <p:cNvPr id="32" name="Rectangle 31">
                <a:extLst>
                  <a:ext uri="{FF2B5EF4-FFF2-40B4-BE49-F238E27FC236}">
                    <a16:creationId xmlns:a16="http://schemas.microsoft.com/office/drawing/2014/main" id="{CC62962C-A3E5-1C4D-B391-D2DF767EBD34}"/>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3" name="Rectangle 32">
                <a:extLst>
                  <a:ext uri="{FF2B5EF4-FFF2-40B4-BE49-F238E27FC236}">
                    <a16:creationId xmlns:a16="http://schemas.microsoft.com/office/drawing/2014/main" id="{3D37FD5A-5570-FF42-9078-804AA3CE3D66}"/>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grpSp>
        <p:nvGrpSpPr>
          <p:cNvPr id="118" name="Group 117">
            <a:extLst>
              <a:ext uri="{FF2B5EF4-FFF2-40B4-BE49-F238E27FC236}">
                <a16:creationId xmlns:a16="http://schemas.microsoft.com/office/drawing/2014/main" id="{AF956F52-F185-7A42-91C8-61BDD1C69BD2}"/>
              </a:ext>
            </a:extLst>
          </p:cNvPr>
          <p:cNvGrpSpPr/>
          <p:nvPr/>
        </p:nvGrpSpPr>
        <p:grpSpPr>
          <a:xfrm>
            <a:off x="2001665" y="2663899"/>
            <a:ext cx="1298172" cy="1406793"/>
            <a:chOff x="2001665" y="2663899"/>
            <a:chExt cx="1298172" cy="1406793"/>
          </a:xfrm>
        </p:grpSpPr>
        <p:cxnSp>
          <p:nvCxnSpPr>
            <p:cNvPr id="39" name="Straight Connector 38">
              <a:extLst>
                <a:ext uri="{FF2B5EF4-FFF2-40B4-BE49-F238E27FC236}">
                  <a16:creationId xmlns:a16="http://schemas.microsoft.com/office/drawing/2014/main" id="{0CDA49A3-211F-974B-99A2-D6EDBF30EE5B}"/>
                </a:ext>
              </a:extLst>
            </p:cNvPr>
            <p:cNvCxnSpPr>
              <a:cxnSpLocks/>
              <a:stCxn id="27" idx="2"/>
              <a:endCxn id="37" idx="0"/>
            </p:cNvCxnSpPr>
            <p:nvPr/>
          </p:nvCxnSpPr>
          <p:spPr>
            <a:xfrm>
              <a:off x="2001665" y="2663901"/>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BB4B67-44CE-244B-8137-05113E06DCAA}"/>
                </a:ext>
              </a:extLst>
            </p:cNvPr>
            <p:cNvCxnSpPr>
              <a:cxnSpLocks/>
              <a:stCxn id="29" idx="2"/>
              <a:endCxn id="38" idx="0"/>
            </p:cNvCxnSpPr>
            <p:nvPr/>
          </p:nvCxnSpPr>
          <p:spPr>
            <a:xfrm>
              <a:off x="2907745" y="2663899"/>
              <a:ext cx="182136" cy="948377"/>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DCBDF3-7A9B-284D-927D-0C18C5229538}"/>
                </a:ext>
              </a:extLst>
            </p:cNvPr>
            <p:cNvGrpSpPr/>
            <p:nvPr/>
          </p:nvGrpSpPr>
          <p:grpSpPr>
            <a:xfrm>
              <a:off x="2491668" y="3612276"/>
              <a:ext cx="808169" cy="458416"/>
              <a:chOff x="2133280" y="3744569"/>
              <a:chExt cx="1197713" cy="679376"/>
            </a:xfrm>
          </p:grpSpPr>
          <p:sp>
            <p:nvSpPr>
              <p:cNvPr id="37" name="Rectangle 36">
                <a:extLst>
                  <a:ext uri="{FF2B5EF4-FFF2-40B4-BE49-F238E27FC236}">
                    <a16:creationId xmlns:a16="http://schemas.microsoft.com/office/drawing/2014/main" id="{38579C61-C7DF-6D48-B6F1-008CC9671F12}"/>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8" name="Rectangle 37">
                <a:extLst>
                  <a:ext uri="{FF2B5EF4-FFF2-40B4-BE49-F238E27FC236}">
                    <a16:creationId xmlns:a16="http://schemas.microsoft.com/office/drawing/2014/main" id="{DBE3A9E3-8E7E-3E4F-9A22-052E98080A22}"/>
                  </a:ext>
                </a:extLst>
              </p:cNvPr>
              <p:cNvSpPr/>
              <p:nvPr/>
            </p:nvSpPr>
            <p:spPr>
              <a:xfrm>
                <a:off x="2708678"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grpSp>
        <p:nvGrpSpPr>
          <p:cNvPr id="120" name="Group 119">
            <a:extLst>
              <a:ext uri="{FF2B5EF4-FFF2-40B4-BE49-F238E27FC236}">
                <a16:creationId xmlns:a16="http://schemas.microsoft.com/office/drawing/2014/main" id="{3F1F03BA-3F4B-654F-A38F-C2997EEED101}"/>
              </a:ext>
            </a:extLst>
          </p:cNvPr>
          <p:cNvGrpSpPr/>
          <p:nvPr/>
        </p:nvGrpSpPr>
        <p:grpSpPr>
          <a:xfrm>
            <a:off x="3360785" y="2663898"/>
            <a:ext cx="993243" cy="1406793"/>
            <a:chOff x="3360785" y="2663898"/>
            <a:chExt cx="993243" cy="1406793"/>
          </a:xfrm>
        </p:grpSpPr>
        <p:cxnSp>
          <p:nvCxnSpPr>
            <p:cNvPr id="47" name="Straight Connector 46">
              <a:extLst>
                <a:ext uri="{FF2B5EF4-FFF2-40B4-BE49-F238E27FC236}">
                  <a16:creationId xmlns:a16="http://schemas.microsoft.com/office/drawing/2014/main" id="{310F2830-9C0F-3A48-B4DA-3D1CDC1FFF6E}"/>
                </a:ext>
              </a:extLst>
            </p:cNvPr>
            <p:cNvCxnSpPr>
              <a:cxnSpLocks/>
              <a:stCxn id="31" idx="2"/>
              <a:endCxn id="46" idx="0"/>
            </p:cNvCxnSpPr>
            <p:nvPr/>
          </p:nvCxnSpPr>
          <p:spPr>
            <a:xfrm>
              <a:off x="3813825" y="2663898"/>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EC3575-F465-E840-B15F-91F1B0A10A3E}"/>
                </a:ext>
              </a:extLst>
            </p:cNvPr>
            <p:cNvCxnSpPr>
              <a:cxnSpLocks/>
              <a:stCxn id="30" idx="2"/>
              <a:endCxn id="45" idx="0"/>
            </p:cNvCxnSpPr>
            <p:nvPr/>
          </p:nvCxnSpPr>
          <p:spPr>
            <a:xfrm>
              <a:off x="3360785" y="2663899"/>
              <a:ext cx="365060" cy="948378"/>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AB3C50CD-B553-8A4E-AFEE-2E399909BC55}"/>
                </a:ext>
              </a:extLst>
            </p:cNvPr>
            <p:cNvGrpSpPr/>
            <p:nvPr/>
          </p:nvGrpSpPr>
          <p:grpSpPr>
            <a:xfrm>
              <a:off x="3515888" y="3612276"/>
              <a:ext cx="838140" cy="458415"/>
              <a:chOff x="3651183" y="3744569"/>
              <a:chExt cx="1242129" cy="679375"/>
            </a:xfrm>
          </p:grpSpPr>
          <p:sp>
            <p:nvSpPr>
              <p:cNvPr id="45" name="Rectangle 44">
                <a:extLst>
                  <a:ext uri="{FF2B5EF4-FFF2-40B4-BE49-F238E27FC236}">
                    <a16:creationId xmlns:a16="http://schemas.microsoft.com/office/drawing/2014/main" id="{BE95C167-B9AA-F442-B0B6-432DFE449CE3}"/>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6" name="Rectangle 45">
                <a:extLst>
                  <a:ext uri="{FF2B5EF4-FFF2-40B4-BE49-F238E27FC236}">
                    <a16:creationId xmlns:a16="http://schemas.microsoft.com/office/drawing/2014/main" id="{53BED894-0EEA-5F48-89AF-8044E2E4ADA7}"/>
                  </a:ext>
                </a:extLst>
              </p:cNvPr>
              <p:cNvSpPr/>
              <p:nvPr/>
            </p:nvSpPr>
            <p:spPr>
              <a:xfrm>
                <a:off x="4270997"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grpSp>
        <p:nvGrpSpPr>
          <p:cNvPr id="77" name="Group 76">
            <a:extLst>
              <a:ext uri="{FF2B5EF4-FFF2-40B4-BE49-F238E27FC236}">
                <a16:creationId xmlns:a16="http://schemas.microsoft.com/office/drawing/2014/main" id="{A2B9D168-73C6-A041-B9BA-B7ED9666F08D}"/>
              </a:ext>
            </a:extLst>
          </p:cNvPr>
          <p:cNvGrpSpPr/>
          <p:nvPr/>
        </p:nvGrpSpPr>
        <p:grpSpPr>
          <a:xfrm>
            <a:off x="7478152" y="2205482"/>
            <a:ext cx="2685113" cy="458419"/>
            <a:chOff x="424526" y="2349962"/>
            <a:chExt cx="3979358" cy="679380"/>
          </a:xfrm>
        </p:grpSpPr>
        <p:sp>
          <p:nvSpPr>
            <p:cNvPr id="78" name="Rectangle 77">
              <a:extLst>
                <a:ext uri="{FF2B5EF4-FFF2-40B4-BE49-F238E27FC236}">
                  <a16:creationId xmlns:a16="http://schemas.microsoft.com/office/drawing/2014/main" id="{6C322FD0-1148-0144-A7FC-8A5B2E193D99}"/>
                </a:ext>
              </a:extLst>
            </p:cNvPr>
            <p:cNvSpPr/>
            <p:nvPr/>
          </p:nvSpPr>
          <p:spPr>
            <a:xfrm>
              <a:off x="424526" y="2349968"/>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79" name="Rectangle 78">
              <a:extLst>
                <a:ext uri="{FF2B5EF4-FFF2-40B4-BE49-F238E27FC236}">
                  <a16:creationId xmlns:a16="http://schemas.microsoft.com/office/drawing/2014/main" id="{0F49D842-6E22-3D48-B8BC-9BE0B5B96A9A}"/>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80" name="Rectangle 79">
              <a:extLst>
                <a:ext uri="{FF2B5EF4-FFF2-40B4-BE49-F238E27FC236}">
                  <a16:creationId xmlns:a16="http://schemas.microsoft.com/office/drawing/2014/main" id="{F3FA4C89-CA32-8645-B8F3-E56C94AF8152}"/>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1" name="Rectangle 80">
              <a:extLst>
                <a:ext uri="{FF2B5EF4-FFF2-40B4-BE49-F238E27FC236}">
                  <a16:creationId xmlns:a16="http://schemas.microsoft.com/office/drawing/2014/main" id="{03D37FD8-3FEA-6245-881B-9973BB10306F}"/>
                </a:ext>
              </a:extLst>
            </p:cNvPr>
            <p:cNvSpPr/>
            <p:nvPr/>
          </p:nvSpPr>
          <p:spPr>
            <a:xfrm>
              <a:off x="2438752" y="2349964"/>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82" name="Rectangle 81">
              <a:extLst>
                <a:ext uri="{FF2B5EF4-FFF2-40B4-BE49-F238E27FC236}">
                  <a16:creationId xmlns:a16="http://schemas.microsoft.com/office/drawing/2014/main" id="{E4DD5C33-4C19-F14F-9E9C-89307BDDE789}"/>
                </a:ext>
              </a:extLst>
            </p:cNvPr>
            <p:cNvSpPr/>
            <p:nvPr/>
          </p:nvSpPr>
          <p:spPr>
            <a:xfrm>
              <a:off x="3110161" y="2349963"/>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3" name="Rectangle 82">
              <a:extLst>
                <a:ext uri="{FF2B5EF4-FFF2-40B4-BE49-F238E27FC236}">
                  <a16:creationId xmlns:a16="http://schemas.microsoft.com/office/drawing/2014/main" id="{8CAC9E35-AE11-EE4E-A8D0-AD58D9E670EF}"/>
                </a:ext>
              </a:extLst>
            </p:cNvPr>
            <p:cNvSpPr/>
            <p:nvPr/>
          </p:nvSpPr>
          <p:spPr>
            <a:xfrm>
              <a:off x="3781569" y="2349962"/>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117" name="Group 116">
            <a:extLst>
              <a:ext uri="{FF2B5EF4-FFF2-40B4-BE49-F238E27FC236}">
                <a16:creationId xmlns:a16="http://schemas.microsoft.com/office/drawing/2014/main" id="{4AA22562-0F20-E64D-A9D8-4301AC07D23F}"/>
              </a:ext>
            </a:extLst>
          </p:cNvPr>
          <p:cNvGrpSpPr/>
          <p:nvPr/>
        </p:nvGrpSpPr>
        <p:grpSpPr>
          <a:xfrm>
            <a:off x="7478152" y="2663899"/>
            <a:ext cx="1116037" cy="1406792"/>
            <a:chOff x="7478152" y="2663899"/>
            <a:chExt cx="1116037" cy="1406792"/>
          </a:xfrm>
        </p:grpSpPr>
        <p:cxnSp>
          <p:nvCxnSpPr>
            <p:cNvPr id="84" name="Straight Connector 83">
              <a:extLst>
                <a:ext uri="{FF2B5EF4-FFF2-40B4-BE49-F238E27FC236}">
                  <a16:creationId xmlns:a16="http://schemas.microsoft.com/office/drawing/2014/main" id="{7F039E5F-1059-974E-BB23-CC366F1908EA}"/>
                </a:ext>
              </a:extLst>
            </p:cNvPr>
            <p:cNvCxnSpPr>
              <a:cxnSpLocks/>
              <a:stCxn id="79" idx="2"/>
              <a:endCxn id="105" idx="0"/>
            </p:cNvCxnSpPr>
            <p:nvPr/>
          </p:nvCxnSpPr>
          <p:spPr>
            <a:xfrm flipH="1">
              <a:off x="7688109" y="2663900"/>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403B97-DACB-ED41-92AB-09685AC25B70}"/>
                </a:ext>
              </a:extLst>
            </p:cNvPr>
            <p:cNvCxnSpPr>
              <a:cxnSpLocks/>
              <a:stCxn id="80" idx="2"/>
              <a:endCxn id="106" idx="0"/>
            </p:cNvCxnSpPr>
            <p:nvPr/>
          </p:nvCxnSpPr>
          <p:spPr>
            <a:xfrm flipH="1">
              <a:off x="8108021" y="2663899"/>
              <a:ext cx="486168" cy="948376"/>
            </a:xfrm>
            <a:prstGeom prst="line">
              <a:avLst/>
            </a:prstGeom>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B260DBAF-057B-C74E-AF39-06C2BE0E7ADC}"/>
                </a:ext>
              </a:extLst>
            </p:cNvPr>
            <p:cNvGrpSpPr/>
            <p:nvPr/>
          </p:nvGrpSpPr>
          <p:grpSpPr>
            <a:xfrm>
              <a:off x="7478152" y="3612275"/>
              <a:ext cx="839826" cy="458416"/>
              <a:chOff x="424526" y="3744569"/>
              <a:chExt cx="1244628" cy="679376"/>
            </a:xfrm>
          </p:grpSpPr>
          <p:sp>
            <p:nvSpPr>
              <p:cNvPr id="105" name="Rectangle 104">
                <a:extLst>
                  <a:ext uri="{FF2B5EF4-FFF2-40B4-BE49-F238E27FC236}">
                    <a16:creationId xmlns:a16="http://schemas.microsoft.com/office/drawing/2014/main" id="{644CC6C8-B248-454C-8AA5-EDBBC86BE856}"/>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6" name="Rectangle 105">
                <a:extLst>
                  <a:ext uri="{FF2B5EF4-FFF2-40B4-BE49-F238E27FC236}">
                    <a16:creationId xmlns:a16="http://schemas.microsoft.com/office/drawing/2014/main" id="{302F65A7-A57E-EC44-946A-895020CE7726}"/>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grpSp>
        <p:nvGrpSpPr>
          <p:cNvPr id="119" name="Group 118">
            <a:extLst>
              <a:ext uri="{FF2B5EF4-FFF2-40B4-BE49-F238E27FC236}">
                <a16:creationId xmlns:a16="http://schemas.microsoft.com/office/drawing/2014/main" id="{7B024CBF-8BB2-F845-9656-210467B74D6E}"/>
              </a:ext>
            </a:extLst>
          </p:cNvPr>
          <p:cNvGrpSpPr/>
          <p:nvPr/>
        </p:nvGrpSpPr>
        <p:grpSpPr>
          <a:xfrm>
            <a:off x="8141149" y="2663898"/>
            <a:ext cx="1298172" cy="1406793"/>
            <a:chOff x="8141149" y="2663898"/>
            <a:chExt cx="1298172" cy="1406793"/>
          </a:xfrm>
        </p:grpSpPr>
        <p:cxnSp>
          <p:nvCxnSpPr>
            <p:cNvPr id="86" name="Straight Connector 85">
              <a:extLst>
                <a:ext uri="{FF2B5EF4-FFF2-40B4-BE49-F238E27FC236}">
                  <a16:creationId xmlns:a16="http://schemas.microsoft.com/office/drawing/2014/main" id="{E5C300AE-F652-894B-B5CB-4EF5E8C716D8}"/>
                </a:ext>
              </a:extLst>
            </p:cNvPr>
            <p:cNvCxnSpPr>
              <a:cxnSpLocks/>
              <a:stCxn id="79" idx="2"/>
              <a:endCxn id="103" idx="0"/>
            </p:cNvCxnSpPr>
            <p:nvPr/>
          </p:nvCxnSpPr>
          <p:spPr>
            <a:xfrm>
              <a:off x="8141149" y="2663900"/>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486E49F-F3C4-BF49-A091-28BBB58F03A0}"/>
                </a:ext>
              </a:extLst>
            </p:cNvPr>
            <p:cNvCxnSpPr>
              <a:cxnSpLocks/>
              <a:stCxn id="81" idx="2"/>
              <a:endCxn id="104" idx="0"/>
            </p:cNvCxnSpPr>
            <p:nvPr/>
          </p:nvCxnSpPr>
          <p:spPr>
            <a:xfrm>
              <a:off x="9047229" y="2663898"/>
              <a:ext cx="182136" cy="948377"/>
            </a:xfrm>
            <a:prstGeom prst="line">
              <a:avLst/>
            </a:prstGeom>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F0A6949-FA2D-7341-98FC-00762B903AFB}"/>
                </a:ext>
              </a:extLst>
            </p:cNvPr>
            <p:cNvGrpSpPr/>
            <p:nvPr/>
          </p:nvGrpSpPr>
          <p:grpSpPr>
            <a:xfrm>
              <a:off x="8631152" y="3612275"/>
              <a:ext cx="808169" cy="458416"/>
              <a:chOff x="2133280" y="3744569"/>
              <a:chExt cx="1197713" cy="679376"/>
            </a:xfrm>
          </p:grpSpPr>
          <p:sp>
            <p:nvSpPr>
              <p:cNvPr id="103" name="Rectangle 102">
                <a:extLst>
                  <a:ext uri="{FF2B5EF4-FFF2-40B4-BE49-F238E27FC236}">
                    <a16:creationId xmlns:a16="http://schemas.microsoft.com/office/drawing/2014/main" id="{4C145F5E-5E15-8444-BF80-68670CE5864B}"/>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4" name="Rectangle 103">
                <a:extLst>
                  <a:ext uri="{FF2B5EF4-FFF2-40B4-BE49-F238E27FC236}">
                    <a16:creationId xmlns:a16="http://schemas.microsoft.com/office/drawing/2014/main" id="{6DDA7232-6E78-744F-90F2-D42062EC250D}"/>
                  </a:ext>
                </a:extLst>
              </p:cNvPr>
              <p:cNvSpPr/>
              <p:nvPr/>
            </p:nvSpPr>
            <p:spPr>
              <a:xfrm>
                <a:off x="2708678"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grpSp>
        <p:nvGrpSpPr>
          <p:cNvPr id="121" name="Group 120">
            <a:extLst>
              <a:ext uri="{FF2B5EF4-FFF2-40B4-BE49-F238E27FC236}">
                <a16:creationId xmlns:a16="http://schemas.microsoft.com/office/drawing/2014/main" id="{40A29B12-6E7B-BC46-B6A4-A78A8F81EB31}"/>
              </a:ext>
            </a:extLst>
          </p:cNvPr>
          <p:cNvGrpSpPr/>
          <p:nvPr/>
        </p:nvGrpSpPr>
        <p:grpSpPr>
          <a:xfrm>
            <a:off x="9500269" y="2663897"/>
            <a:ext cx="993243" cy="1406793"/>
            <a:chOff x="9500269" y="2663897"/>
            <a:chExt cx="993243" cy="1406793"/>
          </a:xfrm>
        </p:grpSpPr>
        <p:cxnSp>
          <p:nvCxnSpPr>
            <p:cNvPr id="88" name="Straight Connector 87">
              <a:extLst>
                <a:ext uri="{FF2B5EF4-FFF2-40B4-BE49-F238E27FC236}">
                  <a16:creationId xmlns:a16="http://schemas.microsoft.com/office/drawing/2014/main" id="{DB20DC2E-ECFD-E040-80B9-EB4AF6D407F5}"/>
                </a:ext>
              </a:extLst>
            </p:cNvPr>
            <p:cNvCxnSpPr>
              <a:cxnSpLocks/>
              <a:stCxn id="83" idx="2"/>
              <a:endCxn id="102" idx="0"/>
            </p:cNvCxnSpPr>
            <p:nvPr/>
          </p:nvCxnSpPr>
          <p:spPr>
            <a:xfrm>
              <a:off x="9953309" y="2663897"/>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8B8BD6-DF7D-1149-95C4-05203655C24A}"/>
                </a:ext>
              </a:extLst>
            </p:cNvPr>
            <p:cNvCxnSpPr>
              <a:cxnSpLocks/>
              <a:stCxn id="82" idx="2"/>
              <a:endCxn id="101" idx="0"/>
            </p:cNvCxnSpPr>
            <p:nvPr/>
          </p:nvCxnSpPr>
          <p:spPr>
            <a:xfrm>
              <a:off x="9500269" y="2663898"/>
              <a:ext cx="365060" cy="948378"/>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344150C7-A326-744D-ADA9-2B96FF1BDABA}"/>
                </a:ext>
              </a:extLst>
            </p:cNvPr>
            <p:cNvGrpSpPr/>
            <p:nvPr/>
          </p:nvGrpSpPr>
          <p:grpSpPr>
            <a:xfrm>
              <a:off x="9655372" y="3612275"/>
              <a:ext cx="838140" cy="458415"/>
              <a:chOff x="3651183" y="3744569"/>
              <a:chExt cx="1242129" cy="679375"/>
            </a:xfrm>
          </p:grpSpPr>
          <p:sp>
            <p:nvSpPr>
              <p:cNvPr id="101" name="Rectangle 100">
                <a:extLst>
                  <a:ext uri="{FF2B5EF4-FFF2-40B4-BE49-F238E27FC236}">
                    <a16:creationId xmlns:a16="http://schemas.microsoft.com/office/drawing/2014/main" id="{8076A769-C208-E848-B3C0-9F1527D27DD7}"/>
                  </a:ext>
                </a:extLst>
              </p:cNvPr>
              <p:cNvSpPr/>
              <p:nvPr/>
            </p:nvSpPr>
            <p:spPr>
              <a:xfrm>
                <a:off x="3651183" y="3744570"/>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2" name="Rectangle 101">
                <a:extLst>
                  <a:ext uri="{FF2B5EF4-FFF2-40B4-BE49-F238E27FC236}">
                    <a16:creationId xmlns:a16="http://schemas.microsoft.com/office/drawing/2014/main" id="{86A81720-08E1-184A-BA74-F1E002480FFB}"/>
                  </a:ext>
                </a:extLst>
              </p:cNvPr>
              <p:cNvSpPr/>
              <p:nvPr/>
            </p:nvSpPr>
            <p:spPr>
              <a:xfrm>
                <a:off x="4270997"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pic>
        <p:nvPicPr>
          <p:cNvPr id="108" name="Picture 107">
            <a:extLst>
              <a:ext uri="{FF2B5EF4-FFF2-40B4-BE49-F238E27FC236}">
                <a16:creationId xmlns:a16="http://schemas.microsoft.com/office/drawing/2014/main" id="{DA154AEA-E3BF-A846-AD7E-D964F06F62AC}"/>
              </a:ext>
            </a:extLst>
          </p:cNvPr>
          <p:cNvPicPr>
            <a:picLocks noChangeAspect="1"/>
          </p:cNvPicPr>
          <p:nvPr/>
        </p:nvPicPr>
        <p:blipFill>
          <a:blip r:embed="rId3"/>
          <a:stretch>
            <a:fillRect/>
          </a:stretch>
        </p:blipFill>
        <p:spPr>
          <a:xfrm>
            <a:off x="2603742" y="4268455"/>
            <a:ext cx="608004" cy="633604"/>
          </a:xfrm>
          <a:prstGeom prst="rect">
            <a:avLst/>
          </a:prstGeom>
        </p:spPr>
      </p:pic>
      <p:pic>
        <p:nvPicPr>
          <p:cNvPr id="111" name="Picture 110">
            <a:extLst>
              <a:ext uri="{FF2B5EF4-FFF2-40B4-BE49-F238E27FC236}">
                <a16:creationId xmlns:a16="http://schemas.microsoft.com/office/drawing/2014/main" id="{5B5533C6-1C94-3042-A876-C534162E53B4}"/>
              </a:ext>
            </a:extLst>
          </p:cNvPr>
          <p:cNvPicPr>
            <a:picLocks noChangeAspect="1"/>
          </p:cNvPicPr>
          <p:nvPr/>
        </p:nvPicPr>
        <p:blipFill>
          <a:blip r:embed="rId3"/>
          <a:stretch>
            <a:fillRect/>
          </a:stretch>
        </p:blipFill>
        <p:spPr>
          <a:xfrm>
            <a:off x="7478152" y="4252994"/>
            <a:ext cx="608004" cy="633604"/>
          </a:xfrm>
          <a:prstGeom prst="rect">
            <a:avLst/>
          </a:prstGeom>
        </p:spPr>
      </p:pic>
      <p:pic>
        <p:nvPicPr>
          <p:cNvPr id="112" name="Picture 111">
            <a:extLst>
              <a:ext uri="{FF2B5EF4-FFF2-40B4-BE49-F238E27FC236}">
                <a16:creationId xmlns:a16="http://schemas.microsoft.com/office/drawing/2014/main" id="{CC53D27B-CB93-684E-B293-5C871E913463}"/>
              </a:ext>
            </a:extLst>
          </p:cNvPr>
          <p:cNvPicPr>
            <a:picLocks noChangeAspect="1"/>
          </p:cNvPicPr>
          <p:nvPr/>
        </p:nvPicPr>
        <p:blipFill>
          <a:blip r:embed="rId3"/>
          <a:stretch>
            <a:fillRect/>
          </a:stretch>
        </p:blipFill>
        <p:spPr>
          <a:xfrm>
            <a:off x="8594188" y="4268455"/>
            <a:ext cx="608004" cy="633604"/>
          </a:xfrm>
          <a:prstGeom prst="rect">
            <a:avLst/>
          </a:prstGeom>
        </p:spPr>
      </p:pic>
      <p:pic>
        <p:nvPicPr>
          <p:cNvPr id="113" name="Picture 112">
            <a:extLst>
              <a:ext uri="{FF2B5EF4-FFF2-40B4-BE49-F238E27FC236}">
                <a16:creationId xmlns:a16="http://schemas.microsoft.com/office/drawing/2014/main" id="{8A9FF949-37B1-D941-A932-2EEE2CAAB989}"/>
              </a:ext>
            </a:extLst>
          </p:cNvPr>
          <p:cNvPicPr>
            <a:picLocks noChangeAspect="1"/>
          </p:cNvPicPr>
          <p:nvPr/>
        </p:nvPicPr>
        <p:blipFill>
          <a:blip r:embed="rId4"/>
          <a:stretch>
            <a:fillRect/>
          </a:stretch>
        </p:blipFill>
        <p:spPr>
          <a:xfrm>
            <a:off x="9691428" y="4268455"/>
            <a:ext cx="642166" cy="633604"/>
          </a:xfrm>
          <a:prstGeom prst="rect">
            <a:avLst/>
          </a:prstGeom>
        </p:spPr>
      </p:pic>
    </p:spTree>
    <p:extLst>
      <p:ext uri="{BB962C8B-B14F-4D97-AF65-F5344CB8AC3E}">
        <p14:creationId xmlns:p14="http://schemas.microsoft.com/office/powerpoint/2010/main" val="183029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A3D7-31E1-FE48-88CF-323BDF36F01A}"/>
              </a:ext>
            </a:extLst>
          </p:cNvPr>
          <p:cNvSpPr>
            <a:spLocks noGrp="1"/>
          </p:cNvSpPr>
          <p:nvPr>
            <p:ph type="title"/>
          </p:nvPr>
        </p:nvSpPr>
        <p:spPr/>
        <p:txBody>
          <a:bodyPr/>
          <a:lstStyle/>
          <a:p>
            <a:r>
              <a:rPr lang="en-US" dirty="0"/>
              <a:t>Gap-Hamming PPH from CRHFs</a:t>
            </a:r>
          </a:p>
        </p:txBody>
      </p:sp>
      <p:sp>
        <p:nvSpPr>
          <p:cNvPr id="8" name="TextBox 7">
            <a:extLst>
              <a:ext uri="{FF2B5EF4-FFF2-40B4-BE49-F238E27FC236}">
                <a16:creationId xmlns:a16="http://schemas.microsoft.com/office/drawing/2014/main" id="{7B112901-85A8-0E4D-A433-E4109F8AC174}"/>
              </a:ext>
            </a:extLst>
          </p:cNvPr>
          <p:cNvSpPr txBox="1"/>
          <p:nvPr/>
        </p:nvSpPr>
        <p:spPr>
          <a:xfrm>
            <a:off x="324816" y="1555346"/>
            <a:ext cx="8058424" cy="584775"/>
          </a:xfrm>
          <a:prstGeom prst="rect">
            <a:avLst/>
          </a:prstGeom>
          <a:noFill/>
        </p:spPr>
        <p:txBody>
          <a:bodyPr wrap="square" rtlCol="0">
            <a:spAutoFit/>
          </a:bodyPr>
          <a:lstStyle/>
          <a:p>
            <a:r>
              <a:rPr lang="en-US" sz="3200" dirty="0"/>
              <a:t>CLOSE inputs have many </a:t>
            </a:r>
            <a:r>
              <a:rPr lang="en-US" sz="3200" b="1" dirty="0"/>
              <a:t>EQUAL</a:t>
            </a:r>
            <a:r>
              <a:rPr lang="en-US" sz="3200" dirty="0"/>
              <a:t> subsets</a:t>
            </a:r>
          </a:p>
        </p:txBody>
      </p:sp>
      <p:grpSp>
        <p:nvGrpSpPr>
          <p:cNvPr id="3" name="Group 2">
            <a:extLst>
              <a:ext uri="{FF2B5EF4-FFF2-40B4-BE49-F238E27FC236}">
                <a16:creationId xmlns:a16="http://schemas.microsoft.com/office/drawing/2014/main" id="{FE680441-A4B7-1F43-A894-C221C85AB0D1}"/>
              </a:ext>
            </a:extLst>
          </p:cNvPr>
          <p:cNvGrpSpPr/>
          <p:nvPr/>
        </p:nvGrpSpPr>
        <p:grpSpPr>
          <a:xfrm>
            <a:off x="1338668" y="2205483"/>
            <a:ext cx="2685113" cy="458419"/>
            <a:chOff x="424526" y="2349962"/>
            <a:chExt cx="3979358" cy="679380"/>
          </a:xfrm>
        </p:grpSpPr>
        <p:sp>
          <p:nvSpPr>
            <p:cNvPr id="26" name="Rectangle 25">
              <a:extLst>
                <a:ext uri="{FF2B5EF4-FFF2-40B4-BE49-F238E27FC236}">
                  <a16:creationId xmlns:a16="http://schemas.microsoft.com/office/drawing/2014/main" id="{8A2120FE-0FE5-0543-B010-B607F875F61D}"/>
                </a:ext>
              </a:extLst>
            </p:cNvPr>
            <p:cNvSpPr/>
            <p:nvPr/>
          </p:nvSpPr>
          <p:spPr>
            <a:xfrm>
              <a:off x="424526" y="2349968"/>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7" name="Rectangle 26">
              <a:extLst>
                <a:ext uri="{FF2B5EF4-FFF2-40B4-BE49-F238E27FC236}">
                  <a16:creationId xmlns:a16="http://schemas.microsoft.com/office/drawing/2014/main" id="{9377B757-69C3-244F-81E4-C89EB18D6627}"/>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8" name="Rectangle 27">
              <a:extLst>
                <a:ext uri="{FF2B5EF4-FFF2-40B4-BE49-F238E27FC236}">
                  <a16:creationId xmlns:a16="http://schemas.microsoft.com/office/drawing/2014/main" id="{7594AA3C-1E15-8E42-8AB7-F03F43D65357}"/>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9" name="Rectangle 28">
              <a:extLst>
                <a:ext uri="{FF2B5EF4-FFF2-40B4-BE49-F238E27FC236}">
                  <a16:creationId xmlns:a16="http://schemas.microsoft.com/office/drawing/2014/main" id="{095E5293-C4FC-7844-BE64-4B29CFB58EDA}"/>
                </a:ext>
              </a:extLst>
            </p:cNvPr>
            <p:cNvSpPr/>
            <p:nvPr/>
          </p:nvSpPr>
          <p:spPr>
            <a:xfrm>
              <a:off x="2438752" y="2349964"/>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0" name="Rectangle 29">
              <a:extLst>
                <a:ext uri="{FF2B5EF4-FFF2-40B4-BE49-F238E27FC236}">
                  <a16:creationId xmlns:a16="http://schemas.microsoft.com/office/drawing/2014/main" id="{63936268-4C09-4249-A1BC-560D7204434B}"/>
                </a:ext>
              </a:extLst>
            </p:cNvPr>
            <p:cNvSpPr/>
            <p:nvPr/>
          </p:nvSpPr>
          <p:spPr>
            <a:xfrm>
              <a:off x="3110161" y="2349963"/>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1" name="Rectangle 30">
              <a:extLst>
                <a:ext uri="{FF2B5EF4-FFF2-40B4-BE49-F238E27FC236}">
                  <a16:creationId xmlns:a16="http://schemas.microsoft.com/office/drawing/2014/main" id="{7BE9E23A-C6C7-044E-B9CB-E13775D92633}"/>
                </a:ext>
              </a:extLst>
            </p:cNvPr>
            <p:cNvSpPr/>
            <p:nvPr/>
          </p:nvSpPr>
          <p:spPr>
            <a:xfrm>
              <a:off x="3781569" y="2349962"/>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cxnSp>
        <p:nvCxnSpPr>
          <p:cNvPr id="35" name="Straight Connector 34">
            <a:extLst>
              <a:ext uri="{FF2B5EF4-FFF2-40B4-BE49-F238E27FC236}">
                <a16:creationId xmlns:a16="http://schemas.microsoft.com/office/drawing/2014/main" id="{83C952A9-4FEE-AE4E-8184-0305FAF8896F}"/>
              </a:ext>
            </a:extLst>
          </p:cNvPr>
          <p:cNvCxnSpPr>
            <a:cxnSpLocks/>
            <a:stCxn id="27" idx="2"/>
            <a:endCxn id="32" idx="0"/>
          </p:cNvCxnSpPr>
          <p:nvPr/>
        </p:nvCxnSpPr>
        <p:spPr>
          <a:xfrm flipH="1">
            <a:off x="1548625" y="2663901"/>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79273F-4D3E-8146-A0AE-DDCBA09DC3CC}"/>
              </a:ext>
            </a:extLst>
          </p:cNvPr>
          <p:cNvCxnSpPr>
            <a:cxnSpLocks/>
            <a:stCxn id="28" idx="2"/>
            <a:endCxn id="33" idx="0"/>
          </p:cNvCxnSpPr>
          <p:nvPr/>
        </p:nvCxnSpPr>
        <p:spPr>
          <a:xfrm flipH="1">
            <a:off x="1968537" y="2663900"/>
            <a:ext cx="486168"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CDA49A3-211F-974B-99A2-D6EDBF30EE5B}"/>
              </a:ext>
            </a:extLst>
          </p:cNvPr>
          <p:cNvCxnSpPr>
            <a:cxnSpLocks/>
            <a:stCxn id="27" idx="2"/>
            <a:endCxn id="37" idx="0"/>
          </p:cNvCxnSpPr>
          <p:nvPr/>
        </p:nvCxnSpPr>
        <p:spPr>
          <a:xfrm>
            <a:off x="2001665" y="2663901"/>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8BB4B67-44CE-244B-8137-05113E06DCAA}"/>
              </a:ext>
            </a:extLst>
          </p:cNvPr>
          <p:cNvCxnSpPr>
            <a:cxnSpLocks/>
            <a:stCxn id="29" idx="2"/>
            <a:endCxn id="38" idx="0"/>
          </p:cNvCxnSpPr>
          <p:nvPr/>
        </p:nvCxnSpPr>
        <p:spPr>
          <a:xfrm>
            <a:off x="2907745" y="2663899"/>
            <a:ext cx="182136" cy="94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10F2830-9C0F-3A48-B4DA-3D1CDC1FFF6E}"/>
              </a:ext>
            </a:extLst>
          </p:cNvPr>
          <p:cNvCxnSpPr>
            <a:cxnSpLocks/>
            <a:stCxn id="31" idx="2"/>
            <a:endCxn id="46" idx="0"/>
          </p:cNvCxnSpPr>
          <p:nvPr/>
        </p:nvCxnSpPr>
        <p:spPr>
          <a:xfrm>
            <a:off x="3813825" y="2663898"/>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6EC3575-F465-E840-B15F-91F1B0A10A3E}"/>
              </a:ext>
            </a:extLst>
          </p:cNvPr>
          <p:cNvCxnSpPr>
            <a:cxnSpLocks/>
            <a:stCxn id="30" idx="2"/>
            <a:endCxn id="45" idx="0"/>
          </p:cNvCxnSpPr>
          <p:nvPr/>
        </p:nvCxnSpPr>
        <p:spPr>
          <a:xfrm>
            <a:off x="3360785" y="2663899"/>
            <a:ext cx="365060" cy="948378"/>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99AC761-7691-B540-92E2-CE8886AB90BE}"/>
              </a:ext>
            </a:extLst>
          </p:cNvPr>
          <p:cNvSpPr txBox="1"/>
          <p:nvPr/>
        </p:nvSpPr>
        <p:spPr>
          <a:xfrm>
            <a:off x="4324573" y="4164415"/>
            <a:ext cx="3226655" cy="1569660"/>
          </a:xfrm>
          <a:prstGeom prst="rect">
            <a:avLst/>
          </a:prstGeom>
          <a:noFill/>
        </p:spPr>
        <p:txBody>
          <a:bodyPr wrap="square" rtlCol="0">
            <a:spAutoFit/>
          </a:bodyPr>
          <a:lstStyle/>
          <a:p>
            <a:pPr algn="ctr"/>
            <a:r>
              <a:rPr lang="en-US" sz="3200" dirty="0"/>
              <a:t>So, CRH’s of these subsets should also agree</a:t>
            </a:r>
          </a:p>
        </p:txBody>
      </p:sp>
      <p:sp>
        <p:nvSpPr>
          <p:cNvPr id="16" name="Freeform 15">
            <a:extLst>
              <a:ext uri="{FF2B5EF4-FFF2-40B4-BE49-F238E27FC236}">
                <a16:creationId xmlns:a16="http://schemas.microsoft.com/office/drawing/2014/main" id="{B63E0615-1F65-5640-8A73-48ED9EAA4418}"/>
              </a:ext>
            </a:extLst>
          </p:cNvPr>
          <p:cNvSpPr/>
          <p:nvPr/>
        </p:nvSpPr>
        <p:spPr>
          <a:xfrm>
            <a:off x="1349829" y="4007253"/>
            <a:ext cx="1248228" cy="1204685"/>
          </a:xfrm>
          <a:custGeom>
            <a:avLst/>
            <a:gdLst>
              <a:gd name="connsiteX0" fmla="*/ 0 w 1248228"/>
              <a:gd name="connsiteY0" fmla="*/ 58057 h 1204685"/>
              <a:gd name="connsiteX1" fmla="*/ 841828 w 1248228"/>
              <a:gd name="connsiteY1" fmla="*/ 1204685 h 1204685"/>
              <a:gd name="connsiteX2" fmla="*/ 1248228 w 1248228"/>
              <a:gd name="connsiteY2" fmla="*/ 1204685 h 1204685"/>
              <a:gd name="connsiteX3" fmla="*/ 812800 w 1248228"/>
              <a:gd name="connsiteY3" fmla="*/ 0 h 1204685"/>
            </a:gdLst>
            <a:ahLst/>
            <a:cxnLst>
              <a:cxn ang="0">
                <a:pos x="connsiteX0" y="connsiteY0"/>
              </a:cxn>
              <a:cxn ang="0">
                <a:pos x="connsiteX1" y="connsiteY1"/>
              </a:cxn>
              <a:cxn ang="0">
                <a:pos x="connsiteX2" y="connsiteY2"/>
              </a:cxn>
              <a:cxn ang="0">
                <a:pos x="connsiteX3" y="connsiteY3"/>
              </a:cxn>
            </a:cxnLst>
            <a:rect l="l" t="t" r="r" b="b"/>
            <a:pathLst>
              <a:path w="1248228" h="1204685">
                <a:moveTo>
                  <a:pt x="0" y="58057"/>
                </a:moveTo>
                <a:lnTo>
                  <a:pt x="841828" y="1204685"/>
                </a:lnTo>
                <a:lnTo>
                  <a:pt x="1248228" y="1204685"/>
                </a:lnTo>
                <a:lnTo>
                  <a:pt x="812800"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2077E3D-AC2E-C547-A6D9-3ACF7B512406}"/>
              </a:ext>
            </a:extLst>
          </p:cNvPr>
          <p:cNvSpPr/>
          <p:nvPr/>
        </p:nvSpPr>
        <p:spPr>
          <a:xfrm>
            <a:off x="2496457" y="4050796"/>
            <a:ext cx="769257" cy="1146628"/>
          </a:xfrm>
          <a:custGeom>
            <a:avLst/>
            <a:gdLst>
              <a:gd name="connsiteX0" fmla="*/ 0 w 769257"/>
              <a:gd name="connsiteY0" fmla="*/ 0 h 1146628"/>
              <a:gd name="connsiteX1" fmla="*/ 87086 w 769257"/>
              <a:gd name="connsiteY1" fmla="*/ 1146628 h 1146628"/>
              <a:gd name="connsiteX2" fmla="*/ 508000 w 769257"/>
              <a:gd name="connsiteY2" fmla="*/ 1146628 h 1146628"/>
              <a:gd name="connsiteX3" fmla="*/ 769257 w 769257"/>
              <a:gd name="connsiteY3" fmla="*/ 0 h 1146628"/>
            </a:gdLst>
            <a:ahLst/>
            <a:cxnLst>
              <a:cxn ang="0">
                <a:pos x="connsiteX0" y="connsiteY0"/>
              </a:cxn>
              <a:cxn ang="0">
                <a:pos x="connsiteX1" y="connsiteY1"/>
              </a:cxn>
              <a:cxn ang="0">
                <a:pos x="connsiteX2" y="connsiteY2"/>
              </a:cxn>
              <a:cxn ang="0">
                <a:pos x="connsiteX3" y="connsiteY3"/>
              </a:cxn>
            </a:cxnLst>
            <a:rect l="l" t="t" r="r" b="b"/>
            <a:pathLst>
              <a:path w="769257" h="1146628">
                <a:moveTo>
                  <a:pt x="0" y="0"/>
                </a:moveTo>
                <a:lnTo>
                  <a:pt x="87086" y="1146628"/>
                </a:lnTo>
                <a:lnTo>
                  <a:pt x="508000" y="1146628"/>
                </a:lnTo>
                <a:lnTo>
                  <a:pt x="769257"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947A5D02-70C6-5D42-9D99-59486EFA50F1}"/>
              </a:ext>
            </a:extLst>
          </p:cNvPr>
          <p:cNvSpPr/>
          <p:nvPr/>
        </p:nvSpPr>
        <p:spPr>
          <a:xfrm>
            <a:off x="3004457" y="4036281"/>
            <a:ext cx="1349829" cy="1190172"/>
          </a:xfrm>
          <a:custGeom>
            <a:avLst/>
            <a:gdLst>
              <a:gd name="connsiteX0" fmla="*/ 493486 w 1349829"/>
              <a:gd name="connsiteY0" fmla="*/ 14515 h 1190172"/>
              <a:gd name="connsiteX1" fmla="*/ 0 w 1349829"/>
              <a:gd name="connsiteY1" fmla="*/ 1190172 h 1190172"/>
              <a:gd name="connsiteX2" fmla="*/ 420914 w 1349829"/>
              <a:gd name="connsiteY2" fmla="*/ 1190172 h 1190172"/>
              <a:gd name="connsiteX3" fmla="*/ 1349829 w 1349829"/>
              <a:gd name="connsiteY3" fmla="*/ 0 h 1190172"/>
            </a:gdLst>
            <a:ahLst/>
            <a:cxnLst>
              <a:cxn ang="0">
                <a:pos x="connsiteX0" y="connsiteY0"/>
              </a:cxn>
              <a:cxn ang="0">
                <a:pos x="connsiteX1" y="connsiteY1"/>
              </a:cxn>
              <a:cxn ang="0">
                <a:pos x="connsiteX2" y="connsiteY2"/>
              </a:cxn>
              <a:cxn ang="0">
                <a:pos x="connsiteX3" y="connsiteY3"/>
              </a:cxn>
            </a:cxnLst>
            <a:rect l="l" t="t" r="r" b="b"/>
            <a:pathLst>
              <a:path w="1349829" h="1190172">
                <a:moveTo>
                  <a:pt x="493486" y="14515"/>
                </a:moveTo>
                <a:lnTo>
                  <a:pt x="0" y="1190172"/>
                </a:lnTo>
                <a:lnTo>
                  <a:pt x="420914" y="1190172"/>
                </a:lnTo>
                <a:lnTo>
                  <a:pt x="1349829"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FA95FDA3-9DB3-3D45-8283-16F0346FA03B}"/>
              </a:ext>
            </a:extLst>
          </p:cNvPr>
          <p:cNvGrpSpPr/>
          <p:nvPr/>
        </p:nvGrpSpPr>
        <p:grpSpPr>
          <a:xfrm>
            <a:off x="1338668" y="3612276"/>
            <a:ext cx="839826" cy="458416"/>
            <a:chOff x="424526" y="3744569"/>
            <a:chExt cx="1244628" cy="679376"/>
          </a:xfrm>
        </p:grpSpPr>
        <p:sp>
          <p:nvSpPr>
            <p:cNvPr id="32" name="Rectangle 31">
              <a:extLst>
                <a:ext uri="{FF2B5EF4-FFF2-40B4-BE49-F238E27FC236}">
                  <a16:creationId xmlns:a16="http://schemas.microsoft.com/office/drawing/2014/main" id="{CC62962C-A3E5-1C4D-B391-D2DF767EBD34}"/>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3" name="Rectangle 32">
              <a:extLst>
                <a:ext uri="{FF2B5EF4-FFF2-40B4-BE49-F238E27FC236}">
                  <a16:creationId xmlns:a16="http://schemas.microsoft.com/office/drawing/2014/main" id="{3D37FD5A-5570-FF42-9078-804AA3CE3D66}"/>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5" name="Group 4">
            <a:extLst>
              <a:ext uri="{FF2B5EF4-FFF2-40B4-BE49-F238E27FC236}">
                <a16:creationId xmlns:a16="http://schemas.microsoft.com/office/drawing/2014/main" id="{AADCBDF3-7A9B-284D-927D-0C18C5229538}"/>
              </a:ext>
            </a:extLst>
          </p:cNvPr>
          <p:cNvGrpSpPr/>
          <p:nvPr/>
        </p:nvGrpSpPr>
        <p:grpSpPr>
          <a:xfrm>
            <a:off x="2491668" y="3612276"/>
            <a:ext cx="808169" cy="458416"/>
            <a:chOff x="2133280" y="3744569"/>
            <a:chExt cx="1197713" cy="679376"/>
          </a:xfrm>
        </p:grpSpPr>
        <p:sp>
          <p:nvSpPr>
            <p:cNvPr id="37" name="Rectangle 36">
              <a:extLst>
                <a:ext uri="{FF2B5EF4-FFF2-40B4-BE49-F238E27FC236}">
                  <a16:creationId xmlns:a16="http://schemas.microsoft.com/office/drawing/2014/main" id="{38579C61-C7DF-6D48-B6F1-008CC9671F12}"/>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8" name="Rectangle 37">
              <a:extLst>
                <a:ext uri="{FF2B5EF4-FFF2-40B4-BE49-F238E27FC236}">
                  <a16:creationId xmlns:a16="http://schemas.microsoft.com/office/drawing/2014/main" id="{DBE3A9E3-8E7E-3E4F-9A22-052E98080A22}"/>
                </a:ext>
              </a:extLst>
            </p:cNvPr>
            <p:cNvSpPr/>
            <p:nvPr/>
          </p:nvSpPr>
          <p:spPr>
            <a:xfrm>
              <a:off x="2708678"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6" name="Group 5">
            <a:extLst>
              <a:ext uri="{FF2B5EF4-FFF2-40B4-BE49-F238E27FC236}">
                <a16:creationId xmlns:a16="http://schemas.microsoft.com/office/drawing/2014/main" id="{AB3C50CD-B553-8A4E-AFEE-2E399909BC55}"/>
              </a:ext>
            </a:extLst>
          </p:cNvPr>
          <p:cNvGrpSpPr/>
          <p:nvPr/>
        </p:nvGrpSpPr>
        <p:grpSpPr>
          <a:xfrm>
            <a:off x="3515888" y="3612276"/>
            <a:ext cx="838140" cy="458415"/>
            <a:chOff x="3651183" y="3744569"/>
            <a:chExt cx="1242129" cy="679375"/>
          </a:xfrm>
        </p:grpSpPr>
        <p:sp>
          <p:nvSpPr>
            <p:cNvPr id="45" name="Rectangle 44">
              <a:extLst>
                <a:ext uri="{FF2B5EF4-FFF2-40B4-BE49-F238E27FC236}">
                  <a16:creationId xmlns:a16="http://schemas.microsoft.com/office/drawing/2014/main" id="{BE95C167-B9AA-F442-B0B6-432DFE449CE3}"/>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6" name="Rectangle 45">
              <a:extLst>
                <a:ext uri="{FF2B5EF4-FFF2-40B4-BE49-F238E27FC236}">
                  <a16:creationId xmlns:a16="http://schemas.microsoft.com/office/drawing/2014/main" id="{53BED894-0EEA-5F48-89AF-8044E2E4ADA7}"/>
                </a:ext>
              </a:extLst>
            </p:cNvPr>
            <p:cNvSpPr/>
            <p:nvPr/>
          </p:nvSpPr>
          <p:spPr>
            <a:xfrm>
              <a:off x="4270997"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15" name="Group 14">
            <a:extLst>
              <a:ext uri="{FF2B5EF4-FFF2-40B4-BE49-F238E27FC236}">
                <a16:creationId xmlns:a16="http://schemas.microsoft.com/office/drawing/2014/main" id="{C585A0EA-8D26-094E-A9BA-5ABF97D822F0}"/>
              </a:ext>
            </a:extLst>
          </p:cNvPr>
          <p:cNvGrpSpPr/>
          <p:nvPr/>
        </p:nvGrpSpPr>
        <p:grpSpPr>
          <a:xfrm>
            <a:off x="2194471" y="5191338"/>
            <a:ext cx="1242259" cy="458416"/>
            <a:chOff x="2194471" y="4725571"/>
            <a:chExt cx="1242259" cy="458416"/>
          </a:xfrm>
        </p:grpSpPr>
        <p:sp>
          <p:nvSpPr>
            <p:cNvPr id="70" name="Rectangle 69">
              <a:extLst>
                <a:ext uri="{FF2B5EF4-FFF2-40B4-BE49-F238E27FC236}">
                  <a16:creationId xmlns:a16="http://schemas.microsoft.com/office/drawing/2014/main" id="{AEC30605-337E-964A-A5B5-DDC29D084EA4}"/>
                </a:ext>
              </a:extLst>
            </p:cNvPr>
            <p:cNvSpPr/>
            <p:nvPr/>
          </p:nvSpPr>
          <p:spPr>
            <a:xfrm>
              <a:off x="2194471" y="4725572"/>
              <a:ext cx="419914"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74" name="Rectangle 73">
              <a:extLst>
                <a:ext uri="{FF2B5EF4-FFF2-40B4-BE49-F238E27FC236}">
                  <a16:creationId xmlns:a16="http://schemas.microsoft.com/office/drawing/2014/main" id="{37AA2AB3-0087-B347-92BA-F6A6C17E1BB4}"/>
                </a:ext>
              </a:extLst>
            </p:cNvPr>
            <p:cNvSpPr/>
            <p:nvPr/>
          </p:nvSpPr>
          <p:spPr>
            <a:xfrm>
              <a:off x="2604751" y="4725571"/>
              <a:ext cx="419914"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75" name="Rectangle 74">
              <a:extLst>
                <a:ext uri="{FF2B5EF4-FFF2-40B4-BE49-F238E27FC236}">
                  <a16:creationId xmlns:a16="http://schemas.microsoft.com/office/drawing/2014/main" id="{BF5E0A3B-7C6F-8F4C-8796-FEAC49EE3BB9}"/>
                </a:ext>
              </a:extLst>
            </p:cNvPr>
            <p:cNvSpPr/>
            <p:nvPr/>
          </p:nvSpPr>
          <p:spPr>
            <a:xfrm>
              <a:off x="3016816" y="4725571"/>
              <a:ext cx="419914"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77" name="Group 76">
            <a:extLst>
              <a:ext uri="{FF2B5EF4-FFF2-40B4-BE49-F238E27FC236}">
                <a16:creationId xmlns:a16="http://schemas.microsoft.com/office/drawing/2014/main" id="{A2B9D168-73C6-A041-B9BA-B7ED9666F08D}"/>
              </a:ext>
            </a:extLst>
          </p:cNvPr>
          <p:cNvGrpSpPr/>
          <p:nvPr/>
        </p:nvGrpSpPr>
        <p:grpSpPr>
          <a:xfrm>
            <a:off x="7390032" y="2205482"/>
            <a:ext cx="2685113" cy="458419"/>
            <a:chOff x="424526" y="2349962"/>
            <a:chExt cx="3979358" cy="679380"/>
          </a:xfrm>
        </p:grpSpPr>
        <p:sp>
          <p:nvSpPr>
            <p:cNvPr id="78" name="Rectangle 77">
              <a:extLst>
                <a:ext uri="{FF2B5EF4-FFF2-40B4-BE49-F238E27FC236}">
                  <a16:creationId xmlns:a16="http://schemas.microsoft.com/office/drawing/2014/main" id="{6C322FD0-1148-0144-A7FC-8A5B2E193D99}"/>
                </a:ext>
              </a:extLst>
            </p:cNvPr>
            <p:cNvSpPr/>
            <p:nvPr/>
          </p:nvSpPr>
          <p:spPr>
            <a:xfrm>
              <a:off x="424526" y="2349968"/>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79" name="Rectangle 78">
              <a:extLst>
                <a:ext uri="{FF2B5EF4-FFF2-40B4-BE49-F238E27FC236}">
                  <a16:creationId xmlns:a16="http://schemas.microsoft.com/office/drawing/2014/main" id="{0F49D842-6E22-3D48-B8BC-9BE0B5B96A9A}"/>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80" name="Rectangle 79">
              <a:extLst>
                <a:ext uri="{FF2B5EF4-FFF2-40B4-BE49-F238E27FC236}">
                  <a16:creationId xmlns:a16="http://schemas.microsoft.com/office/drawing/2014/main" id="{F3FA4C89-CA32-8645-B8F3-E56C94AF8152}"/>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1" name="Rectangle 80">
              <a:extLst>
                <a:ext uri="{FF2B5EF4-FFF2-40B4-BE49-F238E27FC236}">
                  <a16:creationId xmlns:a16="http://schemas.microsoft.com/office/drawing/2014/main" id="{03D37FD8-3FEA-6245-881B-9973BB10306F}"/>
                </a:ext>
              </a:extLst>
            </p:cNvPr>
            <p:cNvSpPr/>
            <p:nvPr/>
          </p:nvSpPr>
          <p:spPr>
            <a:xfrm>
              <a:off x="2438752" y="2349964"/>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82" name="Rectangle 81">
              <a:extLst>
                <a:ext uri="{FF2B5EF4-FFF2-40B4-BE49-F238E27FC236}">
                  <a16:creationId xmlns:a16="http://schemas.microsoft.com/office/drawing/2014/main" id="{E4DD5C33-4C19-F14F-9E9C-89307BDDE789}"/>
                </a:ext>
              </a:extLst>
            </p:cNvPr>
            <p:cNvSpPr/>
            <p:nvPr/>
          </p:nvSpPr>
          <p:spPr>
            <a:xfrm>
              <a:off x="3110161" y="2349963"/>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3" name="Rectangle 82">
              <a:extLst>
                <a:ext uri="{FF2B5EF4-FFF2-40B4-BE49-F238E27FC236}">
                  <a16:creationId xmlns:a16="http://schemas.microsoft.com/office/drawing/2014/main" id="{8CAC9E35-AE11-EE4E-A8D0-AD58D9E670EF}"/>
                </a:ext>
              </a:extLst>
            </p:cNvPr>
            <p:cNvSpPr/>
            <p:nvPr/>
          </p:nvSpPr>
          <p:spPr>
            <a:xfrm>
              <a:off x="3781569" y="2349962"/>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cxnSp>
        <p:nvCxnSpPr>
          <p:cNvPr id="84" name="Straight Connector 83">
            <a:extLst>
              <a:ext uri="{FF2B5EF4-FFF2-40B4-BE49-F238E27FC236}">
                <a16:creationId xmlns:a16="http://schemas.microsoft.com/office/drawing/2014/main" id="{7F039E5F-1059-974E-BB23-CC366F1908EA}"/>
              </a:ext>
            </a:extLst>
          </p:cNvPr>
          <p:cNvCxnSpPr>
            <a:cxnSpLocks/>
            <a:stCxn id="79" idx="2"/>
            <a:endCxn id="105" idx="0"/>
          </p:cNvCxnSpPr>
          <p:nvPr/>
        </p:nvCxnSpPr>
        <p:spPr>
          <a:xfrm flipH="1">
            <a:off x="7599989" y="2663900"/>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2403B97-DACB-ED41-92AB-09685AC25B70}"/>
              </a:ext>
            </a:extLst>
          </p:cNvPr>
          <p:cNvCxnSpPr>
            <a:cxnSpLocks/>
            <a:stCxn id="80" idx="2"/>
            <a:endCxn id="106" idx="0"/>
          </p:cNvCxnSpPr>
          <p:nvPr/>
        </p:nvCxnSpPr>
        <p:spPr>
          <a:xfrm flipH="1">
            <a:off x="8019901" y="2663899"/>
            <a:ext cx="486168"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5C300AE-F652-894B-B5CB-4EF5E8C716D8}"/>
              </a:ext>
            </a:extLst>
          </p:cNvPr>
          <p:cNvCxnSpPr>
            <a:cxnSpLocks/>
            <a:stCxn id="79" idx="2"/>
            <a:endCxn id="103" idx="0"/>
          </p:cNvCxnSpPr>
          <p:nvPr/>
        </p:nvCxnSpPr>
        <p:spPr>
          <a:xfrm>
            <a:off x="8053029" y="2663900"/>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486E49F-F3C4-BF49-A091-28BBB58F03A0}"/>
              </a:ext>
            </a:extLst>
          </p:cNvPr>
          <p:cNvCxnSpPr>
            <a:cxnSpLocks/>
            <a:stCxn id="81" idx="2"/>
            <a:endCxn id="104" idx="0"/>
          </p:cNvCxnSpPr>
          <p:nvPr/>
        </p:nvCxnSpPr>
        <p:spPr>
          <a:xfrm>
            <a:off x="8959109" y="2663898"/>
            <a:ext cx="182136" cy="94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B20DC2E-ECFD-E040-80B9-EB4AF6D407F5}"/>
              </a:ext>
            </a:extLst>
          </p:cNvPr>
          <p:cNvCxnSpPr>
            <a:cxnSpLocks/>
            <a:stCxn id="83" idx="2"/>
            <a:endCxn id="102" idx="0"/>
          </p:cNvCxnSpPr>
          <p:nvPr/>
        </p:nvCxnSpPr>
        <p:spPr>
          <a:xfrm>
            <a:off x="9865189" y="2663897"/>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8B8BD6-DF7D-1149-95C4-05203655C24A}"/>
              </a:ext>
            </a:extLst>
          </p:cNvPr>
          <p:cNvCxnSpPr>
            <a:cxnSpLocks/>
            <a:stCxn id="82" idx="2"/>
            <a:endCxn id="101" idx="0"/>
          </p:cNvCxnSpPr>
          <p:nvPr/>
        </p:nvCxnSpPr>
        <p:spPr>
          <a:xfrm>
            <a:off x="9412149" y="2663898"/>
            <a:ext cx="365060" cy="948378"/>
          </a:xfrm>
          <a:prstGeom prst="line">
            <a:avLst/>
          </a:prstGeom>
        </p:spPr>
        <p:style>
          <a:lnRef idx="1">
            <a:schemeClr val="accent1"/>
          </a:lnRef>
          <a:fillRef idx="0">
            <a:schemeClr val="accent1"/>
          </a:fillRef>
          <a:effectRef idx="0">
            <a:schemeClr val="accent1"/>
          </a:effectRef>
          <a:fontRef idx="minor">
            <a:schemeClr val="tx1"/>
          </a:fontRef>
        </p:style>
      </p:cxnSp>
      <p:sp>
        <p:nvSpPr>
          <p:cNvPr id="91" name="Freeform 90">
            <a:extLst>
              <a:ext uri="{FF2B5EF4-FFF2-40B4-BE49-F238E27FC236}">
                <a16:creationId xmlns:a16="http://schemas.microsoft.com/office/drawing/2014/main" id="{67A65CE7-DA1A-A345-BECF-B71579D92669}"/>
              </a:ext>
            </a:extLst>
          </p:cNvPr>
          <p:cNvSpPr/>
          <p:nvPr/>
        </p:nvSpPr>
        <p:spPr>
          <a:xfrm>
            <a:off x="7401193" y="4007252"/>
            <a:ext cx="1248228" cy="1204685"/>
          </a:xfrm>
          <a:custGeom>
            <a:avLst/>
            <a:gdLst>
              <a:gd name="connsiteX0" fmla="*/ 0 w 1248228"/>
              <a:gd name="connsiteY0" fmla="*/ 58057 h 1204685"/>
              <a:gd name="connsiteX1" fmla="*/ 841828 w 1248228"/>
              <a:gd name="connsiteY1" fmla="*/ 1204685 h 1204685"/>
              <a:gd name="connsiteX2" fmla="*/ 1248228 w 1248228"/>
              <a:gd name="connsiteY2" fmla="*/ 1204685 h 1204685"/>
              <a:gd name="connsiteX3" fmla="*/ 812800 w 1248228"/>
              <a:gd name="connsiteY3" fmla="*/ 0 h 1204685"/>
            </a:gdLst>
            <a:ahLst/>
            <a:cxnLst>
              <a:cxn ang="0">
                <a:pos x="connsiteX0" y="connsiteY0"/>
              </a:cxn>
              <a:cxn ang="0">
                <a:pos x="connsiteX1" y="connsiteY1"/>
              </a:cxn>
              <a:cxn ang="0">
                <a:pos x="connsiteX2" y="connsiteY2"/>
              </a:cxn>
              <a:cxn ang="0">
                <a:pos x="connsiteX3" y="connsiteY3"/>
              </a:cxn>
            </a:cxnLst>
            <a:rect l="l" t="t" r="r" b="b"/>
            <a:pathLst>
              <a:path w="1248228" h="1204685">
                <a:moveTo>
                  <a:pt x="0" y="58057"/>
                </a:moveTo>
                <a:lnTo>
                  <a:pt x="841828" y="1204685"/>
                </a:lnTo>
                <a:lnTo>
                  <a:pt x="1248228" y="1204685"/>
                </a:lnTo>
                <a:lnTo>
                  <a:pt x="812800"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91">
            <a:extLst>
              <a:ext uri="{FF2B5EF4-FFF2-40B4-BE49-F238E27FC236}">
                <a16:creationId xmlns:a16="http://schemas.microsoft.com/office/drawing/2014/main" id="{E84C1DAA-27CA-9E45-96E5-28F3A4B2155F}"/>
              </a:ext>
            </a:extLst>
          </p:cNvPr>
          <p:cNvSpPr/>
          <p:nvPr/>
        </p:nvSpPr>
        <p:spPr>
          <a:xfrm>
            <a:off x="8547821" y="4050795"/>
            <a:ext cx="769257" cy="1146628"/>
          </a:xfrm>
          <a:custGeom>
            <a:avLst/>
            <a:gdLst>
              <a:gd name="connsiteX0" fmla="*/ 0 w 769257"/>
              <a:gd name="connsiteY0" fmla="*/ 0 h 1146628"/>
              <a:gd name="connsiteX1" fmla="*/ 87086 w 769257"/>
              <a:gd name="connsiteY1" fmla="*/ 1146628 h 1146628"/>
              <a:gd name="connsiteX2" fmla="*/ 508000 w 769257"/>
              <a:gd name="connsiteY2" fmla="*/ 1146628 h 1146628"/>
              <a:gd name="connsiteX3" fmla="*/ 769257 w 769257"/>
              <a:gd name="connsiteY3" fmla="*/ 0 h 1146628"/>
            </a:gdLst>
            <a:ahLst/>
            <a:cxnLst>
              <a:cxn ang="0">
                <a:pos x="connsiteX0" y="connsiteY0"/>
              </a:cxn>
              <a:cxn ang="0">
                <a:pos x="connsiteX1" y="connsiteY1"/>
              </a:cxn>
              <a:cxn ang="0">
                <a:pos x="connsiteX2" y="connsiteY2"/>
              </a:cxn>
              <a:cxn ang="0">
                <a:pos x="connsiteX3" y="connsiteY3"/>
              </a:cxn>
            </a:cxnLst>
            <a:rect l="l" t="t" r="r" b="b"/>
            <a:pathLst>
              <a:path w="769257" h="1146628">
                <a:moveTo>
                  <a:pt x="0" y="0"/>
                </a:moveTo>
                <a:lnTo>
                  <a:pt x="87086" y="1146628"/>
                </a:lnTo>
                <a:lnTo>
                  <a:pt x="508000" y="1146628"/>
                </a:lnTo>
                <a:lnTo>
                  <a:pt x="769257"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74801FCD-5710-8344-A058-35D420476E86}"/>
              </a:ext>
            </a:extLst>
          </p:cNvPr>
          <p:cNvSpPr/>
          <p:nvPr/>
        </p:nvSpPr>
        <p:spPr>
          <a:xfrm>
            <a:off x="9055821" y="4036280"/>
            <a:ext cx="1349829" cy="1190172"/>
          </a:xfrm>
          <a:custGeom>
            <a:avLst/>
            <a:gdLst>
              <a:gd name="connsiteX0" fmla="*/ 493486 w 1349829"/>
              <a:gd name="connsiteY0" fmla="*/ 14515 h 1190172"/>
              <a:gd name="connsiteX1" fmla="*/ 0 w 1349829"/>
              <a:gd name="connsiteY1" fmla="*/ 1190172 h 1190172"/>
              <a:gd name="connsiteX2" fmla="*/ 420914 w 1349829"/>
              <a:gd name="connsiteY2" fmla="*/ 1190172 h 1190172"/>
              <a:gd name="connsiteX3" fmla="*/ 1349829 w 1349829"/>
              <a:gd name="connsiteY3" fmla="*/ 0 h 1190172"/>
            </a:gdLst>
            <a:ahLst/>
            <a:cxnLst>
              <a:cxn ang="0">
                <a:pos x="connsiteX0" y="connsiteY0"/>
              </a:cxn>
              <a:cxn ang="0">
                <a:pos x="connsiteX1" y="connsiteY1"/>
              </a:cxn>
              <a:cxn ang="0">
                <a:pos x="connsiteX2" y="connsiteY2"/>
              </a:cxn>
              <a:cxn ang="0">
                <a:pos x="connsiteX3" y="connsiteY3"/>
              </a:cxn>
            </a:cxnLst>
            <a:rect l="l" t="t" r="r" b="b"/>
            <a:pathLst>
              <a:path w="1349829" h="1190172">
                <a:moveTo>
                  <a:pt x="493486" y="14515"/>
                </a:moveTo>
                <a:lnTo>
                  <a:pt x="0" y="1190172"/>
                </a:lnTo>
                <a:lnTo>
                  <a:pt x="420914" y="1190172"/>
                </a:lnTo>
                <a:lnTo>
                  <a:pt x="1349829"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B260DBAF-057B-C74E-AF39-06C2BE0E7ADC}"/>
              </a:ext>
            </a:extLst>
          </p:cNvPr>
          <p:cNvGrpSpPr/>
          <p:nvPr/>
        </p:nvGrpSpPr>
        <p:grpSpPr>
          <a:xfrm>
            <a:off x="7390032" y="3612275"/>
            <a:ext cx="839826" cy="458416"/>
            <a:chOff x="424526" y="3744569"/>
            <a:chExt cx="1244628" cy="679376"/>
          </a:xfrm>
        </p:grpSpPr>
        <p:sp>
          <p:nvSpPr>
            <p:cNvPr id="105" name="Rectangle 104">
              <a:extLst>
                <a:ext uri="{FF2B5EF4-FFF2-40B4-BE49-F238E27FC236}">
                  <a16:creationId xmlns:a16="http://schemas.microsoft.com/office/drawing/2014/main" id="{644CC6C8-B248-454C-8AA5-EDBBC86BE856}"/>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6" name="Rectangle 105">
              <a:extLst>
                <a:ext uri="{FF2B5EF4-FFF2-40B4-BE49-F238E27FC236}">
                  <a16:creationId xmlns:a16="http://schemas.microsoft.com/office/drawing/2014/main" id="{302F65A7-A57E-EC44-946A-895020CE7726}"/>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95" name="Group 94">
            <a:extLst>
              <a:ext uri="{FF2B5EF4-FFF2-40B4-BE49-F238E27FC236}">
                <a16:creationId xmlns:a16="http://schemas.microsoft.com/office/drawing/2014/main" id="{8F0A6949-FA2D-7341-98FC-00762B903AFB}"/>
              </a:ext>
            </a:extLst>
          </p:cNvPr>
          <p:cNvGrpSpPr/>
          <p:nvPr/>
        </p:nvGrpSpPr>
        <p:grpSpPr>
          <a:xfrm>
            <a:off x="8543032" y="3612275"/>
            <a:ext cx="808169" cy="458416"/>
            <a:chOff x="2133280" y="3744569"/>
            <a:chExt cx="1197713" cy="679376"/>
          </a:xfrm>
        </p:grpSpPr>
        <p:sp>
          <p:nvSpPr>
            <p:cNvPr id="103" name="Rectangle 102">
              <a:extLst>
                <a:ext uri="{FF2B5EF4-FFF2-40B4-BE49-F238E27FC236}">
                  <a16:creationId xmlns:a16="http://schemas.microsoft.com/office/drawing/2014/main" id="{4C145F5E-5E15-8444-BF80-68670CE5864B}"/>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4" name="Rectangle 103">
              <a:extLst>
                <a:ext uri="{FF2B5EF4-FFF2-40B4-BE49-F238E27FC236}">
                  <a16:creationId xmlns:a16="http://schemas.microsoft.com/office/drawing/2014/main" id="{6DDA7232-6E78-744F-90F2-D42062EC250D}"/>
                </a:ext>
              </a:extLst>
            </p:cNvPr>
            <p:cNvSpPr/>
            <p:nvPr/>
          </p:nvSpPr>
          <p:spPr>
            <a:xfrm>
              <a:off x="2708678"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96" name="Group 95">
            <a:extLst>
              <a:ext uri="{FF2B5EF4-FFF2-40B4-BE49-F238E27FC236}">
                <a16:creationId xmlns:a16="http://schemas.microsoft.com/office/drawing/2014/main" id="{344150C7-A326-744D-ADA9-2B96FF1BDABA}"/>
              </a:ext>
            </a:extLst>
          </p:cNvPr>
          <p:cNvGrpSpPr/>
          <p:nvPr/>
        </p:nvGrpSpPr>
        <p:grpSpPr>
          <a:xfrm>
            <a:off x="9567252" y="3612275"/>
            <a:ext cx="838140" cy="458415"/>
            <a:chOff x="3651183" y="3744569"/>
            <a:chExt cx="1242129" cy="679375"/>
          </a:xfrm>
        </p:grpSpPr>
        <p:sp>
          <p:nvSpPr>
            <p:cNvPr id="101" name="Rectangle 100">
              <a:extLst>
                <a:ext uri="{FF2B5EF4-FFF2-40B4-BE49-F238E27FC236}">
                  <a16:creationId xmlns:a16="http://schemas.microsoft.com/office/drawing/2014/main" id="{8076A769-C208-E848-B3C0-9F1527D27DD7}"/>
                </a:ext>
              </a:extLst>
            </p:cNvPr>
            <p:cNvSpPr/>
            <p:nvPr/>
          </p:nvSpPr>
          <p:spPr>
            <a:xfrm>
              <a:off x="3651183" y="3744570"/>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02" name="Rectangle 101">
              <a:extLst>
                <a:ext uri="{FF2B5EF4-FFF2-40B4-BE49-F238E27FC236}">
                  <a16:creationId xmlns:a16="http://schemas.microsoft.com/office/drawing/2014/main" id="{86A81720-08E1-184A-BA74-F1E002480FFB}"/>
                </a:ext>
              </a:extLst>
            </p:cNvPr>
            <p:cNvSpPr/>
            <p:nvPr/>
          </p:nvSpPr>
          <p:spPr>
            <a:xfrm>
              <a:off x="4270997"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97" name="Group 96">
            <a:extLst>
              <a:ext uri="{FF2B5EF4-FFF2-40B4-BE49-F238E27FC236}">
                <a16:creationId xmlns:a16="http://schemas.microsoft.com/office/drawing/2014/main" id="{98A7A335-545E-2643-BDD0-F5FFA1B9A632}"/>
              </a:ext>
            </a:extLst>
          </p:cNvPr>
          <p:cNvGrpSpPr/>
          <p:nvPr/>
        </p:nvGrpSpPr>
        <p:grpSpPr>
          <a:xfrm>
            <a:off x="8245835" y="5191337"/>
            <a:ext cx="1242259" cy="458416"/>
            <a:chOff x="2194471" y="4725571"/>
            <a:chExt cx="1242259" cy="458416"/>
          </a:xfrm>
        </p:grpSpPr>
        <p:sp>
          <p:nvSpPr>
            <p:cNvPr id="98" name="Rectangle 97">
              <a:extLst>
                <a:ext uri="{FF2B5EF4-FFF2-40B4-BE49-F238E27FC236}">
                  <a16:creationId xmlns:a16="http://schemas.microsoft.com/office/drawing/2014/main" id="{15283CA6-02D4-B64A-B2F3-3803E25B19F1}"/>
                </a:ext>
              </a:extLst>
            </p:cNvPr>
            <p:cNvSpPr/>
            <p:nvPr/>
          </p:nvSpPr>
          <p:spPr>
            <a:xfrm>
              <a:off x="2194471" y="4725572"/>
              <a:ext cx="419914"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99" name="Rectangle 98">
              <a:extLst>
                <a:ext uri="{FF2B5EF4-FFF2-40B4-BE49-F238E27FC236}">
                  <a16:creationId xmlns:a16="http://schemas.microsoft.com/office/drawing/2014/main" id="{0FCEB4D1-7E9F-9644-B336-27200DC96AC1}"/>
                </a:ext>
              </a:extLst>
            </p:cNvPr>
            <p:cNvSpPr/>
            <p:nvPr/>
          </p:nvSpPr>
          <p:spPr>
            <a:xfrm>
              <a:off x="2604751" y="4725571"/>
              <a:ext cx="419914"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0" name="Rectangle 99">
              <a:extLst>
                <a:ext uri="{FF2B5EF4-FFF2-40B4-BE49-F238E27FC236}">
                  <a16:creationId xmlns:a16="http://schemas.microsoft.com/office/drawing/2014/main" id="{1E2849F9-2118-0749-8E3A-962ED7AE131A}"/>
                </a:ext>
              </a:extLst>
            </p:cNvPr>
            <p:cNvSpPr/>
            <p:nvPr/>
          </p:nvSpPr>
          <p:spPr>
            <a:xfrm>
              <a:off x="3016816" y="4725571"/>
              <a:ext cx="419914"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pic>
        <p:nvPicPr>
          <p:cNvPr id="68" name="Picture 67">
            <a:extLst>
              <a:ext uri="{FF2B5EF4-FFF2-40B4-BE49-F238E27FC236}">
                <a16:creationId xmlns:a16="http://schemas.microsoft.com/office/drawing/2014/main" id="{87BF856A-B3BB-004A-A097-2745834F05E9}"/>
              </a:ext>
            </a:extLst>
          </p:cNvPr>
          <p:cNvPicPr>
            <a:picLocks noChangeAspect="1"/>
          </p:cNvPicPr>
          <p:nvPr/>
        </p:nvPicPr>
        <p:blipFill>
          <a:blip r:embed="rId3"/>
          <a:stretch>
            <a:fillRect/>
          </a:stretch>
        </p:blipFill>
        <p:spPr>
          <a:xfrm>
            <a:off x="2030936" y="5762420"/>
            <a:ext cx="608004" cy="633604"/>
          </a:xfrm>
          <a:prstGeom prst="rect">
            <a:avLst/>
          </a:prstGeom>
        </p:spPr>
      </p:pic>
      <p:pic>
        <p:nvPicPr>
          <p:cNvPr id="69" name="Picture 68">
            <a:extLst>
              <a:ext uri="{FF2B5EF4-FFF2-40B4-BE49-F238E27FC236}">
                <a16:creationId xmlns:a16="http://schemas.microsoft.com/office/drawing/2014/main" id="{09D78C90-C311-CB4E-BB5B-4D1C65EC41B8}"/>
              </a:ext>
            </a:extLst>
          </p:cNvPr>
          <p:cNvPicPr>
            <a:picLocks noChangeAspect="1"/>
          </p:cNvPicPr>
          <p:nvPr/>
        </p:nvPicPr>
        <p:blipFill>
          <a:blip r:embed="rId4"/>
          <a:stretch>
            <a:fillRect/>
          </a:stretch>
        </p:blipFill>
        <p:spPr>
          <a:xfrm>
            <a:off x="3060410" y="5747906"/>
            <a:ext cx="642166" cy="633604"/>
          </a:xfrm>
          <a:prstGeom prst="rect">
            <a:avLst/>
          </a:prstGeom>
        </p:spPr>
      </p:pic>
      <p:pic>
        <p:nvPicPr>
          <p:cNvPr id="71" name="Picture 70">
            <a:extLst>
              <a:ext uri="{FF2B5EF4-FFF2-40B4-BE49-F238E27FC236}">
                <a16:creationId xmlns:a16="http://schemas.microsoft.com/office/drawing/2014/main" id="{84D58189-5413-8D41-BB0D-42596A4E6F0B}"/>
              </a:ext>
            </a:extLst>
          </p:cNvPr>
          <p:cNvPicPr>
            <a:picLocks noChangeAspect="1"/>
          </p:cNvPicPr>
          <p:nvPr/>
        </p:nvPicPr>
        <p:blipFill>
          <a:blip r:embed="rId3"/>
          <a:stretch>
            <a:fillRect/>
          </a:stretch>
        </p:blipFill>
        <p:spPr>
          <a:xfrm>
            <a:off x="2535010" y="5733391"/>
            <a:ext cx="608004" cy="633604"/>
          </a:xfrm>
          <a:prstGeom prst="rect">
            <a:avLst/>
          </a:prstGeom>
        </p:spPr>
      </p:pic>
      <p:pic>
        <p:nvPicPr>
          <p:cNvPr id="76" name="Picture 75">
            <a:extLst>
              <a:ext uri="{FF2B5EF4-FFF2-40B4-BE49-F238E27FC236}">
                <a16:creationId xmlns:a16="http://schemas.microsoft.com/office/drawing/2014/main" id="{C37E3C4C-FA7F-834A-8249-62ED25A74BD8}"/>
              </a:ext>
            </a:extLst>
          </p:cNvPr>
          <p:cNvPicPr>
            <a:picLocks noChangeAspect="1"/>
          </p:cNvPicPr>
          <p:nvPr/>
        </p:nvPicPr>
        <p:blipFill>
          <a:blip r:embed="rId3"/>
          <a:stretch>
            <a:fillRect/>
          </a:stretch>
        </p:blipFill>
        <p:spPr>
          <a:xfrm>
            <a:off x="8000644" y="5753650"/>
            <a:ext cx="608004" cy="633604"/>
          </a:xfrm>
          <a:prstGeom prst="rect">
            <a:avLst/>
          </a:prstGeom>
        </p:spPr>
      </p:pic>
      <p:pic>
        <p:nvPicPr>
          <p:cNvPr id="108" name="Picture 107">
            <a:extLst>
              <a:ext uri="{FF2B5EF4-FFF2-40B4-BE49-F238E27FC236}">
                <a16:creationId xmlns:a16="http://schemas.microsoft.com/office/drawing/2014/main" id="{2B536801-9674-4642-B921-4388B900AE23}"/>
              </a:ext>
            </a:extLst>
          </p:cNvPr>
          <p:cNvPicPr>
            <a:picLocks noChangeAspect="1"/>
          </p:cNvPicPr>
          <p:nvPr/>
        </p:nvPicPr>
        <p:blipFill>
          <a:blip r:embed="rId4"/>
          <a:stretch>
            <a:fillRect/>
          </a:stretch>
        </p:blipFill>
        <p:spPr>
          <a:xfrm>
            <a:off x="9030118" y="5739136"/>
            <a:ext cx="642166" cy="633604"/>
          </a:xfrm>
          <a:prstGeom prst="rect">
            <a:avLst/>
          </a:prstGeom>
        </p:spPr>
      </p:pic>
      <p:pic>
        <p:nvPicPr>
          <p:cNvPr id="109" name="Picture 108">
            <a:extLst>
              <a:ext uri="{FF2B5EF4-FFF2-40B4-BE49-F238E27FC236}">
                <a16:creationId xmlns:a16="http://schemas.microsoft.com/office/drawing/2014/main" id="{24F5321C-72B0-6442-809A-CF0BB75F05F0}"/>
              </a:ext>
            </a:extLst>
          </p:cNvPr>
          <p:cNvPicPr>
            <a:picLocks noChangeAspect="1"/>
          </p:cNvPicPr>
          <p:nvPr/>
        </p:nvPicPr>
        <p:blipFill>
          <a:blip r:embed="rId3"/>
          <a:stretch>
            <a:fillRect/>
          </a:stretch>
        </p:blipFill>
        <p:spPr>
          <a:xfrm>
            <a:off x="8504718" y="5724621"/>
            <a:ext cx="608004" cy="633604"/>
          </a:xfrm>
          <a:prstGeom prst="rect">
            <a:avLst/>
          </a:prstGeom>
        </p:spPr>
      </p:pic>
    </p:spTree>
    <p:extLst>
      <p:ext uri="{BB962C8B-B14F-4D97-AF65-F5344CB8AC3E}">
        <p14:creationId xmlns:p14="http://schemas.microsoft.com/office/powerpoint/2010/main" val="325381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91" grpId="0" animBg="1"/>
      <p:bldP spid="92" grpId="0" animBg="1"/>
      <p:bldP spid="9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A3D7-31E1-FE48-88CF-323BDF36F01A}"/>
              </a:ext>
            </a:extLst>
          </p:cNvPr>
          <p:cNvSpPr>
            <a:spLocks noGrp="1"/>
          </p:cNvSpPr>
          <p:nvPr>
            <p:ph type="title"/>
          </p:nvPr>
        </p:nvSpPr>
        <p:spPr/>
        <p:txBody>
          <a:bodyPr/>
          <a:lstStyle/>
          <a:p>
            <a:r>
              <a:rPr lang="en-US" dirty="0"/>
              <a:t>Gap-Hamming PPH from CRHFs</a:t>
            </a:r>
          </a:p>
        </p:txBody>
      </p:sp>
      <p:sp>
        <p:nvSpPr>
          <p:cNvPr id="8" name="TextBox 7">
            <a:extLst>
              <a:ext uri="{FF2B5EF4-FFF2-40B4-BE49-F238E27FC236}">
                <a16:creationId xmlns:a16="http://schemas.microsoft.com/office/drawing/2014/main" id="{7B112901-85A8-0E4D-A433-E4109F8AC174}"/>
              </a:ext>
            </a:extLst>
          </p:cNvPr>
          <p:cNvSpPr txBox="1"/>
          <p:nvPr/>
        </p:nvSpPr>
        <p:spPr>
          <a:xfrm>
            <a:off x="324816" y="1555346"/>
            <a:ext cx="9423466" cy="584775"/>
          </a:xfrm>
          <a:prstGeom prst="rect">
            <a:avLst/>
          </a:prstGeom>
          <a:noFill/>
        </p:spPr>
        <p:txBody>
          <a:bodyPr wrap="square" rtlCol="0">
            <a:spAutoFit/>
          </a:bodyPr>
          <a:lstStyle/>
          <a:p>
            <a:r>
              <a:rPr lang="en-US" sz="3200" dirty="0"/>
              <a:t>FAR inputs have few EQUAL subsets</a:t>
            </a:r>
          </a:p>
        </p:txBody>
      </p:sp>
      <p:grpSp>
        <p:nvGrpSpPr>
          <p:cNvPr id="133" name="Group 132">
            <a:extLst>
              <a:ext uri="{FF2B5EF4-FFF2-40B4-BE49-F238E27FC236}">
                <a16:creationId xmlns:a16="http://schemas.microsoft.com/office/drawing/2014/main" id="{E7FD2B6F-E116-E94F-8601-7BB86894B631}"/>
              </a:ext>
            </a:extLst>
          </p:cNvPr>
          <p:cNvGrpSpPr/>
          <p:nvPr/>
        </p:nvGrpSpPr>
        <p:grpSpPr>
          <a:xfrm>
            <a:off x="1338668" y="2205483"/>
            <a:ext cx="2685113" cy="458419"/>
            <a:chOff x="424526" y="2349962"/>
            <a:chExt cx="3979358" cy="679380"/>
          </a:xfrm>
        </p:grpSpPr>
        <p:sp>
          <p:nvSpPr>
            <p:cNvPr id="134" name="Rectangle 133">
              <a:extLst>
                <a:ext uri="{FF2B5EF4-FFF2-40B4-BE49-F238E27FC236}">
                  <a16:creationId xmlns:a16="http://schemas.microsoft.com/office/drawing/2014/main" id="{EAC08CC4-5643-C74C-861D-DBBC8618D4E8}"/>
                </a:ext>
              </a:extLst>
            </p:cNvPr>
            <p:cNvSpPr/>
            <p:nvPr/>
          </p:nvSpPr>
          <p:spPr>
            <a:xfrm>
              <a:off x="424526" y="2349968"/>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35" name="Rectangle 134">
              <a:extLst>
                <a:ext uri="{FF2B5EF4-FFF2-40B4-BE49-F238E27FC236}">
                  <a16:creationId xmlns:a16="http://schemas.microsoft.com/office/drawing/2014/main" id="{E33569C2-1E59-FD43-80C3-B570A6C78082}"/>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36" name="Rectangle 135">
              <a:extLst>
                <a:ext uri="{FF2B5EF4-FFF2-40B4-BE49-F238E27FC236}">
                  <a16:creationId xmlns:a16="http://schemas.microsoft.com/office/drawing/2014/main" id="{6E692FDB-DE85-5240-A6D0-12631E5A035C}"/>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37" name="Rectangle 136">
              <a:extLst>
                <a:ext uri="{FF2B5EF4-FFF2-40B4-BE49-F238E27FC236}">
                  <a16:creationId xmlns:a16="http://schemas.microsoft.com/office/drawing/2014/main" id="{61C671B8-B422-8E48-90F4-92BB9C7F0E8E}"/>
                </a:ext>
              </a:extLst>
            </p:cNvPr>
            <p:cNvSpPr/>
            <p:nvPr/>
          </p:nvSpPr>
          <p:spPr>
            <a:xfrm>
              <a:off x="2438752" y="2349964"/>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38" name="Rectangle 137">
              <a:extLst>
                <a:ext uri="{FF2B5EF4-FFF2-40B4-BE49-F238E27FC236}">
                  <a16:creationId xmlns:a16="http://schemas.microsoft.com/office/drawing/2014/main" id="{360B0540-02FF-6B46-A6CD-AFE6A8C8F414}"/>
                </a:ext>
              </a:extLst>
            </p:cNvPr>
            <p:cNvSpPr/>
            <p:nvPr/>
          </p:nvSpPr>
          <p:spPr>
            <a:xfrm>
              <a:off x="3110161" y="2349963"/>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39" name="Rectangle 138">
              <a:extLst>
                <a:ext uri="{FF2B5EF4-FFF2-40B4-BE49-F238E27FC236}">
                  <a16:creationId xmlns:a16="http://schemas.microsoft.com/office/drawing/2014/main" id="{A8BCC2C5-B370-154D-907E-FE4092F91868}"/>
                </a:ext>
              </a:extLst>
            </p:cNvPr>
            <p:cNvSpPr/>
            <p:nvPr/>
          </p:nvSpPr>
          <p:spPr>
            <a:xfrm>
              <a:off x="3781569" y="2349962"/>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cxnSp>
        <p:nvCxnSpPr>
          <p:cNvPr id="140" name="Straight Connector 139">
            <a:extLst>
              <a:ext uri="{FF2B5EF4-FFF2-40B4-BE49-F238E27FC236}">
                <a16:creationId xmlns:a16="http://schemas.microsoft.com/office/drawing/2014/main" id="{9A396773-642F-FA40-B69F-3E6D28A2C7B8}"/>
              </a:ext>
            </a:extLst>
          </p:cNvPr>
          <p:cNvCxnSpPr>
            <a:cxnSpLocks/>
            <a:stCxn id="135" idx="2"/>
            <a:endCxn id="149" idx="0"/>
          </p:cNvCxnSpPr>
          <p:nvPr/>
        </p:nvCxnSpPr>
        <p:spPr>
          <a:xfrm flipH="1">
            <a:off x="1548625" y="2663901"/>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FC5715C-4ACD-9943-8085-2D927F84E9C3}"/>
              </a:ext>
            </a:extLst>
          </p:cNvPr>
          <p:cNvCxnSpPr>
            <a:cxnSpLocks/>
            <a:stCxn id="136" idx="2"/>
            <a:endCxn id="150" idx="0"/>
          </p:cNvCxnSpPr>
          <p:nvPr/>
        </p:nvCxnSpPr>
        <p:spPr>
          <a:xfrm flipH="1">
            <a:off x="1968537" y="2663900"/>
            <a:ext cx="486168"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7F62E63-8E7E-5D42-82E7-86FE2B9BD641}"/>
              </a:ext>
            </a:extLst>
          </p:cNvPr>
          <p:cNvCxnSpPr>
            <a:cxnSpLocks/>
            <a:stCxn id="135" idx="2"/>
            <a:endCxn id="152" idx="0"/>
          </p:cNvCxnSpPr>
          <p:nvPr/>
        </p:nvCxnSpPr>
        <p:spPr>
          <a:xfrm>
            <a:off x="2001665" y="2663901"/>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A0F1EB-5998-0C46-9C3F-48D4B0C592B8}"/>
              </a:ext>
            </a:extLst>
          </p:cNvPr>
          <p:cNvCxnSpPr>
            <a:cxnSpLocks/>
            <a:stCxn id="137" idx="2"/>
            <a:endCxn id="153" idx="0"/>
          </p:cNvCxnSpPr>
          <p:nvPr/>
        </p:nvCxnSpPr>
        <p:spPr>
          <a:xfrm>
            <a:off x="2907745" y="2663899"/>
            <a:ext cx="182136" cy="94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E4EF70F-1D54-3C43-A2D5-BEC821E54CE1}"/>
              </a:ext>
            </a:extLst>
          </p:cNvPr>
          <p:cNvCxnSpPr>
            <a:cxnSpLocks/>
            <a:stCxn id="139" idx="2"/>
            <a:endCxn id="156" idx="0"/>
          </p:cNvCxnSpPr>
          <p:nvPr/>
        </p:nvCxnSpPr>
        <p:spPr>
          <a:xfrm>
            <a:off x="3813825" y="2663898"/>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129234F-0BF4-AC41-B772-913967DDAD1A}"/>
              </a:ext>
            </a:extLst>
          </p:cNvPr>
          <p:cNvCxnSpPr>
            <a:cxnSpLocks/>
            <a:stCxn id="138" idx="2"/>
            <a:endCxn id="155" idx="0"/>
          </p:cNvCxnSpPr>
          <p:nvPr/>
        </p:nvCxnSpPr>
        <p:spPr>
          <a:xfrm>
            <a:off x="3360785" y="2663899"/>
            <a:ext cx="365060" cy="948378"/>
          </a:xfrm>
          <a:prstGeom prst="line">
            <a:avLst/>
          </a:prstGeom>
        </p:spPr>
        <p:style>
          <a:lnRef idx="1">
            <a:schemeClr val="accent1"/>
          </a:lnRef>
          <a:fillRef idx="0">
            <a:schemeClr val="accent1"/>
          </a:fillRef>
          <a:effectRef idx="0">
            <a:schemeClr val="accent1"/>
          </a:effectRef>
          <a:fontRef idx="minor">
            <a:schemeClr val="tx1"/>
          </a:fontRef>
        </p:style>
      </p:cxnSp>
      <p:pic>
        <p:nvPicPr>
          <p:cNvPr id="147" name="Picture 146">
            <a:extLst>
              <a:ext uri="{FF2B5EF4-FFF2-40B4-BE49-F238E27FC236}">
                <a16:creationId xmlns:a16="http://schemas.microsoft.com/office/drawing/2014/main" id="{93A4735C-717C-6E42-AE5E-48BB810AF804}"/>
              </a:ext>
            </a:extLst>
          </p:cNvPr>
          <p:cNvPicPr>
            <a:picLocks noChangeAspect="1"/>
          </p:cNvPicPr>
          <p:nvPr/>
        </p:nvPicPr>
        <p:blipFill>
          <a:blip r:embed="rId2"/>
          <a:stretch>
            <a:fillRect/>
          </a:stretch>
        </p:blipFill>
        <p:spPr>
          <a:xfrm>
            <a:off x="3711862" y="4252151"/>
            <a:ext cx="642166" cy="633604"/>
          </a:xfrm>
          <a:prstGeom prst="rect">
            <a:avLst/>
          </a:prstGeom>
        </p:spPr>
      </p:pic>
      <p:grpSp>
        <p:nvGrpSpPr>
          <p:cNvPr id="148" name="Group 147">
            <a:extLst>
              <a:ext uri="{FF2B5EF4-FFF2-40B4-BE49-F238E27FC236}">
                <a16:creationId xmlns:a16="http://schemas.microsoft.com/office/drawing/2014/main" id="{0A6D60A9-7E6F-B34E-B585-4D2B2182C82E}"/>
              </a:ext>
            </a:extLst>
          </p:cNvPr>
          <p:cNvGrpSpPr/>
          <p:nvPr/>
        </p:nvGrpSpPr>
        <p:grpSpPr>
          <a:xfrm>
            <a:off x="1338668" y="3612276"/>
            <a:ext cx="839826" cy="458416"/>
            <a:chOff x="424526" y="3744569"/>
            <a:chExt cx="1244628" cy="679376"/>
          </a:xfrm>
        </p:grpSpPr>
        <p:sp>
          <p:nvSpPr>
            <p:cNvPr id="149" name="Rectangle 148">
              <a:extLst>
                <a:ext uri="{FF2B5EF4-FFF2-40B4-BE49-F238E27FC236}">
                  <a16:creationId xmlns:a16="http://schemas.microsoft.com/office/drawing/2014/main" id="{95830297-D69B-2D46-AD57-F4416EBA9F32}"/>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50" name="Rectangle 149">
              <a:extLst>
                <a:ext uri="{FF2B5EF4-FFF2-40B4-BE49-F238E27FC236}">
                  <a16:creationId xmlns:a16="http://schemas.microsoft.com/office/drawing/2014/main" id="{05072BA2-E1E0-5346-BD25-FE27ADEFB020}"/>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151" name="Group 150">
            <a:extLst>
              <a:ext uri="{FF2B5EF4-FFF2-40B4-BE49-F238E27FC236}">
                <a16:creationId xmlns:a16="http://schemas.microsoft.com/office/drawing/2014/main" id="{5889552B-96A5-6D47-8A71-0D1A1ADC5A05}"/>
              </a:ext>
            </a:extLst>
          </p:cNvPr>
          <p:cNvGrpSpPr/>
          <p:nvPr/>
        </p:nvGrpSpPr>
        <p:grpSpPr>
          <a:xfrm>
            <a:off x="2491668" y="3612276"/>
            <a:ext cx="808169" cy="458416"/>
            <a:chOff x="2133280" y="3744569"/>
            <a:chExt cx="1197713" cy="679376"/>
          </a:xfrm>
        </p:grpSpPr>
        <p:sp>
          <p:nvSpPr>
            <p:cNvPr id="152" name="Rectangle 151">
              <a:extLst>
                <a:ext uri="{FF2B5EF4-FFF2-40B4-BE49-F238E27FC236}">
                  <a16:creationId xmlns:a16="http://schemas.microsoft.com/office/drawing/2014/main" id="{FD66FCC6-C27C-7F44-9A4C-6F6D8AB5213C}"/>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53" name="Rectangle 152">
              <a:extLst>
                <a:ext uri="{FF2B5EF4-FFF2-40B4-BE49-F238E27FC236}">
                  <a16:creationId xmlns:a16="http://schemas.microsoft.com/office/drawing/2014/main" id="{55DF2DC8-41D1-1B4E-97E5-590DB9B401A0}"/>
                </a:ext>
              </a:extLst>
            </p:cNvPr>
            <p:cNvSpPr/>
            <p:nvPr/>
          </p:nvSpPr>
          <p:spPr>
            <a:xfrm>
              <a:off x="2708678"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154" name="Group 153">
            <a:extLst>
              <a:ext uri="{FF2B5EF4-FFF2-40B4-BE49-F238E27FC236}">
                <a16:creationId xmlns:a16="http://schemas.microsoft.com/office/drawing/2014/main" id="{2ECFE995-4327-3548-A134-B97BC5872EDA}"/>
              </a:ext>
            </a:extLst>
          </p:cNvPr>
          <p:cNvGrpSpPr/>
          <p:nvPr/>
        </p:nvGrpSpPr>
        <p:grpSpPr>
          <a:xfrm>
            <a:off x="3515888" y="3612276"/>
            <a:ext cx="838140" cy="458415"/>
            <a:chOff x="3651183" y="3744569"/>
            <a:chExt cx="1242129" cy="679375"/>
          </a:xfrm>
        </p:grpSpPr>
        <p:sp>
          <p:nvSpPr>
            <p:cNvPr id="155" name="Rectangle 154">
              <a:extLst>
                <a:ext uri="{FF2B5EF4-FFF2-40B4-BE49-F238E27FC236}">
                  <a16:creationId xmlns:a16="http://schemas.microsoft.com/office/drawing/2014/main" id="{E412766B-418B-F642-9944-6E5A3CD804F0}"/>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56" name="Rectangle 155">
              <a:extLst>
                <a:ext uri="{FF2B5EF4-FFF2-40B4-BE49-F238E27FC236}">
                  <a16:creationId xmlns:a16="http://schemas.microsoft.com/office/drawing/2014/main" id="{0F4AACF0-00B7-AB46-A350-A44C03C6602C}"/>
                </a:ext>
              </a:extLst>
            </p:cNvPr>
            <p:cNvSpPr/>
            <p:nvPr/>
          </p:nvSpPr>
          <p:spPr>
            <a:xfrm>
              <a:off x="4270997"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158" name="Group 157">
            <a:extLst>
              <a:ext uri="{FF2B5EF4-FFF2-40B4-BE49-F238E27FC236}">
                <a16:creationId xmlns:a16="http://schemas.microsoft.com/office/drawing/2014/main" id="{A37A0F62-07B6-6447-94AD-4418AF65C155}"/>
              </a:ext>
            </a:extLst>
          </p:cNvPr>
          <p:cNvGrpSpPr/>
          <p:nvPr/>
        </p:nvGrpSpPr>
        <p:grpSpPr>
          <a:xfrm>
            <a:off x="7478152" y="2205482"/>
            <a:ext cx="2685113" cy="458419"/>
            <a:chOff x="424526" y="2349962"/>
            <a:chExt cx="3979358" cy="679380"/>
          </a:xfrm>
        </p:grpSpPr>
        <p:sp>
          <p:nvSpPr>
            <p:cNvPr id="174" name="Rectangle 173">
              <a:extLst>
                <a:ext uri="{FF2B5EF4-FFF2-40B4-BE49-F238E27FC236}">
                  <a16:creationId xmlns:a16="http://schemas.microsoft.com/office/drawing/2014/main" id="{B7D6B627-AFF8-6543-BCD5-6011E54FB39D}"/>
                </a:ext>
              </a:extLst>
            </p:cNvPr>
            <p:cNvSpPr/>
            <p:nvPr/>
          </p:nvSpPr>
          <p:spPr>
            <a:xfrm>
              <a:off x="424526" y="2349968"/>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75" name="Rectangle 174">
              <a:extLst>
                <a:ext uri="{FF2B5EF4-FFF2-40B4-BE49-F238E27FC236}">
                  <a16:creationId xmlns:a16="http://schemas.microsoft.com/office/drawing/2014/main" id="{419B1B10-351A-F343-B76E-4055D110C9E1}"/>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6" name="Rectangle 175">
              <a:extLst>
                <a:ext uri="{FF2B5EF4-FFF2-40B4-BE49-F238E27FC236}">
                  <a16:creationId xmlns:a16="http://schemas.microsoft.com/office/drawing/2014/main" id="{C499E5FB-5971-7349-B4A6-2B5F29B2AB43}"/>
                </a:ext>
              </a:extLst>
            </p:cNvPr>
            <p:cNvSpPr/>
            <p:nvPr/>
          </p:nvSpPr>
          <p:spPr>
            <a:xfrm>
              <a:off x="1767343" y="2349965"/>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7" name="Rectangle 176">
              <a:extLst>
                <a:ext uri="{FF2B5EF4-FFF2-40B4-BE49-F238E27FC236}">
                  <a16:creationId xmlns:a16="http://schemas.microsoft.com/office/drawing/2014/main" id="{3855E8EB-6CDC-454B-9A84-0B0EAC889E4F}"/>
                </a:ext>
              </a:extLst>
            </p:cNvPr>
            <p:cNvSpPr/>
            <p:nvPr/>
          </p:nvSpPr>
          <p:spPr>
            <a:xfrm>
              <a:off x="2438752" y="2349964"/>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8" name="Rectangle 177">
              <a:extLst>
                <a:ext uri="{FF2B5EF4-FFF2-40B4-BE49-F238E27FC236}">
                  <a16:creationId xmlns:a16="http://schemas.microsoft.com/office/drawing/2014/main" id="{B3D4E9CA-91B7-FD4E-AD05-C1E257AAD1B5}"/>
                </a:ext>
              </a:extLst>
            </p:cNvPr>
            <p:cNvSpPr/>
            <p:nvPr/>
          </p:nvSpPr>
          <p:spPr>
            <a:xfrm>
              <a:off x="3110161" y="2349963"/>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79" name="Rectangle 178">
              <a:extLst>
                <a:ext uri="{FF2B5EF4-FFF2-40B4-BE49-F238E27FC236}">
                  <a16:creationId xmlns:a16="http://schemas.microsoft.com/office/drawing/2014/main" id="{067D71DB-6F80-3B4A-BD1E-07A71D00D6AA}"/>
                </a:ext>
              </a:extLst>
            </p:cNvPr>
            <p:cNvSpPr/>
            <p:nvPr/>
          </p:nvSpPr>
          <p:spPr>
            <a:xfrm>
              <a:off x="3781569" y="2349962"/>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cxnSp>
        <p:nvCxnSpPr>
          <p:cNvPr id="159" name="Straight Connector 158">
            <a:extLst>
              <a:ext uri="{FF2B5EF4-FFF2-40B4-BE49-F238E27FC236}">
                <a16:creationId xmlns:a16="http://schemas.microsoft.com/office/drawing/2014/main" id="{8E057AF5-5478-314C-A4DC-86C4D1D56C33}"/>
              </a:ext>
            </a:extLst>
          </p:cNvPr>
          <p:cNvCxnSpPr>
            <a:cxnSpLocks/>
            <a:stCxn id="175" idx="2"/>
            <a:endCxn id="172" idx="0"/>
          </p:cNvCxnSpPr>
          <p:nvPr/>
        </p:nvCxnSpPr>
        <p:spPr>
          <a:xfrm flipH="1">
            <a:off x="7688109" y="2663900"/>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20AFB3E-00AA-B549-9427-7B761731CB78}"/>
              </a:ext>
            </a:extLst>
          </p:cNvPr>
          <p:cNvCxnSpPr>
            <a:cxnSpLocks/>
            <a:stCxn id="176" idx="2"/>
            <a:endCxn id="173" idx="0"/>
          </p:cNvCxnSpPr>
          <p:nvPr/>
        </p:nvCxnSpPr>
        <p:spPr>
          <a:xfrm flipH="1">
            <a:off x="8108021" y="2663899"/>
            <a:ext cx="486168"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CA4342-18E8-7B4D-8C4B-2D5A45290E43}"/>
              </a:ext>
            </a:extLst>
          </p:cNvPr>
          <p:cNvCxnSpPr>
            <a:cxnSpLocks/>
            <a:stCxn id="175" idx="2"/>
            <a:endCxn id="170" idx="0"/>
          </p:cNvCxnSpPr>
          <p:nvPr/>
        </p:nvCxnSpPr>
        <p:spPr>
          <a:xfrm>
            <a:off x="8141149" y="2663900"/>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1B71786-A784-6445-AA01-7A9354AC3AF3}"/>
              </a:ext>
            </a:extLst>
          </p:cNvPr>
          <p:cNvCxnSpPr>
            <a:cxnSpLocks/>
            <a:stCxn id="177" idx="2"/>
            <a:endCxn id="171" idx="0"/>
          </p:cNvCxnSpPr>
          <p:nvPr/>
        </p:nvCxnSpPr>
        <p:spPr>
          <a:xfrm>
            <a:off x="9047229" y="2663898"/>
            <a:ext cx="182136" cy="94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9E82590-571F-5645-AD81-F0A11C531AFC}"/>
              </a:ext>
            </a:extLst>
          </p:cNvPr>
          <p:cNvCxnSpPr>
            <a:cxnSpLocks/>
            <a:stCxn id="179" idx="2"/>
            <a:endCxn id="169" idx="0"/>
          </p:cNvCxnSpPr>
          <p:nvPr/>
        </p:nvCxnSpPr>
        <p:spPr>
          <a:xfrm>
            <a:off x="9953309" y="2663897"/>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1F0B449-2D53-BC43-91F9-66DC699698C4}"/>
              </a:ext>
            </a:extLst>
          </p:cNvPr>
          <p:cNvCxnSpPr>
            <a:cxnSpLocks/>
            <a:stCxn id="178" idx="2"/>
            <a:endCxn id="168" idx="0"/>
          </p:cNvCxnSpPr>
          <p:nvPr/>
        </p:nvCxnSpPr>
        <p:spPr>
          <a:xfrm>
            <a:off x="9500269" y="2663898"/>
            <a:ext cx="365060" cy="94837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931C1312-FEFB-B944-A81F-243E43FCCDBD}"/>
              </a:ext>
            </a:extLst>
          </p:cNvPr>
          <p:cNvGrpSpPr/>
          <p:nvPr/>
        </p:nvGrpSpPr>
        <p:grpSpPr>
          <a:xfrm>
            <a:off x="7478152" y="3612275"/>
            <a:ext cx="839826" cy="458416"/>
            <a:chOff x="424526" y="3744569"/>
            <a:chExt cx="1244628" cy="679376"/>
          </a:xfrm>
        </p:grpSpPr>
        <p:sp>
          <p:nvSpPr>
            <p:cNvPr id="172" name="Rectangle 171">
              <a:extLst>
                <a:ext uri="{FF2B5EF4-FFF2-40B4-BE49-F238E27FC236}">
                  <a16:creationId xmlns:a16="http://schemas.microsoft.com/office/drawing/2014/main" id="{A6F367C6-2F21-4646-AF6B-B2616B65AA6A}"/>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3" name="Rectangle 172">
              <a:extLst>
                <a:ext uri="{FF2B5EF4-FFF2-40B4-BE49-F238E27FC236}">
                  <a16:creationId xmlns:a16="http://schemas.microsoft.com/office/drawing/2014/main" id="{6F330C24-ACFE-664C-89C3-BC4AC9F67E20}"/>
                </a:ext>
              </a:extLst>
            </p:cNvPr>
            <p:cNvSpPr/>
            <p:nvPr/>
          </p:nvSpPr>
          <p:spPr>
            <a:xfrm>
              <a:off x="1046839"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166" name="Group 165">
            <a:extLst>
              <a:ext uri="{FF2B5EF4-FFF2-40B4-BE49-F238E27FC236}">
                <a16:creationId xmlns:a16="http://schemas.microsoft.com/office/drawing/2014/main" id="{C4312785-0DE9-2F40-8450-DDAA755B12AE}"/>
              </a:ext>
            </a:extLst>
          </p:cNvPr>
          <p:cNvGrpSpPr/>
          <p:nvPr/>
        </p:nvGrpSpPr>
        <p:grpSpPr>
          <a:xfrm>
            <a:off x="8631152" y="3612275"/>
            <a:ext cx="808169" cy="458416"/>
            <a:chOff x="2133280" y="3744569"/>
            <a:chExt cx="1197713" cy="679376"/>
          </a:xfrm>
        </p:grpSpPr>
        <p:sp>
          <p:nvSpPr>
            <p:cNvPr id="170" name="Rectangle 169">
              <a:extLst>
                <a:ext uri="{FF2B5EF4-FFF2-40B4-BE49-F238E27FC236}">
                  <a16:creationId xmlns:a16="http://schemas.microsoft.com/office/drawing/2014/main" id="{08C2A788-0C2E-C848-9EC3-2F6AD4552DEE}"/>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1" name="Rectangle 170">
              <a:extLst>
                <a:ext uri="{FF2B5EF4-FFF2-40B4-BE49-F238E27FC236}">
                  <a16:creationId xmlns:a16="http://schemas.microsoft.com/office/drawing/2014/main" id="{23B3BDDF-22FA-4C43-9558-7E5418806DDE}"/>
                </a:ext>
              </a:extLst>
            </p:cNvPr>
            <p:cNvSpPr/>
            <p:nvPr/>
          </p:nvSpPr>
          <p:spPr>
            <a:xfrm>
              <a:off x="2708678"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167" name="Group 166">
            <a:extLst>
              <a:ext uri="{FF2B5EF4-FFF2-40B4-BE49-F238E27FC236}">
                <a16:creationId xmlns:a16="http://schemas.microsoft.com/office/drawing/2014/main" id="{DB37D031-7BE2-0340-8E8A-7994BDA39215}"/>
              </a:ext>
            </a:extLst>
          </p:cNvPr>
          <p:cNvGrpSpPr/>
          <p:nvPr/>
        </p:nvGrpSpPr>
        <p:grpSpPr>
          <a:xfrm>
            <a:off x="9655372" y="3612275"/>
            <a:ext cx="838140" cy="458415"/>
            <a:chOff x="3651183" y="3744569"/>
            <a:chExt cx="1242129" cy="679375"/>
          </a:xfrm>
        </p:grpSpPr>
        <p:sp>
          <p:nvSpPr>
            <p:cNvPr id="168" name="Rectangle 167">
              <a:extLst>
                <a:ext uri="{FF2B5EF4-FFF2-40B4-BE49-F238E27FC236}">
                  <a16:creationId xmlns:a16="http://schemas.microsoft.com/office/drawing/2014/main" id="{BE992842-11EC-F74D-B06A-BA68209AFD95}"/>
                </a:ext>
              </a:extLst>
            </p:cNvPr>
            <p:cNvSpPr/>
            <p:nvPr/>
          </p:nvSpPr>
          <p:spPr>
            <a:xfrm>
              <a:off x="3651183" y="3744570"/>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69" name="Rectangle 168">
              <a:extLst>
                <a:ext uri="{FF2B5EF4-FFF2-40B4-BE49-F238E27FC236}">
                  <a16:creationId xmlns:a16="http://schemas.microsoft.com/office/drawing/2014/main" id="{139C7A91-6FAD-CE49-B0E5-FE1D9A7B5B52}"/>
                </a:ext>
              </a:extLst>
            </p:cNvPr>
            <p:cNvSpPr/>
            <p:nvPr/>
          </p:nvSpPr>
          <p:spPr>
            <a:xfrm>
              <a:off x="4270997"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pic>
        <p:nvPicPr>
          <p:cNvPr id="183" name="Picture 182">
            <a:extLst>
              <a:ext uri="{FF2B5EF4-FFF2-40B4-BE49-F238E27FC236}">
                <a16:creationId xmlns:a16="http://schemas.microsoft.com/office/drawing/2014/main" id="{704D692E-CACE-084B-A561-DD6EEAED693F}"/>
              </a:ext>
            </a:extLst>
          </p:cNvPr>
          <p:cNvPicPr>
            <a:picLocks noChangeAspect="1"/>
          </p:cNvPicPr>
          <p:nvPr/>
        </p:nvPicPr>
        <p:blipFill>
          <a:blip r:embed="rId2"/>
          <a:stretch>
            <a:fillRect/>
          </a:stretch>
        </p:blipFill>
        <p:spPr>
          <a:xfrm>
            <a:off x="9797349" y="4268455"/>
            <a:ext cx="642166" cy="633604"/>
          </a:xfrm>
          <a:prstGeom prst="rect">
            <a:avLst/>
          </a:prstGeom>
        </p:spPr>
      </p:pic>
      <p:pic>
        <p:nvPicPr>
          <p:cNvPr id="184" name="Picture 183">
            <a:extLst>
              <a:ext uri="{FF2B5EF4-FFF2-40B4-BE49-F238E27FC236}">
                <a16:creationId xmlns:a16="http://schemas.microsoft.com/office/drawing/2014/main" id="{6950F5ED-CFCD-3547-9FDA-541D8D4C15B7}"/>
              </a:ext>
            </a:extLst>
          </p:cNvPr>
          <p:cNvPicPr>
            <a:picLocks noChangeAspect="1"/>
          </p:cNvPicPr>
          <p:nvPr/>
        </p:nvPicPr>
        <p:blipFill>
          <a:blip r:embed="rId2"/>
          <a:stretch>
            <a:fillRect/>
          </a:stretch>
        </p:blipFill>
        <p:spPr>
          <a:xfrm>
            <a:off x="2586661" y="4268455"/>
            <a:ext cx="642166" cy="633604"/>
          </a:xfrm>
          <a:prstGeom prst="rect">
            <a:avLst/>
          </a:prstGeom>
        </p:spPr>
      </p:pic>
      <p:pic>
        <p:nvPicPr>
          <p:cNvPr id="185" name="Picture 184">
            <a:extLst>
              <a:ext uri="{FF2B5EF4-FFF2-40B4-BE49-F238E27FC236}">
                <a16:creationId xmlns:a16="http://schemas.microsoft.com/office/drawing/2014/main" id="{F5DFDAD0-4520-0E42-B05F-181DE82E69E7}"/>
              </a:ext>
            </a:extLst>
          </p:cNvPr>
          <p:cNvPicPr>
            <a:picLocks noChangeAspect="1"/>
          </p:cNvPicPr>
          <p:nvPr/>
        </p:nvPicPr>
        <p:blipFill>
          <a:blip r:embed="rId2"/>
          <a:stretch>
            <a:fillRect/>
          </a:stretch>
        </p:blipFill>
        <p:spPr>
          <a:xfrm>
            <a:off x="1499330" y="4268455"/>
            <a:ext cx="642166" cy="633604"/>
          </a:xfrm>
          <a:prstGeom prst="rect">
            <a:avLst/>
          </a:prstGeom>
        </p:spPr>
      </p:pic>
      <p:pic>
        <p:nvPicPr>
          <p:cNvPr id="186" name="Picture 185">
            <a:extLst>
              <a:ext uri="{FF2B5EF4-FFF2-40B4-BE49-F238E27FC236}">
                <a16:creationId xmlns:a16="http://schemas.microsoft.com/office/drawing/2014/main" id="{214935F2-22F1-E941-AB2B-F26FC4BF789D}"/>
              </a:ext>
            </a:extLst>
          </p:cNvPr>
          <p:cNvPicPr>
            <a:picLocks noChangeAspect="1"/>
          </p:cNvPicPr>
          <p:nvPr/>
        </p:nvPicPr>
        <p:blipFill>
          <a:blip r:embed="rId2"/>
          <a:stretch>
            <a:fillRect/>
          </a:stretch>
        </p:blipFill>
        <p:spPr>
          <a:xfrm>
            <a:off x="8766563" y="4268455"/>
            <a:ext cx="642166" cy="633604"/>
          </a:xfrm>
          <a:prstGeom prst="rect">
            <a:avLst/>
          </a:prstGeom>
        </p:spPr>
      </p:pic>
      <p:pic>
        <p:nvPicPr>
          <p:cNvPr id="187" name="Picture 186">
            <a:extLst>
              <a:ext uri="{FF2B5EF4-FFF2-40B4-BE49-F238E27FC236}">
                <a16:creationId xmlns:a16="http://schemas.microsoft.com/office/drawing/2014/main" id="{D8D6B643-A3BE-764C-A5BD-AD2D619A00A2}"/>
              </a:ext>
            </a:extLst>
          </p:cNvPr>
          <p:cNvPicPr>
            <a:picLocks noChangeAspect="1"/>
          </p:cNvPicPr>
          <p:nvPr/>
        </p:nvPicPr>
        <p:blipFill>
          <a:blip r:embed="rId2"/>
          <a:stretch>
            <a:fillRect/>
          </a:stretch>
        </p:blipFill>
        <p:spPr>
          <a:xfrm>
            <a:off x="7679232" y="4268455"/>
            <a:ext cx="642166" cy="633604"/>
          </a:xfrm>
          <a:prstGeom prst="rect">
            <a:avLst/>
          </a:prstGeom>
        </p:spPr>
      </p:pic>
    </p:spTree>
    <p:extLst>
      <p:ext uri="{BB962C8B-B14F-4D97-AF65-F5344CB8AC3E}">
        <p14:creationId xmlns:p14="http://schemas.microsoft.com/office/powerpoint/2010/main" val="27695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Freeform 88">
            <a:extLst>
              <a:ext uri="{FF2B5EF4-FFF2-40B4-BE49-F238E27FC236}">
                <a16:creationId xmlns:a16="http://schemas.microsoft.com/office/drawing/2014/main" id="{BF8DDF3C-FC77-7F49-8B99-2832600AD8B7}"/>
              </a:ext>
            </a:extLst>
          </p:cNvPr>
          <p:cNvSpPr/>
          <p:nvPr/>
        </p:nvSpPr>
        <p:spPr>
          <a:xfrm>
            <a:off x="7478152" y="3998308"/>
            <a:ext cx="1248228" cy="1204685"/>
          </a:xfrm>
          <a:custGeom>
            <a:avLst/>
            <a:gdLst>
              <a:gd name="connsiteX0" fmla="*/ 0 w 1248228"/>
              <a:gd name="connsiteY0" fmla="*/ 58057 h 1204685"/>
              <a:gd name="connsiteX1" fmla="*/ 841828 w 1248228"/>
              <a:gd name="connsiteY1" fmla="*/ 1204685 h 1204685"/>
              <a:gd name="connsiteX2" fmla="*/ 1248228 w 1248228"/>
              <a:gd name="connsiteY2" fmla="*/ 1204685 h 1204685"/>
              <a:gd name="connsiteX3" fmla="*/ 812800 w 1248228"/>
              <a:gd name="connsiteY3" fmla="*/ 0 h 1204685"/>
            </a:gdLst>
            <a:ahLst/>
            <a:cxnLst>
              <a:cxn ang="0">
                <a:pos x="connsiteX0" y="connsiteY0"/>
              </a:cxn>
              <a:cxn ang="0">
                <a:pos x="connsiteX1" y="connsiteY1"/>
              </a:cxn>
              <a:cxn ang="0">
                <a:pos x="connsiteX2" y="connsiteY2"/>
              </a:cxn>
              <a:cxn ang="0">
                <a:pos x="connsiteX3" y="connsiteY3"/>
              </a:cxn>
            </a:cxnLst>
            <a:rect l="l" t="t" r="r" b="b"/>
            <a:pathLst>
              <a:path w="1248228" h="1204685">
                <a:moveTo>
                  <a:pt x="0" y="58057"/>
                </a:moveTo>
                <a:lnTo>
                  <a:pt x="841828" y="1204685"/>
                </a:lnTo>
                <a:lnTo>
                  <a:pt x="1248228" y="1204685"/>
                </a:lnTo>
                <a:lnTo>
                  <a:pt x="812800"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89">
            <a:extLst>
              <a:ext uri="{FF2B5EF4-FFF2-40B4-BE49-F238E27FC236}">
                <a16:creationId xmlns:a16="http://schemas.microsoft.com/office/drawing/2014/main" id="{A794B9BF-C482-7342-8D5D-8850049181BF}"/>
              </a:ext>
            </a:extLst>
          </p:cNvPr>
          <p:cNvSpPr/>
          <p:nvPr/>
        </p:nvSpPr>
        <p:spPr>
          <a:xfrm>
            <a:off x="8624780" y="4041851"/>
            <a:ext cx="769257" cy="1146628"/>
          </a:xfrm>
          <a:custGeom>
            <a:avLst/>
            <a:gdLst>
              <a:gd name="connsiteX0" fmla="*/ 0 w 769257"/>
              <a:gd name="connsiteY0" fmla="*/ 0 h 1146628"/>
              <a:gd name="connsiteX1" fmla="*/ 87086 w 769257"/>
              <a:gd name="connsiteY1" fmla="*/ 1146628 h 1146628"/>
              <a:gd name="connsiteX2" fmla="*/ 508000 w 769257"/>
              <a:gd name="connsiteY2" fmla="*/ 1146628 h 1146628"/>
              <a:gd name="connsiteX3" fmla="*/ 769257 w 769257"/>
              <a:gd name="connsiteY3" fmla="*/ 0 h 1146628"/>
            </a:gdLst>
            <a:ahLst/>
            <a:cxnLst>
              <a:cxn ang="0">
                <a:pos x="connsiteX0" y="connsiteY0"/>
              </a:cxn>
              <a:cxn ang="0">
                <a:pos x="connsiteX1" y="connsiteY1"/>
              </a:cxn>
              <a:cxn ang="0">
                <a:pos x="connsiteX2" y="connsiteY2"/>
              </a:cxn>
              <a:cxn ang="0">
                <a:pos x="connsiteX3" y="connsiteY3"/>
              </a:cxn>
            </a:cxnLst>
            <a:rect l="l" t="t" r="r" b="b"/>
            <a:pathLst>
              <a:path w="769257" h="1146628">
                <a:moveTo>
                  <a:pt x="0" y="0"/>
                </a:moveTo>
                <a:lnTo>
                  <a:pt x="87086" y="1146628"/>
                </a:lnTo>
                <a:lnTo>
                  <a:pt x="508000" y="1146628"/>
                </a:lnTo>
                <a:lnTo>
                  <a:pt x="769257"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90">
            <a:extLst>
              <a:ext uri="{FF2B5EF4-FFF2-40B4-BE49-F238E27FC236}">
                <a16:creationId xmlns:a16="http://schemas.microsoft.com/office/drawing/2014/main" id="{713AF0EE-2764-3343-B00D-7FC08FE3C0A6}"/>
              </a:ext>
            </a:extLst>
          </p:cNvPr>
          <p:cNvSpPr/>
          <p:nvPr/>
        </p:nvSpPr>
        <p:spPr>
          <a:xfrm>
            <a:off x="9132780" y="4027336"/>
            <a:ext cx="1349829" cy="1190172"/>
          </a:xfrm>
          <a:custGeom>
            <a:avLst/>
            <a:gdLst>
              <a:gd name="connsiteX0" fmla="*/ 493486 w 1349829"/>
              <a:gd name="connsiteY0" fmla="*/ 14515 h 1190172"/>
              <a:gd name="connsiteX1" fmla="*/ 0 w 1349829"/>
              <a:gd name="connsiteY1" fmla="*/ 1190172 h 1190172"/>
              <a:gd name="connsiteX2" fmla="*/ 420914 w 1349829"/>
              <a:gd name="connsiteY2" fmla="*/ 1190172 h 1190172"/>
              <a:gd name="connsiteX3" fmla="*/ 1349829 w 1349829"/>
              <a:gd name="connsiteY3" fmla="*/ 0 h 1190172"/>
            </a:gdLst>
            <a:ahLst/>
            <a:cxnLst>
              <a:cxn ang="0">
                <a:pos x="connsiteX0" y="connsiteY0"/>
              </a:cxn>
              <a:cxn ang="0">
                <a:pos x="connsiteX1" y="connsiteY1"/>
              </a:cxn>
              <a:cxn ang="0">
                <a:pos x="connsiteX2" y="connsiteY2"/>
              </a:cxn>
              <a:cxn ang="0">
                <a:pos x="connsiteX3" y="connsiteY3"/>
              </a:cxn>
            </a:cxnLst>
            <a:rect l="l" t="t" r="r" b="b"/>
            <a:pathLst>
              <a:path w="1349829" h="1190172">
                <a:moveTo>
                  <a:pt x="493486" y="14515"/>
                </a:moveTo>
                <a:lnTo>
                  <a:pt x="0" y="1190172"/>
                </a:lnTo>
                <a:lnTo>
                  <a:pt x="420914" y="1190172"/>
                </a:lnTo>
                <a:lnTo>
                  <a:pt x="1349829"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7638A552-6CA3-2F4E-9379-CFFFF67C0BAA}"/>
              </a:ext>
            </a:extLst>
          </p:cNvPr>
          <p:cNvGrpSpPr/>
          <p:nvPr/>
        </p:nvGrpSpPr>
        <p:grpSpPr>
          <a:xfrm>
            <a:off x="8322794" y="5182393"/>
            <a:ext cx="1242259" cy="458416"/>
            <a:chOff x="2194471" y="4725571"/>
            <a:chExt cx="1242259" cy="458416"/>
          </a:xfrm>
        </p:grpSpPr>
        <p:sp>
          <p:nvSpPr>
            <p:cNvPr id="93" name="Rectangle 92">
              <a:extLst>
                <a:ext uri="{FF2B5EF4-FFF2-40B4-BE49-F238E27FC236}">
                  <a16:creationId xmlns:a16="http://schemas.microsoft.com/office/drawing/2014/main" id="{770D2F13-7D55-C542-9D60-D6E2ADD797E9}"/>
                </a:ext>
              </a:extLst>
            </p:cNvPr>
            <p:cNvSpPr/>
            <p:nvPr/>
          </p:nvSpPr>
          <p:spPr>
            <a:xfrm>
              <a:off x="2194471" y="4725572"/>
              <a:ext cx="419914"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94" name="Rectangle 93">
              <a:extLst>
                <a:ext uri="{FF2B5EF4-FFF2-40B4-BE49-F238E27FC236}">
                  <a16:creationId xmlns:a16="http://schemas.microsoft.com/office/drawing/2014/main" id="{5814FAB6-22F8-5C48-B20E-F77A78F2D256}"/>
                </a:ext>
              </a:extLst>
            </p:cNvPr>
            <p:cNvSpPr/>
            <p:nvPr/>
          </p:nvSpPr>
          <p:spPr>
            <a:xfrm>
              <a:off x="2604751" y="4725571"/>
              <a:ext cx="419914"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95" name="Rectangle 94">
              <a:extLst>
                <a:ext uri="{FF2B5EF4-FFF2-40B4-BE49-F238E27FC236}">
                  <a16:creationId xmlns:a16="http://schemas.microsoft.com/office/drawing/2014/main" id="{B4B5374C-BF1A-9B4D-9731-85A401F6BE7D}"/>
                </a:ext>
              </a:extLst>
            </p:cNvPr>
            <p:cNvSpPr/>
            <p:nvPr/>
          </p:nvSpPr>
          <p:spPr>
            <a:xfrm>
              <a:off x="3016816" y="4725571"/>
              <a:ext cx="419914"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sp>
        <p:nvSpPr>
          <p:cNvPr id="69" name="Freeform 68">
            <a:extLst>
              <a:ext uri="{FF2B5EF4-FFF2-40B4-BE49-F238E27FC236}">
                <a16:creationId xmlns:a16="http://schemas.microsoft.com/office/drawing/2014/main" id="{BBF42797-929C-5C47-B730-64FE6EE3AFE0}"/>
              </a:ext>
            </a:extLst>
          </p:cNvPr>
          <p:cNvSpPr/>
          <p:nvPr/>
        </p:nvSpPr>
        <p:spPr>
          <a:xfrm>
            <a:off x="1349829" y="4007253"/>
            <a:ext cx="1248228" cy="1204685"/>
          </a:xfrm>
          <a:custGeom>
            <a:avLst/>
            <a:gdLst>
              <a:gd name="connsiteX0" fmla="*/ 0 w 1248228"/>
              <a:gd name="connsiteY0" fmla="*/ 58057 h 1204685"/>
              <a:gd name="connsiteX1" fmla="*/ 841828 w 1248228"/>
              <a:gd name="connsiteY1" fmla="*/ 1204685 h 1204685"/>
              <a:gd name="connsiteX2" fmla="*/ 1248228 w 1248228"/>
              <a:gd name="connsiteY2" fmla="*/ 1204685 h 1204685"/>
              <a:gd name="connsiteX3" fmla="*/ 812800 w 1248228"/>
              <a:gd name="connsiteY3" fmla="*/ 0 h 1204685"/>
            </a:gdLst>
            <a:ahLst/>
            <a:cxnLst>
              <a:cxn ang="0">
                <a:pos x="connsiteX0" y="connsiteY0"/>
              </a:cxn>
              <a:cxn ang="0">
                <a:pos x="connsiteX1" y="connsiteY1"/>
              </a:cxn>
              <a:cxn ang="0">
                <a:pos x="connsiteX2" y="connsiteY2"/>
              </a:cxn>
              <a:cxn ang="0">
                <a:pos x="connsiteX3" y="connsiteY3"/>
              </a:cxn>
            </a:cxnLst>
            <a:rect l="l" t="t" r="r" b="b"/>
            <a:pathLst>
              <a:path w="1248228" h="1204685">
                <a:moveTo>
                  <a:pt x="0" y="58057"/>
                </a:moveTo>
                <a:lnTo>
                  <a:pt x="841828" y="1204685"/>
                </a:lnTo>
                <a:lnTo>
                  <a:pt x="1248228" y="1204685"/>
                </a:lnTo>
                <a:lnTo>
                  <a:pt x="812800"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820CE69E-07B2-C14E-B178-5120D8F85CE1}"/>
              </a:ext>
            </a:extLst>
          </p:cNvPr>
          <p:cNvSpPr/>
          <p:nvPr/>
        </p:nvSpPr>
        <p:spPr>
          <a:xfrm>
            <a:off x="2496457" y="4050796"/>
            <a:ext cx="769257" cy="1146628"/>
          </a:xfrm>
          <a:custGeom>
            <a:avLst/>
            <a:gdLst>
              <a:gd name="connsiteX0" fmla="*/ 0 w 769257"/>
              <a:gd name="connsiteY0" fmla="*/ 0 h 1146628"/>
              <a:gd name="connsiteX1" fmla="*/ 87086 w 769257"/>
              <a:gd name="connsiteY1" fmla="*/ 1146628 h 1146628"/>
              <a:gd name="connsiteX2" fmla="*/ 508000 w 769257"/>
              <a:gd name="connsiteY2" fmla="*/ 1146628 h 1146628"/>
              <a:gd name="connsiteX3" fmla="*/ 769257 w 769257"/>
              <a:gd name="connsiteY3" fmla="*/ 0 h 1146628"/>
            </a:gdLst>
            <a:ahLst/>
            <a:cxnLst>
              <a:cxn ang="0">
                <a:pos x="connsiteX0" y="connsiteY0"/>
              </a:cxn>
              <a:cxn ang="0">
                <a:pos x="connsiteX1" y="connsiteY1"/>
              </a:cxn>
              <a:cxn ang="0">
                <a:pos x="connsiteX2" y="connsiteY2"/>
              </a:cxn>
              <a:cxn ang="0">
                <a:pos x="connsiteX3" y="connsiteY3"/>
              </a:cxn>
            </a:cxnLst>
            <a:rect l="l" t="t" r="r" b="b"/>
            <a:pathLst>
              <a:path w="769257" h="1146628">
                <a:moveTo>
                  <a:pt x="0" y="0"/>
                </a:moveTo>
                <a:lnTo>
                  <a:pt x="87086" y="1146628"/>
                </a:lnTo>
                <a:lnTo>
                  <a:pt x="508000" y="1146628"/>
                </a:lnTo>
                <a:lnTo>
                  <a:pt x="769257"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a:extLst>
              <a:ext uri="{FF2B5EF4-FFF2-40B4-BE49-F238E27FC236}">
                <a16:creationId xmlns:a16="http://schemas.microsoft.com/office/drawing/2014/main" id="{B9C76932-0C88-E74B-951E-E44979C27C9D}"/>
              </a:ext>
            </a:extLst>
          </p:cNvPr>
          <p:cNvSpPr/>
          <p:nvPr/>
        </p:nvSpPr>
        <p:spPr>
          <a:xfrm>
            <a:off x="3004457" y="4036281"/>
            <a:ext cx="1349829" cy="1190172"/>
          </a:xfrm>
          <a:custGeom>
            <a:avLst/>
            <a:gdLst>
              <a:gd name="connsiteX0" fmla="*/ 493486 w 1349829"/>
              <a:gd name="connsiteY0" fmla="*/ 14515 h 1190172"/>
              <a:gd name="connsiteX1" fmla="*/ 0 w 1349829"/>
              <a:gd name="connsiteY1" fmla="*/ 1190172 h 1190172"/>
              <a:gd name="connsiteX2" fmla="*/ 420914 w 1349829"/>
              <a:gd name="connsiteY2" fmla="*/ 1190172 h 1190172"/>
              <a:gd name="connsiteX3" fmla="*/ 1349829 w 1349829"/>
              <a:gd name="connsiteY3" fmla="*/ 0 h 1190172"/>
            </a:gdLst>
            <a:ahLst/>
            <a:cxnLst>
              <a:cxn ang="0">
                <a:pos x="connsiteX0" y="connsiteY0"/>
              </a:cxn>
              <a:cxn ang="0">
                <a:pos x="connsiteX1" y="connsiteY1"/>
              </a:cxn>
              <a:cxn ang="0">
                <a:pos x="connsiteX2" y="connsiteY2"/>
              </a:cxn>
              <a:cxn ang="0">
                <a:pos x="connsiteX3" y="connsiteY3"/>
              </a:cxn>
            </a:cxnLst>
            <a:rect l="l" t="t" r="r" b="b"/>
            <a:pathLst>
              <a:path w="1349829" h="1190172">
                <a:moveTo>
                  <a:pt x="493486" y="14515"/>
                </a:moveTo>
                <a:lnTo>
                  <a:pt x="0" y="1190172"/>
                </a:lnTo>
                <a:lnTo>
                  <a:pt x="420914" y="1190172"/>
                </a:lnTo>
                <a:lnTo>
                  <a:pt x="1349829"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CA3D7-31E1-FE48-88CF-323BDF36F01A}"/>
              </a:ext>
            </a:extLst>
          </p:cNvPr>
          <p:cNvSpPr>
            <a:spLocks noGrp="1"/>
          </p:cNvSpPr>
          <p:nvPr>
            <p:ph type="title"/>
          </p:nvPr>
        </p:nvSpPr>
        <p:spPr/>
        <p:txBody>
          <a:bodyPr/>
          <a:lstStyle/>
          <a:p>
            <a:r>
              <a:rPr lang="en-US" dirty="0"/>
              <a:t>Gap-Hamming PPH from CRHFs</a:t>
            </a:r>
          </a:p>
        </p:txBody>
      </p:sp>
      <p:sp>
        <p:nvSpPr>
          <p:cNvPr id="8" name="TextBox 7">
            <a:extLst>
              <a:ext uri="{FF2B5EF4-FFF2-40B4-BE49-F238E27FC236}">
                <a16:creationId xmlns:a16="http://schemas.microsoft.com/office/drawing/2014/main" id="{7B112901-85A8-0E4D-A433-E4109F8AC174}"/>
              </a:ext>
            </a:extLst>
          </p:cNvPr>
          <p:cNvSpPr txBox="1"/>
          <p:nvPr/>
        </p:nvSpPr>
        <p:spPr>
          <a:xfrm>
            <a:off x="324816" y="1555346"/>
            <a:ext cx="9423466" cy="584775"/>
          </a:xfrm>
          <a:prstGeom prst="rect">
            <a:avLst/>
          </a:prstGeom>
          <a:noFill/>
        </p:spPr>
        <p:txBody>
          <a:bodyPr wrap="square" rtlCol="0">
            <a:spAutoFit/>
          </a:bodyPr>
          <a:lstStyle/>
          <a:p>
            <a:r>
              <a:rPr lang="en-US" sz="3200" dirty="0"/>
              <a:t>FAR inputs have few EQUAL subsets</a:t>
            </a:r>
          </a:p>
        </p:txBody>
      </p:sp>
      <p:grpSp>
        <p:nvGrpSpPr>
          <p:cNvPr id="133" name="Group 132">
            <a:extLst>
              <a:ext uri="{FF2B5EF4-FFF2-40B4-BE49-F238E27FC236}">
                <a16:creationId xmlns:a16="http://schemas.microsoft.com/office/drawing/2014/main" id="{E7FD2B6F-E116-E94F-8601-7BB86894B631}"/>
              </a:ext>
            </a:extLst>
          </p:cNvPr>
          <p:cNvGrpSpPr/>
          <p:nvPr/>
        </p:nvGrpSpPr>
        <p:grpSpPr>
          <a:xfrm>
            <a:off x="1338668" y="2205483"/>
            <a:ext cx="2685113" cy="458419"/>
            <a:chOff x="424526" y="2349962"/>
            <a:chExt cx="3979358" cy="679380"/>
          </a:xfrm>
        </p:grpSpPr>
        <p:sp>
          <p:nvSpPr>
            <p:cNvPr id="134" name="Rectangle 133">
              <a:extLst>
                <a:ext uri="{FF2B5EF4-FFF2-40B4-BE49-F238E27FC236}">
                  <a16:creationId xmlns:a16="http://schemas.microsoft.com/office/drawing/2014/main" id="{EAC08CC4-5643-C74C-861D-DBBC8618D4E8}"/>
                </a:ext>
              </a:extLst>
            </p:cNvPr>
            <p:cNvSpPr/>
            <p:nvPr/>
          </p:nvSpPr>
          <p:spPr>
            <a:xfrm>
              <a:off x="424526" y="2349968"/>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35" name="Rectangle 134">
              <a:extLst>
                <a:ext uri="{FF2B5EF4-FFF2-40B4-BE49-F238E27FC236}">
                  <a16:creationId xmlns:a16="http://schemas.microsoft.com/office/drawing/2014/main" id="{E33569C2-1E59-FD43-80C3-B570A6C78082}"/>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36" name="Rectangle 135">
              <a:extLst>
                <a:ext uri="{FF2B5EF4-FFF2-40B4-BE49-F238E27FC236}">
                  <a16:creationId xmlns:a16="http://schemas.microsoft.com/office/drawing/2014/main" id="{6E692FDB-DE85-5240-A6D0-12631E5A035C}"/>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37" name="Rectangle 136">
              <a:extLst>
                <a:ext uri="{FF2B5EF4-FFF2-40B4-BE49-F238E27FC236}">
                  <a16:creationId xmlns:a16="http://schemas.microsoft.com/office/drawing/2014/main" id="{61C671B8-B422-8E48-90F4-92BB9C7F0E8E}"/>
                </a:ext>
              </a:extLst>
            </p:cNvPr>
            <p:cNvSpPr/>
            <p:nvPr/>
          </p:nvSpPr>
          <p:spPr>
            <a:xfrm>
              <a:off x="2438752" y="2349964"/>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38" name="Rectangle 137">
              <a:extLst>
                <a:ext uri="{FF2B5EF4-FFF2-40B4-BE49-F238E27FC236}">
                  <a16:creationId xmlns:a16="http://schemas.microsoft.com/office/drawing/2014/main" id="{360B0540-02FF-6B46-A6CD-AFE6A8C8F414}"/>
                </a:ext>
              </a:extLst>
            </p:cNvPr>
            <p:cNvSpPr/>
            <p:nvPr/>
          </p:nvSpPr>
          <p:spPr>
            <a:xfrm>
              <a:off x="3110161" y="2349963"/>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39" name="Rectangle 138">
              <a:extLst>
                <a:ext uri="{FF2B5EF4-FFF2-40B4-BE49-F238E27FC236}">
                  <a16:creationId xmlns:a16="http://schemas.microsoft.com/office/drawing/2014/main" id="{A8BCC2C5-B370-154D-907E-FE4092F91868}"/>
                </a:ext>
              </a:extLst>
            </p:cNvPr>
            <p:cNvSpPr/>
            <p:nvPr/>
          </p:nvSpPr>
          <p:spPr>
            <a:xfrm>
              <a:off x="3781569" y="2349962"/>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cxnSp>
        <p:nvCxnSpPr>
          <p:cNvPr id="140" name="Straight Connector 139">
            <a:extLst>
              <a:ext uri="{FF2B5EF4-FFF2-40B4-BE49-F238E27FC236}">
                <a16:creationId xmlns:a16="http://schemas.microsoft.com/office/drawing/2014/main" id="{9A396773-642F-FA40-B69F-3E6D28A2C7B8}"/>
              </a:ext>
            </a:extLst>
          </p:cNvPr>
          <p:cNvCxnSpPr>
            <a:cxnSpLocks/>
            <a:stCxn id="135" idx="2"/>
            <a:endCxn id="149" idx="0"/>
          </p:cNvCxnSpPr>
          <p:nvPr/>
        </p:nvCxnSpPr>
        <p:spPr>
          <a:xfrm flipH="1">
            <a:off x="1548625" y="2663901"/>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FC5715C-4ACD-9943-8085-2D927F84E9C3}"/>
              </a:ext>
            </a:extLst>
          </p:cNvPr>
          <p:cNvCxnSpPr>
            <a:cxnSpLocks/>
            <a:stCxn id="136" idx="2"/>
            <a:endCxn id="150" idx="0"/>
          </p:cNvCxnSpPr>
          <p:nvPr/>
        </p:nvCxnSpPr>
        <p:spPr>
          <a:xfrm flipH="1">
            <a:off x="1968537" y="2663900"/>
            <a:ext cx="486168"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7F62E63-8E7E-5D42-82E7-86FE2B9BD641}"/>
              </a:ext>
            </a:extLst>
          </p:cNvPr>
          <p:cNvCxnSpPr>
            <a:cxnSpLocks/>
            <a:stCxn id="135" idx="2"/>
            <a:endCxn id="152" idx="0"/>
          </p:cNvCxnSpPr>
          <p:nvPr/>
        </p:nvCxnSpPr>
        <p:spPr>
          <a:xfrm>
            <a:off x="2001665" y="2663901"/>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EA0F1EB-5998-0C46-9C3F-48D4B0C592B8}"/>
              </a:ext>
            </a:extLst>
          </p:cNvPr>
          <p:cNvCxnSpPr>
            <a:cxnSpLocks/>
            <a:stCxn id="137" idx="2"/>
            <a:endCxn id="153" idx="0"/>
          </p:cNvCxnSpPr>
          <p:nvPr/>
        </p:nvCxnSpPr>
        <p:spPr>
          <a:xfrm>
            <a:off x="2907745" y="2663899"/>
            <a:ext cx="182136" cy="94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E4EF70F-1D54-3C43-A2D5-BEC821E54CE1}"/>
              </a:ext>
            </a:extLst>
          </p:cNvPr>
          <p:cNvCxnSpPr>
            <a:cxnSpLocks/>
            <a:stCxn id="139" idx="2"/>
            <a:endCxn id="156" idx="0"/>
          </p:cNvCxnSpPr>
          <p:nvPr/>
        </p:nvCxnSpPr>
        <p:spPr>
          <a:xfrm>
            <a:off x="3813825" y="2663898"/>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129234F-0BF4-AC41-B772-913967DDAD1A}"/>
              </a:ext>
            </a:extLst>
          </p:cNvPr>
          <p:cNvCxnSpPr>
            <a:cxnSpLocks/>
            <a:stCxn id="138" idx="2"/>
            <a:endCxn id="155" idx="0"/>
          </p:cNvCxnSpPr>
          <p:nvPr/>
        </p:nvCxnSpPr>
        <p:spPr>
          <a:xfrm>
            <a:off x="3360785" y="2663899"/>
            <a:ext cx="365060" cy="948378"/>
          </a:xfrm>
          <a:prstGeom prst="line">
            <a:avLst/>
          </a:prstGeom>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0A6D60A9-7E6F-B34E-B585-4D2B2182C82E}"/>
              </a:ext>
            </a:extLst>
          </p:cNvPr>
          <p:cNvGrpSpPr/>
          <p:nvPr/>
        </p:nvGrpSpPr>
        <p:grpSpPr>
          <a:xfrm>
            <a:off x="1338668" y="3612276"/>
            <a:ext cx="839826" cy="458416"/>
            <a:chOff x="424526" y="3744569"/>
            <a:chExt cx="1244628" cy="679376"/>
          </a:xfrm>
        </p:grpSpPr>
        <p:sp>
          <p:nvSpPr>
            <p:cNvPr id="149" name="Rectangle 148">
              <a:extLst>
                <a:ext uri="{FF2B5EF4-FFF2-40B4-BE49-F238E27FC236}">
                  <a16:creationId xmlns:a16="http://schemas.microsoft.com/office/drawing/2014/main" id="{95830297-D69B-2D46-AD57-F4416EBA9F32}"/>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50" name="Rectangle 149">
              <a:extLst>
                <a:ext uri="{FF2B5EF4-FFF2-40B4-BE49-F238E27FC236}">
                  <a16:creationId xmlns:a16="http://schemas.microsoft.com/office/drawing/2014/main" id="{05072BA2-E1E0-5346-BD25-FE27ADEFB020}"/>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151" name="Group 150">
            <a:extLst>
              <a:ext uri="{FF2B5EF4-FFF2-40B4-BE49-F238E27FC236}">
                <a16:creationId xmlns:a16="http://schemas.microsoft.com/office/drawing/2014/main" id="{5889552B-96A5-6D47-8A71-0D1A1ADC5A05}"/>
              </a:ext>
            </a:extLst>
          </p:cNvPr>
          <p:cNvGrpSpPr/>
          <p:nvPr/>
        </p:nvGrpSpPr>
        <p:grpSpPr>
          <a:xfrm>
            <a:off x="2491668" y="3612276"/>
            <a:ext cx="808169" cy="458416"/>
            <a:chOff x="2133280" y="3744569"/>
            <a:chExt cx="1197713" cy="679376"/>
          </a:xfrm>
        </p:grpSpPr>
        <p:sp>
          <p:nvSpPr>
            <p:cNvPr id="152" name="Rectangle 151">
              <a:extLst>
                <a:ext uri="{FF2B5EF4-FFF2-40B4-BE49-F238E27FC236}">
                  <a16:creationId xmlns:a16="http://schemas.microsoft.com/office/drawing/2014/main" id="{FD66FCC6-C27C-7F44-9A4C-6F6D8AB5213C}"/>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53" name="Rectangle 152">
              <a:extLst>
                <a:ext uri="{FF2B5EF4-FFF2-40B4-BE49-F238E27FC236}">
                  <a16:creationId xmlns:a16="http://schemas.microsoft.com/office/drawing/2014/main" id="{55DF2DC8-41D1-1B4E-97E5-590DB9B401A0}"/>
                </a:ext>
              </a:extLst>
            </p:cNvPr>
            <p:cNvSpPr/>
            <p:nvPr/>
          </p:nvSpPr>
          <p:spPr>
            <a:xfrm>
              <a:off x="2708678"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154" name="Group 153">
            <a:extLst>
              <a:ext uri="{FF2B5EF4-FFF2-40B4-BE49-F238E27FC236}">
                <a16:creationId xmlns:a16="http://schemas.microsoft.com/office/drawing/2014/main" id="{2ECFE995-4327-3548-A134-B97BC5872EDA}"/>
              </a:ext>
            </a:extLst>
          </p:cNvPr>
          <p:cNvGrpSpPr/>
          <p:nvPr/>
        </p:nvGrpSpPr>
        <p:grpSpPr>
          <a:xfrm>
            <a:off x="3515888" y="3612276"/>
            <a:ext cx="838140" cy="458415"/>
            <a:chOff x="3651183" y="3744569"/>
            <a:chExt cx="1242129" cy="679375"/>
          </a:xfrm>
        </p:grpSpPr>
        <p:sp>
          <p:nvSpPr>
            <p:cNvPr id="155" name="Rectangle 154">
              <a:extLst>
                <a:ext uri="{FF2B5EF4-FFF2-40B4-BE49-F238E27FC236}">
                  <a16:creationId xmlns:a16="http://schemas.microsoft.com/office/drawing/2014/main" id="{E412766B-418B-F642-9944-6E5A3CD804F0}"/>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56" name="Rectangle 155">
              <a:extLst>
                <a:ext uri="{FF2B5EF4-FFF2-40B4-BE49-F238E27FC236}">
                  <a16:creationId xmlns:a16="http://schemas.microsoft.com/office/drawing/2014/main" id="{0F4AACF0-00B7-AB46-A350-A44C03C6602C}"/>
                </a:ext>
              </a:extLst>
            </p:cNvPr>
            <p:cNvSpPr/>
            <p:nvPr/>
          </p:nvSpPr>
          <p:spPr>
            <a:xfrm>
              <a:off x="4270997"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157" name="Group 156">
            <a:extLst>
              <a:ext uri="{FF2B5EF4-FFF2-40B4-BE49-F238E27FC236}">
                <a16:creationId xmlns:a16="http://schemas.microsoft.com/office/drawing/2014/main" id="{6BF83D01-0854-7B4A-8DEA-908049AFC7EE}"/>
              </a:ext>
            </a:extLst>
          </p:cNvPr>
          <p:cNvGrpSpPr/>
          <p:nvPr/>
        </p:nvGrpSpPr>
        <p:grpSpPr>
          <a:xfrm>
            <a:off x="7478152" y="2205482"/>
            <a:ext cx="3015360" cy="1865209"/>
            <a:chOff x="7390032" y="2205482"/>
            <a:chExt cx="3015360" cy="1865209"/>
          </a:xfrm>
        </p:grpSpPr>
        <p:grpSp>
          <p:nvGrpSpPr>
            <p:cNvPr id="158" name="Group 157">
              <a:extLst>
                <a:ext uri="{FF2B5EF4-FFF2-40B4-BE49-F238E27FC236}">
                  <a16:creationId xmlns:a16="http://schemas.microsoft.com/office/drawing/2014/main" id="{A37A0F62-07B6-6447-94AD-4418AF65C155}"/>
                </a:ext>
              </a:extLst>
            </p:cNvPr>
            <p:cNvGrpSpPr/>
            <p:nvPr/>
          </p:nvGrpSpPr>
          <p:grpSpPr>
            <a:xfrm>
              <a:off x="7390032" y="2205482"/>
              <a:ext cx="2685113" cy="458419"/>
              <a:chOff x="424526" y="2349962"/>
              <a:chExt cx="3979358" cy="679380"/>
            </a:xfrm>
          </p:grpSpPr>
          <p:sp>
            <p:nvSpPr>
              <p:cNvPr id="174" name="Rectangle 173">
                <a:extLst>
                  <a:ext uri="{FF2B5EF4-FFF2-40B4-BE49-F238E27FC236}">
                    <a16:creationId xmlns:a16="http://schemas.microsoft.com/office/drawing/2014/main" id="{B7D6B627-AFF8-6543-BCD5-6011E54FB39D}"/>
                  </a:ext>
                </a:extLst>
              </p:cNvPr>
              <p:cNvSpPr/>
              <p:nvPr/>
            </p:nvSpPr>
            <p:spPr>
              <a:xfrm>
                <a:off x="424526" y="2349968"/>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75" name="Rectangle 174">
                <a:extLst>
                  <a:ext uri="{FF2B5EF4-FFF2-40B4-BE49-F238E27FC236}">
                    <a16:creationId xmlns:a16="http://schemas.microsoft.com/office/drawing/2014/main" id="{419B1B10-351A-F343-B76E-4055D110C9E1}"/>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6" name="Rectangle 175">
                <a:extLst>
                  <a:ext uri="{FF2B5EF4-FFF2-40B4-BE49-F238E27FC236}">
                    <a16:creationId xmlns:a16="http://schemas.microsoft.com/office/drawing/2014/main" id="{C499E5FB-5971-7349-B4A6-2B5F29B2AB43}"/>
                  </a:ext>
                </a:extLst>
              </p:cNvPr>
              <p:cNvSpPr/>
              <p:nvPr/>
            </p:nvSpPr>
            <p:spPr>
              <a:xfrm>
                <a:off x="1767343" y="2349965"/>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7" name="Rectangle 176">
                <a:extLst>
                  <a:ext uri="{FF2B5EF4-FFF2-40B4-BE49-F238E27FC236}">
                    <a16:creationId xmlns:a16="http://schemas.microsoft.com/office/drawing/2014/main" id="{3855E8EB-6CDC-454B-9A84-0B0EAC889E4F}"/>
                  </a:ext>
                </a:extLst>
              </p:cNvPr>
              <p:cNvSpPr/>
              <p:nvPr/>
            </p:nvSpPr>
            <p:spPr>
              <a:xfrm>
                <a:off x="2438752" y="2349964"/>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8" name="Rectangle 177">
                <a:extLst>
                  <a:ext uri="{FF2B5EF4-FFF2-40B4-BE49-F238E27FC236}">
                    <a16:creationId xmlns:a16="http://schemas.microsoft.com/office/drawing/2014/main" id="{B3D4E9CA-91B7-FD4E-AD05-C1E257AAD1B5}"/>
                  </a:ext>
                </a:extLst>
              </p:cNvPr>
              <p:cNvSpPr/>
              <p:nvPr/>
            </p:nvSpPr>
            <p:spPr>
              <a:xfrm>
                <a:off x="3110161" y="2349963"/>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79" name="Rectangle 178">
                <a:extLst>
                  <a:ext uri="{FF2B5EF4-FFF2-40B4-BE49-F238E27FC236}">
                    <a16:creationId xmlns:a16="http://schemas.microsoft.com/office/drawing/2014/main" id="{067D71DB-6F80-3B4A-BD1E-07A71D00D6AA}"/>
                  </a:ext>
                </a:extLst>
              </p:cNvPr>
              <p:cNvSpPr/>
              <p:nvPr/>
            </p:nvSpPr>
            <p:spPr>
              <a:xfrm>
                <a:off x="3781569" y="2349962"/>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cxnSp>
          <p:nvCxnSpPr>
            <p:cNvPr id="159" name="Straight Connector 158">
              <a:extLst>
                <a:ext uri="{FF2B5EF4-FFF2-40B4-BE49-F238E27FC236}">
                  <a16:creationId xmlns:a16="http://schemas.microsoft.com/office/drawing/2014/main" id="{8E057AF5-5478-314C-A4DC-86C4D1D56C33}"/>
                </a:ext>
              </a:extLst>
            </p:cNvPr>
            <p:cNvCxnSpPr>
              <a:cxnSpLocks/>
              <a:stCxn id="175" idx="2"/>
              <a:endCxn id="172" idx="0"/>
            </p:cNvCxnSpPr>
            <p:nvPr/>
          </p:nvCxnSpPr>
          <p:spPr>
            <a:xfrm flipH="1">
              <a:off x="7599989" y="2663900"/>
              <a:ext cx="45304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D20AFB3E-00AA-B549-9427-7B761731CB78}"/>
                </a:ext>
              </a:extLst>
            </p:cNvPr>
            <p:cNvCxnSpPr>
              <a:cxnSpLocks/>
              <a:stCxn id="176" idx="2"/>
              <a:endCxn id="173" idx="0"/>
            </p:cNvCxnSpPr>
            <p:nvPr/>
          </p:nvCxnSpPr>
          <p:spPr>
            <a:xfrm flipH="1">
              <a:off x="8019901" y="2663899"/>
              <a:ext cx="486168"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7CA4342-18E8-7B4D-8C4B-2D5A45290E43}"/>
                </a:ext>
              </a:extLst>
            </p:cNvPr>
            <p:cNvCxnSpPr>
              <a:cxnSpLocks/>
              <a:stCxn id="175" idx="2"/>
              <a:endCxn id="170" idx="0"/>
            </p:cNvCxnSpPr>
            <p:nvPr/>
          </p:nvCxnSpPr>
          <p:spPr>
            <a:xfrm>
              <a:off x="8053029" y="2663900"/>
              <a:ext cx="699960" cy="948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1B71786-A784-6445-AA01-7A9354AC3AF3}"/>
                </a:ext>
              </a:extLst>
            </p:cNvPr>
            <p:cNvCxnSpPr>
              <a:cxnSpLocks/>
              <a:stCxn id="177" idx="2"/>
              <a:endCxn id="171" idx="0"/>
            </p:cNvCxnSpPr>
            <p:nvPr/>
          </p:nvCxnSpPr>
          <p:spPr>
            <a:xfrm>
              <a:off x="8959109" y="2663898"/>
              <a:ext cx="182136" cy="94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9E82590-571F-5645-AD81-F0A11C531AFC}"/>
                </a:ext>
              </a:extLst>
            </p:cNvPr>
            <p:cNvCxnSpPr>
              <a:cxnSpLocks/>
              <a:stCxn id="179" idx="2"/>
              <a:endCxn id="169" idx="0"/>
            </p:cNvCxnSpPr>
            <p:nvPr/>
          </p:nvCxnSpPr>
          <p:spPr>
            <a:xfrm>
              <a:off x="9865189" y="2663897"/>
              <a:ext cx="330246" cy="94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E1F0B449-2D53-BC43-91F9-66DC699698C4}"/>
                </a:ext>
              </a:extLst>
            </p:cNvPr>
            <p:cNvCxnSpPr>
              <a:cxnSpLocks/>
              <a:stCxn id="178" idx="2"/>
              <a:endCxn id="168" idx="0"/>
            </p:cNvCxnSpPr>
            <p:nvPr/>
          </p:nvCxnSpPr>
          <p:spPr>
            <a:xfrm>
              <a:off x="9412149" y="2663898"/>
              <a:ext cx="365060" cy="948378"/>
            </a:xfrm>
            <a:prstGeom prst="line">
              <a:avLst/>
            </a:prstGeom>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931C1312-FEFB-B944-A81F-243E43FCCDBD}"/>
                </a:ext>
              </a:extLst>
            </p:cNvPr>
            <p:cNvGrpSpPr/>
            <p:nvPr/>
          </p:nvGrpSpPr>
          <p:grpSpPr>
            <a:xfrm>
              <a:off x="7390032" y="3612275"/>
              <a:ext cx="839826" cy="458416"/>
              <a:chOff x="424526" y="3744569"/>
              <a:chExt cx="1244628" cy="679376"/>
            </a:xfrm>
          </p:grpSpPr>
          <p:sp>
            <p:nvSpPr>
              <p:cNvPr id="172" name="Rectangle 171">
                <a:extLst>
                  <a:ext uri="{FF2B5EF4-FFF2-40B4-BE49-F238E27FC236}">
                    <a16:creationId xmlns:a16="http://schemas.microsoft.com/office/drawing/2014/main" id="{A6F367C6-2F21-4646-AF6B-B2616B65AA6A}"/>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3" name="Rectangle 172">
                <a:extLst>
                  <a:ext uri="{FF2B5EF4-FFF2-40B4-BE49-F238E27FC236}">
                    <a16:creationId xmlns:a16="http://schemas.microsoft.com/office/drawing/2014/main" id="{6F330C24-ACFE-664C-89C3-BC4AC9F67E20}"/>
                  </a:ext>
                </a:extLst>
              </p:cNvPr>
              <p:cNvSpPr/>
              <p:nvPr/>
            </p:nvSpPr>
            <p:spPr>
              <a:xfrm>
                <a:off x="1046839"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166" name="Group 165">
              <a:extLst>
                <a:ext uri="{FF2B5EF4-FFF2-40B4-BE49-F238E27FC236}">
                  <a16:creationId xmlns:a16="http://schemas.microsoft.com/office/drawing/2014/main" id="{C4312785-0DE9-2F40-8450-DDAA755B12AE}"/>
                </a:ext>
              </a:extLst>
            </p:cNvPr>
            <p:cNvGrpSpPr/>
            <p:nvPr/>
          </p:nvGrpSpPr>
          <p:grpSpPr>
            <a:xfrm>
              <a:off x="8543032" y="3612275"/>
              <a:ext cx="808169" cy="458416"/>
              <a:chOff x="2133280" y="3744569"/>
              <a:chExt cx="1197713" cy="679376"/>
            </a:xfrm>
          </p:grpSpPr>
          <p:sp>
            <p:nvSpPr>
              <p:cNvPr id="170" name="Rectangle 169">
                <a:extLst>
                  <a:ext uri="{FF2B5EF4-FFF2-40B4-BE49-F238E27FC236}">
                    <a16:creationId xmlns:a16="http://schemas.microsoft.com/office/drawing/2014/main" id="{08C2A788-0C2E-C848-9EC3-2F6AD4552DEE}"/>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71" name="Rectangle 170">
                <a:extLst>
                  <a:ext uri="{FF2B5EF4-FFF2-40B4-BE49-F238E27FC236}">
                    <a16:creationId xmlns:a16="http://schemas.microsoft.com/office/drawing/2014/main" id="{23B3BDDF-22FA-4C43-9558-7E5418806DDE}"/>
                  </a:ext>
                </a:extLst>
              </p:cNvPr>
              <p:cNvSpPr/>
              <p:nvPr/>
            </p:nvSpPr>
            <p:spPr>
              <a:xfrm>
                <a:off x="2708678"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grpSp>
          <p:nvGrpSpPr>
            <p:cNvPr id="167" name="Group 166">
              <a:extLst>
                <a:ext uri="{FF2B5EF4-FFF2-40B4-BE49-F238E27FC236}">
                  <a16:creationId xmlns:a16="http://schemas.microsoft.com/office/drawing/2014/main" id="{DB37D031-7BE2-0340-8E8A-7994BDA39215}"/>
                </a:ext>
              </a:extLst>
            </p:cNvPr>
            <p:cNvGrpSpPr/>
            <p:nvPr/>
          </p:nvGrpSpPr>
          <p:grpSpPr>
            <a:xfrm>
              <a:off x="9567252" y="3612275"/>
              <a:ext cx="838140" cy="458415"/>
              <a:chOff x="3651183" y="3744569"/>
              <a:chExt cx="1242129" cy="679375"/>
            </a:xfrm>
          </p:grpSpPr>
          <p:sp>
            <p:nvSpPr>
              <p:cNvPr id="168" name="Rectangle 167">
                <a:extLst>
                  <a:ext uri="{FF2B5EF4-FFF2-40B4-BE49-F238E27FC236}">
                    <a16:creationId xmlns:a16="http://schemas.microsoft.com/office/drawing/2014/main" id="{BE992842-11EC-F74D-B06A-BA68209AFD95}"/>
                  </a:ext>
                </a:extLst>
              </p:cNvPr>
              <p:cNvSpPr/>
              <p:nvPr/>
            </p:nvSpPr>
            <p:spPr>
              <a:xfrm>
                <a:off x="3651183" y="3744570"/>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169" name="Rectangle 168">
                <a:extLst>
                  <a:ext uri="{FF2B5EF4-FFF2-40B4-BE49-F238E27FC236}">
                    <a16:creationId xmlns:a16="http://schemas.microsoft.com/office/drawing/2014/main" id="{139C7A91-6FAD-CE49-B0E5-FE1D9A7B5B52}"/>
                  </a:ext>
                </a:extLst>
              </p:cNvPr>
              <p:cNvSpPr/>
              <p:nvPr/>
            </p:nvSpPr>
            <p:spPr>
              <a:xfrm>
                <a:off x="4270997"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pic>
        <p:nvPicPr>
          <p:cNvPr id="187" name="Picture 186">
            <a:extLst>
              <a:ext uri="{FF2B5EF4-FFF2-40B4-BE49-F238E27FC236}">
                <a16:creationId xmlns:a16="http://schemas.microsoft.com/office/drawing/2014/main" id="{D8D6B643-A3BE-764C-A5BD-AD2D619A00A2}"/>
              </a:ext>
            </a:extLst>
          </p:cNvPr>
          <p:cNvPicPr>
            <a:picLocks noChangeAspect="1"/>
          </p:cNvPicPr>
          <p:nvPr/>
        </p:nvPicPr>
        <p:blipFill>
          <a:blip r:embed="rId2"/>
          <a:stretch>
            <a:fillRect/>
          </a:stretch>
        </p:blipFill>
        <p:spPr>
          <a:xfrm>
            <a:off x="2558841" y="5762420"/>
            <a:ext cx="642166" cy="633604"/>
          </a:xfrm>
          <a:prstGeom prst="rect">
            <a:avLst/>
          </a:prstGeom>
        </p:spPr>
      </p:pic>
      <p:grpSp>
        <p:nvGrpSpPr>
          <p:cNvPr id="81" name="Group 80">
            <a:extLst>
              <a:ext uri="{FF2B5EF4-FFF2-40B4-BE49-F238E27FC236}">
                <a16:creationId xmlns:a16="http://schemas.microsoft.com/office/drawing/2014/main" id="{FAB187B4-3862-E34D-91BF-E1DA98E465A7}"/>
              </a:ext>
            </a:extLst>
          </p:cNvPr>
          <p:cNvGrpSpPr/>
          <p:nvPr/>
        </p:nvGrpSpPr>
        <p:grpSpPr>
          <a:xfrm>
            <a:off x="2194471" y="5191338"/>
            <a:ext cx="1242259" cy="458416"/>
            <a:chOff x="2194471" y="4725571"/>
            <a:chExt cx="1242259" cy="458416"/>
          </a:xfrm>
        </p:grpSpPr>
        <p:sp>
          <p:nvSpPr>
            <p:cNvPr id="82" name="Rectangle 81">
              <a:extLst>
                <a:ext uri="{FF2B5EF4-FFF2-40B4-BE49-F238E27FC236}">
                  <a16:creationId xmlns:a16="http://schemas.microsoft.com/office/drawing/2014/main" id="{CF05DB01-EE14-B942-AE49-4302CC21A1AE}"/>
                </a:ext>
              </a:extLst>
            </p:cNvPr>
            <p:cNvSpPr/>
            <p:nvPr/>
          </p:nvSpPr>
          <p:spPr>
            <a:xfrm>
              <a:off x="2194471" y="4725572"/>
              <a:ext cx="419914"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3" name="Rectangle 82">
              <a:extLst>
                <a:ext uri="{FF2B5EF4-FFF2-40B4-BE49-F238E27FC236}">
                  <a16:creationId xmlns:a16="http://schemas.microsoft.com/office/drawing/2014/main" id="{35B6D29C-EA92-B746-B92E-A32919483E6F}"/>
                </a:ext>
              </a:extLst>
            </p:cNvPr>
            <p:cNvSpPr/>
            <p:nvPr/>
          </p:nvSpPr>
          <p:spPr>
            <a:xfrm>
              <a:off x="2604751" y="4725571"/>
              <a:ext cx="419914" cy="45841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84" name="Rectangle 83">
              <a:extLst>
                <a:ext uri="{FF2B5EF4-FFF2-40B4-BE49-F238E27FC236}">
                  <a16:creationId xmlns:a16="http://schemas.microsoft.com/office/drawing/2014/main" id="{38D83FBF-9151-B44D-B462-F2EA8C42DFB3}"/>
                </a:ext>
              </a:extLst>
            </p:cNvPr>
            <p:cNvSpPr/>
            <p:nvPr/>
          </p:nvSpPr>
          <p:spPr>
            <a:xfrm>
              <a:off x="3016816" y="4725571"/>
              <a:ext cx="419914" cy="4584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pic>
        <p:nvPicPr>
          <p:cNvPr id="86" name="Picture 85">
            <a:extLst>
              <a:ext uri="{FF2B5EF4-FFF2-40B4-BE49-F238E27FC236}">
                <a16:creationId xmlns:a16="http://schemas.microsoft.com/office/drawing/2014/main" id="{C2CC0E23-8575-184F-BD06-035C916412BF}"/>
              </a:ext>
            </a:extLst>
          </p:cNvPr>
          <p:cNvPicPr>
            <a:picLocks noChangeAspect="1"/>
          </p:cNvPicPr>
          <p:nvPr/>
        </p:nvPicPr>
        <p:blipFill>
          <a:blip r:embed="rId2"/>
          <a:stretch>
            <a:fillRect/>
          </a:stretch>
        </p:blipFill>
        <p:spPr>
          <a:xfrm>
            <a:off x="3060410" y="5747906"/>
            <a:ext cx="642166" cy="633604"/>
          </a:xfrm>
          <a:prstGeom prst="rect">
            <a:avLst/>
          </a:prstGeom>
        </p:spPr>
      </p:pic>
      <p:pic>
        <p:nvPicPr>
          <p:cNvPr id="88" name="Picture 87">
            <a:extLst>
              <a:ext uri="{FF2B5EF4-FFF2-40B4-BE49-F238E27FC236}">
                <a16:creationId xmlns:a16="http://schemas.microsoft.com/office/drawing/2014/main" id="{A1AE76DC-5FEB-D240-9DA9-4CD4643F017A}"/>
              </a:ext>
            </a:extLst>
          </p:cNvPr>
          <p:cNvPicPr>
            <a:picLocks noChangeAspect="1"/>
          </p:cNvPicPr>
          <p:nvPr/>
        </p:nvPicPr>
        <p:blipFill>
          <a:blip r:embed="rId2"/>
          <a:stretch>
            <a:fillRect/>
          </a:stretch>
        </p:blipFill>
        <p:spPr>
          <a:xfrm>
            <a:off x="2083345" y="5747906"/>
            <a:ext cx="642166" cy="633604"/>
          </a:xfrm>
          <a:prstGeom prst="rect">
            <a:avLst/>
          </a:prstGeom>
        </p:spPr>
      </p:pic>
      <p:pic>
        <p:nvPicPr>
          <p:cNvPr id="96" name="Picture 95">
            <a:extLst>
              <a:ext uri="{FF2B5EF4-FFF2-40B4-BE49-F238E27FC236}">
                <a16:creationId xmlns:a16="http://schemas.microsoft.com/office/drawing/2014/main" id="{14C6B8B1-065F-A741-AC35-DA8579F37C29}"/>
              </a:ext>
            </a:extLst>
          </p:cNvPr>
          <p:cNvPicPr>
            <a:picLocks noChangeAspect="1"/>
          </p:cNvPicPr>
          <p:nvPr/>
        </p:nvPicPr>
        <p:blipFill>
          <a:blip r:embed="rId2"/>
          <a:stretch>
            <a:fillRect/>
          </a:stretch>
        </p:blipFill>
        <p:spPr>
          <a:xfrm>
            <a:off x="8755616" y="5776934"/>
            <a:ext cx="642166" cy="633604"/>
          </a:xfrm>
          <a:prstGeom prst="rect">
            <a:avLst/>
          </a:prstGeom>
        </p:spPr>
      </p:pic>
      <p:pic>
        <p:nvPicPr>
          <p:cNvPr id="97" name="Picture 96">
            <a:extLst>
              <a:ext uri="{FF2B5EF4-FFF2-40B4-BE49-F238E27FC236}">
                <a16:creationId xmlns:a16="http://schemas.microsoft.com/office/drawing/2014/main" id="{D67CC6BB-5237-A343-932C-53B5CD8893A6}"/>
              </a:ext>
            </a:extLst>
          </p:cNvPr>
          <p:cNvPicPr>
            <a:picLocks noChangeAspect="1"/>
          </p:cNvPicPr>
          <p:nvPr/>
        </p:nvPicPr>
        <p:blipFill>
          <a:blip r:embed="rId2"/>
          <a:stretch>
            <a:fillRect/>
          </a:stretch>
        </p:blipFill>
        <p:spPr>
          <a:xfrm>
            <a:off x="9257185" y="5762420"/>
            <a:ext cx="642166" cy="633604"/>
          </a:xfrm>
          <a:prstGeom prst="rect">
            <a:avLst/>
          </a:prstGeom>
        </p:spPr>
      </p:pic>
      <p:pic>
        <p:nvPicPr>
          <p:cNvPr id="98" name="Picture 97">
            <a:extLst>
              <a:ext uri="{FF2B5EF4-FFF2-40B4-BE49-F238E27FC236}">
                <a16:creationId xmlns:a16="http://schemas.microsoft.com/office/drawing/2014/main" id="{1109D327-7142-D244-B67B-7BE3C5B00C3E}"/>
              </a:ext>
            </a:extLst>
          </p:cNvPr>
          <p:cNvPicPr>
            <a:picLocks noChangeAspect="1"/>
          </p:cNvPicPr>
          <p:nvPr/>
        </p:nvPicPr>
        <p:blipFill>
          <a:blip r:embed="rId2"/>
          <a:stretch>
            <a:fillRect/>
          </a:stretch>
        </p:blipFill>
        <p:spPr>
          <a:xfrm>
            <a:off x="8280120" y="5762420"/>
            <a:ext cx="642166" cy="633604"/>
          </a:xfrm>
          <a:prstGeom prst="rect">
            <a:avLst/>
          </a:prstGeom>
        </p:spPr>
      </p:pic>
      <p:sp>
        <p:nvSpPr>
          <p:cNvPr id="99" name="TextBox 98">
            <a:extLst>
              <a:ext uri="{FF2B5EF4-FFF2-40B4-BE49-F238E27FC236}">
                <a16:creationId xmlns:a16="http://schemas.microsoft.com/office/drawing/2014/main" id="{BC3C4352-F2C5-5041-92F4-7C9AA255E39B}"/>
              </a:ext>
            </a:extLst>
          </p:cNvPr>
          <p:cNvSpPr txBox="1"/>
          <p:nvPr/>
        </p:nvSpPr>
        <p:spPr>
          <a:xfrm>
            <a:off x="4355778" y="3683916"/>
            <a:ext cx="3226655" cy="1569660"/>
          </a:xfrm>
          <a:prstGeom prst="rect">
            <a:avLst/>
          </a:prstGeom>
          <a:noFill/>
        </p:spPr>
        <p:txBody>
          <a:bodyPr wrap="square" rtlCol="0">
            <a:spAutoFit/>
          </a:bodyPr>
          <a:lstStyle/>
          <a:p>
            <a:pPr algn="ctr"/>
            <a:r>
              <a:rPr lang="en-US" sz="3200" dirty="0"/>
              <a:t>So, CRH’s of these subsets should disagree</a:t>
            </a:r>
          </a:p>
        </p:txBody>
      </p:sp>
      <p:sp>
        <p:nvSpPr>
          <p:cNvPr id="101" name="TextBox 100">
            <a:extLst>
              <a:ext uri="{FF2B5EF4-FFF2-40B4-BE49-F238E27FC236}">
                <a16:creationId xmlns:a16="http://schemas.microsoft.com/office/drawing/2014/main" id="{43F1D932-553B-0748-AE91-A3FBD1590E6F}"/>
              </a:ext>
            </a:extLst>
          </p:cNvPr>
          <p:cNvSpPr txBox="1"/>
          <p:nvPr/>
        </p:nvSpPr>
        <p:spPr>
          <a:xfrm>
            <a:off x="3360784" y="6137534"/>
            <a:ext cx="5402075" cy="584775"/>
          </a:xfrm>
          <a:prstGeom prst="rect">
            <a:avLst/>
          </a:prstGeom>
          <a:noFill/>
        </p:spPr>
        <p:txBody>
          <a:bodyPr wrap="square" rtlCol="0">
            <a:spAutoFit/>
          </a:bodyPr>
          <a:lstStyle/>
          <a:p>
            <a:pPr algn="ctr"/>
            <a:r>
              <a:rPr lang="en-US" sz="3200" dirty="0"/>
              <a:t>Or violate security of CRH!</a:t>
            </a:r>
          </a:p>
        </p:txBody>
      </p:sp>
    </p:spTree>
    <p:extLst>
      <p:ext uri="{BB962C8B-B14F-4D97-AF65-F5344CB8AC3E}">
        <p14:creationId xmlns:p14="http://schemas.microsoft.com/office/powerpoint/2010/main" val="1243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69" grpId="0" animBg="1"/>
      <p:bldP spid="71" grpId="0" animBg="1"/>
      <p:bldP spid="72" grpId="0" animBg="1"/>
      <p:bldP spid="10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BF4770F7-DC2F-A447-9EC3-A01692459D83}"/>
              </a:ext>
            </a:extLst>
          </p:cNvPr>
          <p:cNvSpPr/>
          <p:nvPr/>
        </p:nvSpPr>
        <p:spPr>
          <a:xfrm>
            <a:off x="4258967" y="4089400"/>
            <a:ext cx="2489200" cy="1549400"/>
          </a:xfrm>
          <a:custGeom>
            <a:avLst/>
            <a:gdLst>
              <a:gd name="connsiteX0" fmla="*/ 0 w 2489200"/>
              <a:gd name="connsiteY0" fmla="*/ 0 h 1549400"/>
              <a:gd name="connsiteX1" fmla="*/ 1930400 w 2489200"/>
              <a:gd name="connsiteY1" fmla="*/ 1549400 h 1549400"/>
              <a:gd name="connsiteX2" fmla="*/ 2489200 w 2489200"/>
              <a:gd name="connsiteY2" fmla="*/ 1549400 h 1549400"/>
              <a:gd name="connsiteX3" fmla="*/ 1143000 w 2489200"/>
              <a:gd name="connsiteY3" fmla="*/ 25400 h 1549400"/>
              <a:gd name="connsiteX4" fmla="*/ 1143000 w 2489200"/>
              <a:gd name="connsiteY4" fmla="*/ 25400 h 1549400"/>
              <a:gd name="connsiteX5" fmla="*/ 1143000 w 2489200"/>
              <a:gd name="connsiteY5" fmla="*/ 254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9200" h="1549400">
                <a:moveTo>
                  <a:pt x="0" y="0"/>
                </a:moveTo>
                <a:lnTo>
                  <a:pt x="1930400" y="1549400"/>
                </a:lnTo>
                <a:lnTo>
                  <a:pt x="2489200" y="1549400"/>
                </a:lnTo>
                <a:lnTo>
                  <a:pt x="1143000" y="25400"/>
                </a:lnTo>
                <a:lnTo>
                  <a:pt x="1143000" y="25400"/>
                </a:lnTo>
                <a:lnTo>
                  <a:pt x="1143000" y="2540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7AD90690-609F-874B-ACAF-CC2100C04639}"/>
              </a:ext>
            </a:extLst>
          </p:cNvPr>
          <p:cNvSpPr/>
          <p:nvPr/>
        </p:nvSpPr>
        <p:spPr>
          <a:xfrm>
            <a:off x="5931248" y="4139514"/>
            <a:ext cx="1470454" cy="1470454"/>
          </a:xfrm>
          <a:custGeom>
            <a:avLst/>
            <a:gdLst>
              <a:gd name="connsiteX0" fmla="*/ 0 w 1470454"/>
              <a:gd name="connsiteY0" fmla="*/ 12356 h 1470454"/>
              <a:gd name="connsiteX1" fmla="*/ 815546 w 1470454"/>
              <a:gd name="connsiteY1" fmla="*/ 1470454 h 1470454"/>
              <a:gd name="connsiteX2" fmla="*/ 1470454 w 1470454"/>
              <a:gd name="connsiteY2" fmla="*/ 1470454 h 1470454"/>
              <a:gd name="connsiteX3" fmla="*/ 1223319 w 1470454"/>
              <a:gd name="connsiteY3" fmla="*/ 0 h 1470454"/>
            </a:gdLst>
            <a:ahLst/>
            <a:cxnLst>
              <a:cxn ang="0">
                <a:pos x="connsiteX0" y="connsiteY0"/>
              </a:cxn>
              <a:cxn ang="0">
                <a:pos x="connsiteX1" y="connsiteY1"/>
              </a:cxn>
              <a:cxn ang="0">
                <a:pos x="connsiteX2" y="connsiteY2"/>
              </a:cxn>
              <a:cxn ang="0">
                <a:pos x="connsiteX3" y="connsiteY3"/>
              </a:cxn>
            </a:cxnLst>
            <a:rect l="l" t="t" r="r" b="b"/>
            <a:pathLst>
              <a:path w="1470454" h="1470454">
                <a:moveTo>
                  <a:pt x="0" y="12356"/>
                </a:moveTo>
                <a:lnTo>
                  <a:pt x="815546" y="1470454"/>
                </a:lnTo>
                <a:lnTo>
                  <a:pt x="1470454" y="1470454"/>
                </a:lnTo>
                <a:lnTo>
                  <a:pt x="1223319" y="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D256004E-8E26-4643-8183-52766C001B01}"/>
              </a:ext>
            </a:extLst>
          </p:cNvPr>
          <p:cNvSpPr/>
          <p:nvPr/>
        </p:nvSpPr>
        <p:spPr>
          <a:xfrm>
            <a:off x="7389345" y="4139514"/>
            <a:ext cx="1458098" cy="1507524"/>
          </a:xfrm>
          <a:custGeom>
            <a:avLst/>
            <a:gdLst>
              <a:gd name="connsiteX0" fmla="*/ 271849 w 1458098"/>
              <a:gd name="connsiteY0" fmla="*/ 12356 h 1507524"/>
              <a:gd name="connsiteX1" fmla="*/ 0 w 1458098"/>
              <a:gd name="connsiteY1" fmla="*/ 1507524 h 1507524"/>
              <a:gd name="connsiteX2" fmla="*/ 593125 w 1458098"/>
              <a:gd name="connsiteY2" fmla="*/ 1458097 h 1507524"/>
              <a:gd name="connsiteX3" fmla="*/ 1458098 w 1458098"/>
              <a:gd name="connsiteY3" fmla="*/ 0 h 1507524"/>
            </a:gdLst>
            <a:ahLst/>
            <a:cxnLst>
              <a:cxn ang="0">
                <a:pos x="connsiteX0" y="connsiteY0"/>
              </a:cxn>
              <a:cxn ang="0">
                <a:pos x="connsiteX1" y="connsiteY1"/>
              </a:cxn>
              <a:cxn ang="0">
                <a:pos x="connsiteX2" y="connsiteY2"/>
              </a:cxn>
              <a:cxn ang="0">
                <a:pos x="connsiteX3" y="connsiteY3"/>
              </a:cxn>
            </a:cxnLst>
            <a:rect l="l" t="t" r="r" b="b"/>
            <a:pathLst>
              <a:path w="1458098" h="1507524">
                <a:moveTo>
                  <a:pt x="271849" y="12356"/>
                </a:moveTo>
                <a:lnTo>
                  <a:pt x="0" y="1507524"/>
                </a:lnTo>
                <a:lnTo>
                  <a:pt x="593125" y="1458097"/>
                </a:lnTo>
                <a:lnTo>
                  <a:pt x="1458098" y="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74276D31-A112-A842-BFED-AF1B036491D4}"/>
              </a:ext>
            </a:extLst>
          </p:cNvPr>
          <p:cNvSpPr/>
          <p:nvPr/>
        </p:nvSpPr>
        <p:spPr>
          <a:xfrm>
            <a:off x="7945399" y="4151870"/>
            <a:ext cx="2471352" cy="1470454"/>
          </a:xfrm>
          <a:custGeom>
            <a:avLst/>
            <a:gdLst>
              <a:gd name="connsiteX0" fmla="*/ 1210963 w 2471352"/>
              <a:gd name="connsiteY0" fmla="*/ 0 h 1470454"/>
              <a:gd name="connsiteX1" fmla="*/ 0 w 2471352"/>
              <a:gd name="connsiteY1" fmla="*/ 1458098 h 1470454"/>
              <a:gd name="connsiteX2" fmla="*/ 667265 w 2471352"/>
              <a:gd name="connsiteY2" fmla="*/ 1470454 h 1470454"/>
              <a:gd name="connsiteX3" fmla="*/ 2471352 w 2471352"/>
              <a:gd name="connsiteY3" fmla="*/ 0 h 1470454"/>
            </a:gdLst>
            <a:ahLst/>
            <a:cxnLst>
              <a:cxn ang="0">
                <a:pos x="connsiteX0" y="connsiteY0"/>
              </a:cxn>
              <a:cxn ang="0">
                <a:pos x="connsiteX1" y="connsiteY1"/>
              </a:cxn>
              <a:cxn ang="0">
                <a:pos x="connsiteX2" y="connsiteY2"/>
              </a:cxn>
              <a:cxn ang="0">
                <a:pos x="connsiteX3" y="connsiteY3"/>
              </a:cxn>
            </a:cxnLst>
            <a:rect l="l" t="t" r="r" b="b"/>
            <a:pathLst>
              <a:path w="2471352" h="1470454">
                <a:moveTo>
                  <a:pt x="1210963" y="0"/>
                </a:moveTo>
                <a:lnTo>
                  <a:pt x="0" y="1458098"/>
                </a:lnTo>
                <a:lnTo>
                  <a:pt x="667265" y="1470454"/>
                </a:lnTo>
                <a:lnTo>
                  <a:pt x="2471352" y="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06C21-1B9E-AB49-9A83-5A9AF16E97F5}"/>
              </a:ext>
            </a:extLst>
          </p:cNvPr>
          <p:cNvSpPr>
            <a:spLocks noGrp="1"/>
          </p:cNvSpPr>
          <p:nvPr>
            <p:ph type="title"/>
          </p:nvPr>
        </p:nvSpPr>
        <p:spPr/>
        <p:txBody>
          <a:bodyPr/>
          <a:lstStyle/>
          <a:p>
            <a:r>
              <a:rPr lang="en-US" dirty="0"/>
              <a:t>Final Construction</a:t>
            </a:r>
          </a:p>
        </p:txBody>
      </p:sp>
      <p:grpSp>
        <p:nvGrpSpPr>
          <p:cNvPr id="26" name="Group 25">
            <a:extLst>
              <a:ext uri="{FF2B5EF4-FFF2-40B4-BE49-F238E27FC236}">
                <a16:creationId xmlns:a16="http://schemas.microsoft.com/office/drawing/2014/main" id="{54D0F38A-D2A5-014E-838C-8E8D2E518088}"/>
              </a:ext>
            </a:extLst>
          </p:cNvPr>
          <p:cNvGrpSpPr/>
          <p:nvPr/>
        </p:nvGrpSpPr>
        <p:grpSpPr>
          <a:xfrm>
            <a:off x="4976142" y="1391327"/>
            <a:ext cx="3992486" cy="681622"/>
            <a:chOff x="424526" y="2349962"/>
            <a:chExt cx="3979358" cy="679380"/>
          </a:xfrm>
        </p:grpSpPr>
        <p:sp>
          <p:nvSpPr>
            <p:cNvPr id="27" name="Rectangle 26">
              <a:extLst>
                <a:ext uri="{FF2B5EF4-FFF2-40B4-BE49-F238E27FC236}">
                  <a16:creationId xmlns:a16="http://schemas.microsoft.com/office/drawing/2014/main" id="{8D89E46B-2C65-134B-8B9F-40789329DC3C}"/>
                </a:ext>
              </a:extLst>
            </p:cNvPr>
            <p:cNvSpPr/>
            <p:nvPr/>
          </p:nvSpPr>
          <p:spPr>
            <a:xfrm>
              <a:off x="424526" y="2349968"/>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8" name="Rectangle 27">
              <a:extLst>
                <a:ext uri="{FF2B5EF4-FFF2-40B4-BE49-F238E27FC236}">
                  <a16:creationId xmlns:a16="http://schemas.microsoft.com/office/drawing/2014/main" id="{5766FA39-93AC-C648-AD01-9935A52A93CE}"/>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9" name="Rectangle 28">
              <a:extLst>
                <a:ext uri="{FF2B5EF4-FFF2-40B4-BE49-F238E27FC236}">
                  <a16:creationId xmlns:a16="http://schemas.microsoft.com/office/drawing/2014/main" id="{7584F897-70CE-2640-A261-EBC95FD53D55}"/>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30" name="Rectangle 29">
              <a:extLst>
                <a:ext uri="{FF2B5EF4-FFF2-40B4-BE49-F238E27FC236}">
                  <a16:creationId xmlns:a16="http://schemas.microsoft.com/office/drawing/2014/main" id="{D75086C6-1F56-2649-A945-9BCCDFB3C2C3}"/>
                </a:ext>
              </a:extLst>
            </p:cNvPr>
            <p:cNvSpPr/>
            <p:nvPr/>
          </p:nvSpPr>
          <p:spPr>
            <a:xfrm>
              <a:off x="2438752" y="2349964"/>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31" name="Rectangle 30">
              <a:extLst>
                <a:ext uri="{FF2B5EF4-FFF2-40B4-BE49-F238E27FC236}">
                  <a16:creationId xmlns:a16="http://schemas.microsoft.com/office/drawing/2014/main" id="{666611D6-E638-4847-97C2-FE72E4E860D5}"/>
                </a:ext>
              </a:extLst>
            </p:cNvPr>
            <p:cNvSpPr/>
            <p:nvPr/>
          </p:nvSpPr>
          <p:spPr>
            <a:xfrm>
              <a:off x="3110161" y="2349963"/>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2" name="Rectangle 31">
              <a:extLst>
                <a:ext uri="{FF2B5EF4-FFF2-40B4-BE49-F238E27FC236}">
                  <a16:creationId xmlns:a16="http://schemas.microsoft.com/office/drawing/2014/main" id="{7A917D9F-0FFD-144E-9F45-63DEB9189A79}"/>
                </a:ext>
              </a:extLst>
            </p:cNvPr>
            <p:cNvSpPr/>
            <p:nvPr/>
          </p:nvSpPr>
          <p:spPr>
            <a:xfrm>
              <a:off x="3781569" y="2349962"/>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cxnSp>
        <p:nvCxnSpPr>
          <p:cNvPr id="33" name="Straight Connector 32">
            <a:extLst>
              <a:ext uri="{FF2B5EF4-FFF2-40B4-BE49-F238E27FC236}">
                <a16:creationId xmlns:a16="http://schemas.microsoft.com/office/drawing/2014/main" id="{D6FF5001-8626-D645-904B-53EAF1BA8008}"/>
              </a:ext>
            </a:extLst>
          </p:cNvPr>
          <p:cNvCxnSpPr>
            <a:cxnSpLocks/>
            <a:stCxn id="28" idx="2"/>
            <a:endCxn id="40" idx="0"/>
          </p:cNvCxnSpPr>
          <p:nvPr/>
        </p:nvCxnSpPr>
        <p:spPr>
          <a:xfrm>
            <a:off x="5961950" y="2072948"/>
            <a:ext cx="284478" cy="141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B504A-90AE-7940-BFB9-34FC8E02E1E6}"/>
              </a:ext>
            </a:extLst>
          </p:cNvPr>
          <p:cNvCxnSpPr>
            <a:cxnSpLocks/>
            <a:stCxn id="29" idx="2"/>
            <a:endCxn id="41" idx="0"/>
          </p:cNvCxnSpPr>
          <p:nvPr/>
        </p:nvCxnSpPr>
        <p:spPr>
          <a:xfrm>
            <a:off x="6635573" y="2072946"/>
            <a:ext cx="235221" cy="141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7C5346-CC30-AF4B-8D7C-8F3A1EC26125}"/>
              </a:ext>
            </a:extLst>
          </p:cNvPr>
          <p:cNvCxnSpPr>
            <a:cxnSpLocks/>
            <a:stCxn id="28" idx="2"/>
            <a:endCxn id="43" idx="0"/>
          </p:cNvCxnSpPr>
          <p:nvPr/>
        </p:nvCxnSpPr>
        <p:spPr>
          <a:xfrm>
            <a:off x="5961950" y="2072948"/>
            <a:ext cx="1998869" cy="141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19B7AD-88DD-6548-9704-9820BE167F2D}"/>
              </a:ext>
            </a:extLst>
          </p:cNvPr>
          <p:cNvCxnSpPr>
            <a:cxnSpLocks/>
            <a:stCxn id="30" idx="2"/>
            <a:endCxn id="44" idx="0"/>
          </p:cNvCxnSpPr>
          <p:nvPr/>
        </p:nvCxnSpPr>
        <p:spPr>
          <a:xfrm>
            <a:off x="7309197" y="2072945"/>
            <a:ext cx="1228918" cy="1410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A863653-ADAE-9B4B-BA71-F3F632F507E7}"/>
              </a:ext>
            </a:extLst>
          </p:cNvPr>
          <p:cNvCxnSpPr>
            <a:cxnSpLocks/>
            <a:stCxn id="32" idx="2"/>
            <a:endCxn id="47" idx="0"/>
          </p:cNvCxnSpPr>
          <p:nvPr/>
        </p:nvCxnSpPr>
        <p:spPr>
          <a:xfrm>
            <a:off x="8656444" y="2072943"/>
            <a:ext cx="1449145" cy="141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FDB048-A0E4-2E4E-83D6-66CFFE2DB9D7}"/>
              </a:ext>
            </a:extLst>
          </p:cNvPr>
          <p:cNvCxnSpPr>
            <a:cxnSpLocks/>
            <a:stCxn id="31" idx="2"/>
            <a:endCxn id="46" idx="0"/>
          </p:cNvCxnSpPr>
          <p:nvPr/>
        </p:nvCxnSpPr>
        <p:spPr>
          <a:xfrm>
            <a:off x="7982821" y="2072944"/>
            <a:ext cx="1500909" cy="141014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9878333-C236-9C48-BF31-F56B76074B9F}"/>
              </a:ext>
            </a:extLst>
          </p:cNvPr>
          <p:cNvGrpSpPr/>
          <p:nvPr/>
        </p:nvGrpSpPr>
        <p:grpSpPr>
          <a:xfrm>
            <a:off x="5934243" y="3483083"/>
            <a:ext cx="1248735" cy="681617"/>
            <a:chOff x="424526" y="3744569"/>
            <a:chExt cx="1244628" cy="679376"/>
          </a:xfrm>
        </p:grpSpPr>
        <p:sp>
          <p:nvSpPr>
            <p:cNvPr id="40" name="Rectangle 39">
              <a:extLst>
                <a:ext uri="{FF2B5EF4-FFF2-40B4-BE49-F238E27FC236}">
                  <a16:creationId xmlns:a16="http://schemas.microsoft.com/office/drawing/2014/main" id="{11D6BB02-AE60-C44E-80CE-6249BAEC9DCC}"/>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1" name="Rectangle 40">
              <a:extLst>
                <a:ext uri="{FF2B5EF4-FFF2-40B4-BE49-F238E27FC236}">
                  <a16:creationId xmlns:a16="http://schemas.microsoft.com/office/drawing/2014/main" id="{9907F669-4075-504A-81EE-193BBFDE6DF0}"/>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42" name="Group 41">
            <a:extLst>
              <a:ext uri="{FF2B5EF4-FFF2-40B4-BE49-F238E27FC236}">
                <a16:creationId xmlns:a16="http://schemas.microsoft.com/office/drawing/2014/main" id="{E05853E7-BFA5-F340-B6B9-118BA013E5F5}"/>
              </a:ext>
            </a:extLst>
          </p:cNvPr>
          <p:cNvGrpSpPr/>
          <p:nvPr/>
        </p:nvGrpSpPr>
        <p:grpSpPr>
          <a:xfrm>
            <a:off x="7648635" y="3483083"/>
            <a:ext cx="1201664" cy="681617"/>
            <a:chOff x="2133280" y="3744569"/>
            <a:chExt cx="1197713" cy="679376"/>
          </a:xfrm>
        </p:grpSpPr>
        <p:sp>
          <p:nvSpPr>
            <p:cNvPr id="43" name="Rectangle 42">
              <a:extLst>
                <a:ext uri="{FF2B5EF4-FFF2-40B4-BE49-F238E27FC236}">
                  <a16:creationId xmlns:a16="http://schemas.microsoft.com/office/drawing/2014/main" id="{197ECD12-95F5-3942-9C79-ED16F1986E04}"/>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4" name="Rectangle 43">
              <a:extLst>
                <a:ext uri="{FF2B5EF4-FFF2-40B4-BE49-F238E27FC236}">
                  <a16:creationId xmlns:a16="http://schemas.microsoft.com/office/drawing/2014/main" id="{F7A08A85-4B0B-FE43-9424-7D254C4D2229}"/>
                </a:ext>
              </a:extLst>
            </p:cNvPr>
            <p:cNvSpPr/>
            <p:nvPr/>
          </p:nvSpPr>
          <p:spPr>
            <a:xfrm>
              <a:off x="2708678"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45" name="Group 44">
            <a:extLst>
              <a:ext uri="{FF2B5EF4-FFF2-40B4-BE49-F238E27FC236}">
                <a16:creationId xmlns:a16="http://schemas.microsoft.com/office/drawing/2014/main" id="{A9644402-37AE-6444-A15E-0E7A46E356E2}"/>
              </a:ext>
            </a:extLst>
          </p:cNvPr>
          <p:cNvGrpSpPr/>
          <p:nvPr/>
        </p:nvGrpSpPr>
        <p:grpSpPr>
          <a:xfrm>
            <a:off x="9171545" y="3483083"/>
            <a:ext cx="1246228" cy="681616"/>
            <a:chOff x="3651183" y="3744569"/>
            <a:chExt cx="1242129" cy="679375"/>
          </a:xfrm>
        </p:grpSpPr>
        <p:sp>
          <p:nvSpPr>
            <p:cNvPr id="46" name="Rectangle 45">
              <a:extLst>
                <a:ext uri="{FF2B5EF4-FFF2-40B4-BE49-F238E27FC236}">
                  <a16:creationId xmlns:a16="http://schemas.microsoft.com/office/drawing/2014/main" id="{B621B13F-8CCA-1D46-AD03-D3484360993D}"/>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7" name="Rectangle 46">
              <a:extLst>
                <a:ext uri="{FF2B5EF4-FFF2-40B4-BE49-F238E27FC236}">
                  <a16:creationId xmlns:a16="http://schemas.microsoft.com/office/drawing/2014/main" id="{D2DF5392-FD4B-5342-B00D-10FE68423822}"/>
                </a:ext>
              </a:extLst>
            </p:cNvPr>
            <p:cNvSpPr/>
            <p:nvPr/>
          </p:nvSpPr>
          <p:spPr>
            <a:xfrm>
              <a:off x="4270997"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sp>
        <p:nvSpPr>
          <p:cNvPr id="53" name="TextBox 52">
            <a:extLst>
              <a:ext uri="{FF2B5EF4-FFF2-40B4-BE49-F238E27FC236}">
                <a16:creationId xmlns:a16="http://schemas.microsoft.com/office/drawing/2014/main" id="{9C2B755F-A8D6-AF4E-B126-EF47D7E65655}"/>
              </a:ext>
            </a:extLst>
          </p:cNvPr>
          <p:cNvSpPr txBox="1"/>
          <p:nvPr/>
        </p:nvSpPr>
        <p:spPr>
          <a:xfrm>
            <a:off x="555521" y="1554293"/>
            <a:ext cx="3226655" cy="584775"/>
          </a:xfrm>
          <a:prstGeom prst="rect">
            <a:avLst/>
          </a:prstGeom>
          <a:noFill/>
        </p:spPr>
        <p:txBody>
          <a:bodyPr wrap="square" rtlCol="0">
            <a:spAutoFit/>
          </a:bodyPr>
          <a:lstStyle/>
          <a:p>
            <a:pPr algn="ctr"/>
            <a:r>
              <a:rPr lang="en-US" sz="3200" dirty="0"/>
              <a:t>Expander graph</a:t>
            </a:r>
          </a:p>
        </p:txBody>
      </p:sp>
      <p:sp>
        <p:nvSpPr>
          <p:cNvPr id="54" name="TextBox 53">
            <a:extLst>
              <a:ext uri="{FF2B5EF4-FFF2-40B4-BE49-F238E27FC236}">
                <a16:creationId xmlns:a16="http://schemas.microsoft.com/office/drawing/2014/main" id="{5A4DCE48-E2BF-EB44-9C7E-8A8E09644BD1}"/>
              </a:ext>
            </a:extLst>
          </p:cNvPr>
          <p:cNvSpPr txBox="1"/>
          <p:nvPr/>
        </p:nvSpPr>
        <p:spPr>
          <a:xfrm>
            <a:off x="414895" y="4375735"/>
            <a:ext cx="3226655" cy="584775"/>
          </a:xfrm>
          <a:prstGeom prst="rect">
            <a:avLst/>
          </a:prstGeom>
          <a:noFill/>
        </p:spPr>
        <p:txBody>
          <a:bodyPr wrap="square" rtlCol="0">
            <a:spAutoFit/>
          </a:bodyPr>
          <a:lstStyle/>
          <a:p>
            <a:pPr algn="ctr"/>
            <a:r>
              <a:rPr lang="en-US" sz="3200" dirty="0"/>
              <a:t>CRH</a:t>
            </a:r>
          </a:p>
        </p:txBody>
      </p:sp>
      <p:grpSp>
        <p:nvGrpSpPr>
          <p:cNvPr id="127" name="Group 126">
            <a:extLst>
              <a:ext uri="{FF2B5EF4-FFF2-40B4-BE49-F238E27FC236}">
                <a16:creationId xmlns:a16="http://schemas.microsoft.com/office/drawing/2014/main" id="{2DB37BD7-D090-5942-B98E-7DEFC8C8BBD3}"/>
              </a:ext>
            </a:extLst>
          </p:cNvPr>
          <p:cNvGrpSpPr/>
          <p:nvPr/>
        </p:nvGrpSpPr>
        <p:grpSpPr>
          <a:xfrm>
            <a:off x="800421" y="2240710"/>
            <a:ext cx="2687916" cy="1123031"/>
            <a:chOff x="800421" y="2240710"/>
            <a:chExt cx="2687916" cy="1123031"/>
          </a:xfrm>
        </p:grpSpPr>
        <p:sp>
          <p:nvSpPr>
            <p:cNvPr id="56" name="Oval 55">
              <a:extLst>
                <a:ext uri="{FF2B5EF4-FFF2-40B4-BE49-F238E27FC236}">
                  <a16:creationId xmlns:a16="http://schemas.microsoft.com/office/drawing/2014/main" id="{21FBACBA-D5B2-5C48-8258-4A82FED0ECD3}"/>
                </a:ext>
              </a:extLst>
            </p:cNvPr>
            <p:cNvSpPr/>
            <p:nvPr/>
          </p:nvSpPr>
          <p:spPr>
            <a:xfrm>
              <a:off x="948938" y="2240710"/>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E0201FF-2CD9-F543-AB04-158BA2745242}"/>
                </a:ext>
              </a:extLst>
            </p:cNvPr>
            <p:cNvSpPr/>
            <p:nvPr/>
          </p:nvSpPr>
          <p:spPr>
            <a:xfrm>
              <a:off x="1407308" y="2244052"/>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EDEE1D5-928C-1C47-8669-BA102480ACBE}"/>
                </a:ext>
              </a:extLst>
            </p:cNvPr>
            <p:cNvSpPr/>
            <p:nvPr/>
          </p:nvSpPr>
          <p:spPr>
            <a:xfrm>
              <a:off x="1865678" y="2247394"/>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822D1E7-641B-604F-91C0-DDA9E4281704}"/>
                </a:ext>
              </a:extLst>
            </p:cNvPr>
            <p:cNvSpPr/>
            <p:nvPr/>
          </p:nvSpPr>
          <p:spPr>
            <a:xfrm>
              <a:off x="2324048" y="2250736"/>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6132A43-A2A5-904C-AC24-FA2C1E2AB882}"/>
                </a:ext>
              </a:extLst>
            </p:cNvPr>
            <p:cNvSpPr/>
            <p:nvPr/>
          </p:nvSpPr>
          <p:spPr>
            <a:xfrm>
              <a:off x="2782418" y="2254078"/>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92CB176-E40F-2847-8EBF-A80D15C3DA0F}"/>
                </a:ext>
              </a:extLst>
            </p:cNvPr>
            <p:cNvSpPr/>
            <p:nvPr/>
          </p:nvSpPr>
          <p:spPr>
            <a:xfrm>
              <a:off x="3240788" y="2257420"/>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3ECEDFF-A502-2442-877A-071195813D5D}"/>
                </a:ext>
              </a:extLst>
            </p:cNvPr>
            <p:cNvSpPr/>
            <p:nvPr/>
          </p:nvSpPr>
          <p:spPr>
            <a:xfrm>
              <a:off x="1615924" y="3171543"/>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8214DF7-70F0-504C-A8E0-48FB5724A9AF}"/>
                </a:ext>
              </a:extLst>
            </p:cNvPr>
            <p:cNvSpPr/>
            <p:nvPr/>
          </p:nvSpPr>
          <p:spPr>
            <a:xfrm>
              <a:off x="2581573" y="3174885"/>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6C21F13-8125-4F4B-B430-B4E393814FAA}"/>
                </a:ext>
              </a:extLst>
            </p:cNvPr>
            <p:cNvSpPr/>
            <p:nvPr/>
          </p:nvSpPr>
          <p:spPr>
            <a:xfrm>
              <a:off x="3323304" y="3178227"/>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95E8B1D-9335-0744-AA2A-E8743A196E46}"/>
                </a:ext>
              </a:extLst>
            </p:cNvPr>
            <p:cNvCxnSpPr>
              <a:cxnSpLocks/>
              <a:stCxn id="57" idx="4"/>
              <a:endCxn id="63" idx="1"/>
            </p:cNvCxnSpPr>
            <p:nvPr/>
          </p:nvCxnSpPr>
          <p:spPr>
            <a:xfrm>
              <a:off x="1489825" y="2409085"/>
              <a:ext cx="1115917" cy="789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0CF2F20-8F2C-E649-88D1-328BCAC0E823}"/>
                </a:ext>
              </a:extLst>
            </p:cNvPr>
            <p:cNvCxnSpPr>
              <a:cxnSpLocks/>
              <a:stCxn id="57" idx="4"/>
              <a:endCxn id="62" idx="0"/>
            </p:cNvCxnSpPr>
            <p:nvPr/>
          </p:nvCxnSpPr>
          <p:spPr>
            <a:xfrm>
              <a:off x="1489825" y="2409085"/>
              <a:ext cx="208616" cy="762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D37AFCD-53C1-344C-9C43-717C7F8079AE}"/>
                </a:ext>
              </a:extLst>
            </p:cNvPr>
            <p:cNvCxnSpPr>
              <a:cxnSpLocks/>
              <a:stCxn id="58" idx="4"/>
              <a:endCxn id="62" idx="0"/>
            </p:cNvCxnSpPr>
            <p:nvPr/>
          </p:nvCxnSpPr>
          <p:spPr>
            <a:xfrm flipH="1">
              <a:off x="1698441" y="2412427"/>
              <a:ext cx="249754" cy="759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E7C0EB-D6D6-704A-A13E-A15F2A334E71}"/>
                </a:ext>
              </a:extLst>
            </p:cNvPr>
            <p:cNvCxnSpPr>
              <a:cxnSpLocks/>
              <a:stCxn id="59" idx="3"/>
              <a:endCxn id="63" idx="0"/>
            </p:cNvCxnSpPr>
            <p:nvPr/>
          </p:nvCxnSpPr>
          <p:spPr>
            <a:xfrm>
              <a:off x="2348217" y="2391600"/>
              <a:ext cx="315873" cy="783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251CCD1-FE84-C24A-95F6-29C8C8900EDD}"/>
                </a:ext>
              </a:extLst>
            </p:cNvPr>
            <p:cNvCxnSpPr>
              <a:cxnSpLocks/>
              <a:stCxn id="60" idx="4"/>
              <a:endCxn id="64" idx="0"/>
            </p:cNvCxnSpPr>
            <p:nvPr/>
          </p:nvCxnSpPr>
          <p:spPr>
            <a:xfrm>
              <a:off x="2864935" y="2419111"/>
              <a:ext cx="540886" cy="759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7B7519D-4744-1643-AB48-B6A5D63CF150}"/>
                </a:ext>
              </a:extLst>
            </p:cNvPr>
            <p:cNvCxnSpPr>
              <a:cxnSpLocks/>
              <a:stCxn id="61" idx="4"/>
              <a:endCxn id="64" idx="0"/>
            </p:cNvCxnSpPr>
            <p:nvPr/>
          </p:nvCxnSpPr>
          <p:spPr>
            <a:xfrm>
              <a:off x="3323305" y="2422453"/>
              <a:ext cx="82516" cy="755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D47A6F5-822C-8B4B-9327-848B3471775E}"/>
                </a:ext>
              </a:extLst>
            </p:cNvPr>
            <p:cNvCxnSpPr>
              <a:cxnSpLocks/>
              <a:stCxn id="56" idx="4"/>
              <a:endCxn id="89" idx="0"/>
            </p:cNvCxnSpPr>
            <p:nvPr/>
          </p:nvCxnSpPr>
          <p:spPr>
            <a:xfrm flipH="1">
              <a:off x="882938" y="2405743"/>
              <a:ext cx="148517" cy="79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BBAF41D-A9BF-AC45-BB76-9EC9E93D4F82}"/>
                </a:ext>
              </a:extLst>
            </p:cNvPr>
            <p:cNvCxnSpPr>
              <a:cxnSpLocks/>
              <a:stCxn id="59" idx="4"/>
              <a:endCxn id="89" idx="0"/>
            </p:cNvCxnSpPr>
            <p:nvPr/>
          </p:nvCxnSpPr>
          <p:spPr>
            <a:xfrm flipH="1">
              <a:off x="882938" y="2415769"/>
              <a:ext cx="1523627" cy="782939"/>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78D6A6-E067-1241-9ED3-4A7BF6867D13}"/>
                </a:ext>
              </a:extLst>
            </p:cNvPr>
            <p:cNvSpPr/>
            <p:nvPr/>
          </p:nvSpPr>
          <p:spPr>
            <a:xfrm>
              <a:off x="800421" y="3198708"/>
              <a:ext cx="165033" cy="165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D2AB093A-94C2-5C4D-AAA1-EB7A8ADACDA1}"/>
              </a:ext>
            </a:extLst>
          </p:cNvPr>
          <p:cNvGrpSpPr/>
          <p:nvPr/>
        </p:nvGrpSpPr>
        <p:grpSpPr>
          <a:xfrm>
            <a:off x="4217243" y="3483083"/>
            <a:ext cx="1246228" cy="681616"/>
            <a:chOff x="3651183" y="3744569"/>
            <a:chExt cx="1242129" cy="679375"/>
          </a:xfrm>
        </p:grpSpPr>
        <p:sp>
          <p:nvSpPr>
            <p:cNvPr id="101" name="Rectangle 100">
              <a:extLst>
                <a:ext uri="{FF2B5EF4-FFF2-40B4-BE49-F238E27FC236}">
                  <a16:creationId xmlns:a16="http://schemas.microsoft.com/office/drawing/2014/main" id="{256210CF-2540-ED4B-A0AD-5186304436CA}"/>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2" name="Rectangle 101">
              <a:extLst>
                <a:ext uri="{FF2B5EF4-FFF2-40B4-BE49-F238E27FC236}">
                  <a16:creationId xmlns:a16="http://schemas.microsoft.com/office/drawing/2014/main" id="{2FCCAFEA-8304-3444-8BA2-C57A4C365D98}"/>
                </a:ext>
              </a:extLst>
            </p:cNvPr>
            <p:cNvSpPr/>
            <p:nvPr/>
          </p:nvSpPr>
          <p:spPr>
            <a:xfrm>
              <a:off x="4270997"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cxnSp>
        <p:nvCxnSpPr>
          <p:cNvPr id="103" name="Straight Connector 102">
            <a:extLst>
              <a:ext uri="{FF2B5EF4-FFF2-40B4-BE49-F238E27FC236}">
                <a16:creationId xmlns:a16="http://schemas.microsoft.com/office/drawing/2014/main" id="{B983047D-8615-824F-80F3-079C95241E8F}"/>
              </a:ext>
            </a:extLst>
          </p:cNvPr>
          <p:cNvCxnSpPr>
            <a:cxnSpLocks/>
            <a:stCxn id="31" idx="2"/>
            <a:endCxn id="102" idx="0"/>
          </p:cNvCxnSpPr>
          <p:nvPr/>
        </p:nvCxnSpPr>
        <p:spPr>
          <a:xfrm flipH="1">
            <a:off x="5151287" y="2072944"/>
            <a:ext cx="2831534" cy="141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2403007-07A6-BF49-AF2F-4E007B763440}"/>
              </a:ext>
            </a:extLst>
          </p:cNvPr>
          <p:cNvCxnSpPr>
            <a:cxnSpLocks/>
            <a:stCxn id="27" idx="2"/>
            <a:endCxn id="101" idx="0"/>
          </p:cNvCxnSpPr>
          <p:nvPr/>
        </p:nvCxnSpPr>
        <p:spPr>
          <a:xfrm flipH="1">
            <a:off x="4529428" y="2072949"/>
            <a:ext cx="758898" cy="1410135"/>
          </a:xfrm>
          <a:prstGeom prst="line">
            <a:avLst/>
          </a:prstGeom>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CD2FB92E-1697-FC4E-93EB-6F6FD7FC5F72}"/>
              </a:ext>
            </a:extLst>
          </p:cNvPr>
          <p:cNvGrpSpPr/>
          <p:nvPr/>
        </p:nvGrpSpPr>
        <p:grpSpPr>
          <a:xfrm>
            <a:off x="6141129" y="5574833"/>
            <a:ext cx="2479969" cy="681617"/>
            <a:chOff x="4862008" y="5830985"/>
            <a:chExt cx="2479969" cy="681617"/>
          </a:xfrm>
        </p:grpSpPr>
        <p:sp>
          <p:nvSpPr>
            <p:cNvPr id="49" name="Rectangle 48">
              <a:extLst>
                <a:ext uri="{FF2B5EF4-FFF2-40B4-BE49-F238E27FC236}">
                  <a16:creationId xmlns:a16="http://schemas.microsoft.com/office/drawing/2014/main" id="{66F00B70-D80B-394E-8D69-48515CE1CB36}"/>
                </a:ext>
              </a:extLst>
            </p:cNvPr>
            <p:cNvSpPr/>
            <p:nvPr/>
          </p:nvSpPr>
          <p:spPr>
            <a:xfrm>
              <a:off x="5494866" y="5830986"/>
              <a:ext cx="624369" cy="68161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50" name="Rectangle 49">
              <a:extLst>
                <a:ext uri="{FF2B5EF4-FFF2-40B4-BE49-F238E27FC236}">
                  <a16:creationId xmlns:a16="http://schemas.microsoft.com/office/drawing/2014/main" id="{7349BEEC-44BF-EB48-81F2-F066A62EC71D}"/>
                </a:ext>
              </a:extLst>
            </p:cNvPr>
            <p:cNvSpPr/>
            <p:nvPr/>
          </p:nvSpPr>
          <p:spPr>
            <a:xfrm>
              <a:off x="6104910" y="5830985"/>
              <a:ext cx="624369" cy="68161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51" name="Rectangle 50">
              <a:extLst>
                <a:ext uri="{FF2B5EF4-FFF2-40B4-BE49-F238E27FC236}">
                  <a16:creationId xmlns:a16="http://schemas.microsoft.com/office/drawing/2014/main" id="{1EF549CC-7049-FD40-B578-4CD7015AD529}"/>
                </a:ext>
              </a:extLst>
            </p:cNvPr>
            <p:cNvSpPr/>
            <p:nvPr/>
          </p:nvSpPr>
          <p:spPr>
            <a:xfrm>
              <a:off x="6717608" y="5830985"/>
              <a:ext cx="624369" cy="681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9" name="Rectangle 108">
              <a:extLst>
                <a:ext uri="{FF2B5EF4-FFF2-40B4-BE49-F238E27FC236}">
                  <a16:creationId xmlns:a16="http://schemas.microsoft.com/office/drawing/2014/main" id="{87A34D9F-C724-2F49-AFEC-D7FDF8700B99}"/>
                </a:ext>
              </a:extLst>
            </p:cNvPr>
            <p:cNvSpPr/>
            <p:nvPr/>
          </p:nvSpPr>
          <p:spPr>
            <a:xfrm>
              <a:off x="4862008" y="5830985"/>
              <a:ext cx="624369" cy="681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spTree>
    <p:extLst>
      <p:ext uri="{BB962C8B-B14F-4D97-AF65-F5344CB8AC3E}">
        <p14:creationId xmlns:p14="http://schemas.microsoft.com/office/powerpoint/2010/main" val="26914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4" grpId="0" animBg="1"/>
      <p:bldP spid="115" grpId="0" animBg="1"/>
      <p:bldP spid="116" grpId="0" animBg="1"/>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2755238"/>
            <a:chOff x="2071914" y="226697"/>
            <a:chExt cx="7518775" cy="2965355"/>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grpSp>
      <p:sp>
        <p:nvSpPr>
          <p:cNvPr id="18" name="Rounded Rectangle 17">
            <a:extLst>
              <a:ext uri="{FF2B5EF4-FFF2-40B4-BE49-F238E27FC236}">
                <a16:creationId xmlns:a16="http://schemas.microsoft.com/office/drawing/2014/main" id="{A46674FF-A51B-274D-8F02-D22E81037BBB}"/>
              </a:ext>
            </a:extLst>
          </p:cNvPr>
          <p:cNvSpPr/>
          <p:nvPr/>
        </p:nvSpPr>
        <p:spPr>
          <a:xfrm>
            <a:off x="4812692" y="300472"/>
            <a:ext cx="2241757"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Hashing</a:t>
            </a:r>
          </a:p>
        </p:txBody>
      </p:sp>
    </p:spTree>
    <p:extLst>
      <p:ext uri="{BB962C8B-B14F-4D97-AF65-F5344CB8AC3E}">
        <p14:creationId xmlns:p14="http://schemas.microsoft.com/office/powerpoint/2010/main" val="24862571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110">
            <a:extLst>
              <a:ext uri="{FF2B5EF4-FFF2-40B4-BE49-F238E27FC236}">
                <a16:creationId xmlns:a16="http://schemas.microsoft.com/office/drawing/2014/main" id="{BF4770F7-DC2F-A447-9EC3-A01692459D83}"/>
              </a:ext>
            </a:extLst>
          </p:cNvPr>
          <p:cNvSpPr/>
          <p:nvPr/>
        </p:nvSpPr>
        <p:spPr>
          <a:xfrm>
            <a:off x="4258967" y="4089400"/>
            <a:ext cx="2489200" cy="1549400"/>
          </a:xfrm>
          <a:custGeom>
            <a:avLst/>
            <a:gdLst>
              <a:gd name="connsiteX0" fmla="*/ 0 w 2489200"/>
              <a:gd name="connsiteY0" fmla="*/ 0 h 1549400"/>
              <a:gd name="connsiteX1" fmla="*/ 1930400 w 2489200"/>
              <a:gd name="connsiteY1" fmla="*/ 1549400 h 1549400"/>
              <a:gd name="connsiteX2" fmla="*/ 2489200 w 2489200"/>
              <a:gd name="connsiteY2" fmla="*/ 1549400 h 1549400"/>
              <a:gd name="connsiteX3" fmla="*/ 1143000 w 2489200"/>
              <a:gd name="connsiteY3" fmla="*/ 25400 h 1549400"/>
              <a:gd name="connsiteX4" fmla="*/ 1143000 w 2489200"/>
              <a:gd name="connsiteY4" fmla="*/ 25400 h 1549400"/>
              <a:gd name="connsiteX5" fmla="*/ 1143000 w 2489200"/>
              <a:gd name="connsiteY5" fmla="*/ 25400 h 1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9200" h="1549400">
                <a:moveTo>
                  <a:pt x="0" y="0"/>
                </a:moveTo>
                <a:lnTo>
                  <a:pt x="1930400" y="1549400"/>
                </a:lnTo>
                <a:lnTo>
                  <a:pt x="2489200" y="1549400"/>
                </a:lnTo>
                <a:lnTo>
                  <a:pt x="1143000" y="25400"/>
                </a:lnTo>
                <a:lnTo>
                  <a:pt x="1143000" y="25400"/>
                </a:lnTo>
                <a:lnTo>
                  <a:pt x="1143000" y="2540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13">
            <a:extLst>
              <a:ext uri="{FF2B5EF4-FFF2-40B4-BE49-F238E27FC236}">
                <a16:creationId xmlns:a16="http://schemas.microsoft.com/office/drawing/2014/main" id="{7AD90690-609F-874B-ACAF-CC2100C04639}"/>
              </a:ext>
            </a:extLst>
          </p:cNvPr>
          <p:cNvSpPr/>
          <p:nvPr/>
        </p:nvSpPr>
        <p:spPr>
          <a:xfrm>
            <a:off x="5931248" y="4139514"/>
            <a:ext cx="1470454" cy="1470454"/>
          </a:xfrm>
          <a:custGeom>
            <a:avLst/>
            <a:gdLst>
              <a:gd name="connsiteX0" fmla="*/ 0 w 1470454"/>
              <a:gd name="connsiteY0" fmla="*/ 12356 h 1470454"/>
              <a:gd name="connsiteX1" fmla="*/ 815546 w 1470454"/>
              <a:gd name="connsiteY1" fmla="*/ 1470454 h 1470454"/>
              <a:gd name="connsiteX2" fmla="*/ 1470454 w 1470454"/>
              <a:gd name="connsiteY2" fmla="*/ 1470454 h 1470454"/>
              <a:gd name="connsiteX3" fmla="*/ 1223319 w 1470454"/>
              <a:gd name="connsiteY3" fmla="*/ 0 h 1470454"/>
            </a:gdLst>
            <a:ahLst/>
            <a:cxnLst>
              <a:cxn ang="0">
                <a:pos x="connsiteX0" y="connsiteY0"/>
              </a:cxn>
              <a:cxn ang="0">
                <a:pos x="connsiteX1" y="connsiteY1"/>
              </a:cxn>
              <a:cxn ang="0">
                <a:pos x="connsiteX2" y="connsiteY2"/>
              </a:cxn>
              <a:cxn ang="0">
                <a:pos x="connsiteX3" y="connsiteY3"/>
              </a:cxn>
            </a:cxnLst>
            <a:rect l="l" t="t" r="r" b="b"/>
            <a:pathLst>
              <a:path w="1470454" h="1470454">
                <a:moveTo>
                  <a:pt x="0" y="12356"/>
                </a:moveTo>
                <a:lnTo>
                  <a:pt x="815546" y="1470454"/>
                </a:lnTo>
                <a:lnTo>
                  <a:pt x="1470454" y="1470454"/>
                </a:lnTo>
                <a:lnTo>
                  <a:pt x="1223319" y="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14">
            <a:extLst>
              <a:ext uri="{FF2B5EF4-FFF2-40B4-BE49-F238E27FC236}">
                <a16:creationId xmlns:a16="http://schemas.microsoft.com/office/drawing/2014/main" id="{D256004E-8E26-4643-8183-52766C001B01}"/>
              </a:ext>
            </a:extLst>
          </p:cNvPr>
          <p:cNvSpPr/>
          <p:nvPr/>
        </p:nvSpPr>
        <p:spPr>
          <a:xfrm>
            <a:off x="7389345" y="4139514"/>
            <a:ext cx="1458098" cy="1507524"/>
          </a:xfrm>
          <a:custGeom>
            <a:avLst/>
            <a:gdLst>
              <a:gd name="connsiteX0" fmla="*/ 271849 w 1458098"/>
              <a:gd name="connsiteY0" fmla="*/ 12356 h 1507524"/>
              <a:gd name="connsiteX1" fmla="*/ 0 w 1458098"/>
              <a:gd name="connsiteY1" fmla="*/ 1507524 h 1507524"/>
              <a:gd name="connsiteX2" fmla="*/ 593125 w 1458098"/>
              <a:gd name="connsiteY2" fmla="*/ 1458097 h 1507524"/>
              <a:gd name="connsiteX3" fmla="*/ 1458098 w 1458098"/>
              <a:gd name="connsiteY3" fmla="*/ 0 h 1507524"/>
            </a:gdLst>
            <a:ahLst/>
            <a:cxnLst>
              <a:cxn ang="0">
                <a:pos x="connsiteX0" y="connsiteY0"/>
              </a:cxn>
              <a:cxn ang="0">
                <a:pos x="connsiteX1" y="connsiteY1"/>
              </a:cxn>
              <a:cxn ang="0">
                <a:pos x="connsiteX2" y="connsiteY2"/>
              </a:cxn>
              <a:cxn ang="0">
                <a:pos x="connsiteX3" y="connsiteY3"/>
              </a:cxn>
            </a:cxnLst>
            <a:rect l="l" t="t" r="r" b="b"/>
            <a:pathLst>
              <a:path w="1458098" h="1507524">
                <a:moveTo>
                  <a:pt x="271849" y="12356"/>
                </a:moveTo>
                <a:lnTo>
                  <a:pt x="0" y="1507524"/>
                </a:lnTo>
                <a:lnTo>
                  <a:pt x="593125" y="1458097"/>
                </a:lnTo>
                <a:lnTo>
                  <a:pt x="1458098" y="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15">
            <a:extLst>
              <a:ext uri="{FF2B5EF4-FFF2-40B4-BE49-F238E27FC236}">
                <a16:creationId xmlns:a16="http://schemas.microsoft.com/office/drawing/2014/main" id="{74276D31-A112-A842-BFED-AF1B036491D4}"/>
              </a:ext>
            </a:extLst>
          </p:cNvPr>
          <p:cNvSpPr/>
          <p:nvPr/>
        </p:nvSpPr>
        <p:spPr>
          <a:xfrm>
            <a:off x="7945399" y="4151870"/>
            <a:ext cx="2471352" cy="1470454"/>
          </a:xfrm>
          <a:custGeom>
            <a:avLst/>
            <a:gdLst>
              <a:gd name="connsiteX0" fmla="*/ 1210963 w 2471352"/>
              <a:gd name="connsiteY0" fmla="*/ 0 h 1470454"/>
              <a:gd name="connsiteX1" fmla="*/ 0 w 2471352"/>
              <a:gd name="connsiteY1" fmla="*/ 1458098 h 1470454"/>
              <a:gd name="connsiteX2" fmla="*/ 667265 w 2471352"/>
              <a:gd name="connsiteY2" fmla="*/ 1470454 h 1470454"/>
              <a:gd name="connsiteX3" fmla="*/ 2471352 w 2471352"/>
              <a:gd name="connsiteY3" fmla="*/ 0 h 1470454"/>
            </a:gdLst>
            <a:ahLst/>
            <a:cxnLst>
              <a:cxn ang="0">
                <a:pos x="connsiteX0" y="connsiteY0"/>
              </a:cxn>
              <a:cxn ang="0">
                <a:pos x="connsiteX1" y="connsiteY1"/>
              </a:cxn>
              <a:cxn ang="0">
                <a:pos x="connsiteX2" y="connsiteY2"/>
              </a:cxn>
              <a:cxn ang="0">
                <a:pos x="connsiteX3" y="connsiteY3"/>
              </a:cxn>
            </a:cxnLst>
            <a:rect l="l" t="t" r="r" b="b"/>
            <a:pathLst>
              <a:path w="2471352" h="1470454">
                <a:moveTo>
                  <a:pt x="1210963" y="0"/>
                </a:moveTo>
                <a:lnTo>
                  <a:pt x="0" y="1458098"/>
                </a:lnTo>
                <a:lnTo>
                  <a:pt x="667265" y="1470454"/>
                </a:lnTo>
                <a:lnTo>
                  <a:pt x="2471352" y="0"/>
                </a:lnTo>
              </a:path>
            </a:pathLst>
          </a:cu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506C21-1B9E-AB49-9A83-5A9AF16E97F5}"/>
              </a:ext>
            </a:extLst>
          </p:cNvPr>
          <p:cNvSpPr>
            <a:spLocks noGrp="1"/>
          </p:cNvSpPr>
          <p:nvPr>
            <p:ph type="title"/>
          </p:nvPr>
        </p:nvSpPr>
        <p:spPr/>
        <p:txBody>
          <a:bodyPr/>
          <a:lstStyle/>
          <a:p>
            <a:r>
              <a:rPr lang="en-US" dirty="0"/>
              <a:t>Final Construction</a:t>
            </a:r>
          </a:p>
        </p:txBody>
      </p:sp>
      <p:grpSp>
        <p:nvGrpSpPr>
          <p:cNvPr id="26" name="Group 25">
            <a:extLst>
              <a:ext uri="{FF2B5EF4-FFF2-40B4-BE49-F238E27FC236}">
                <a16:creationId xmlns:a16="http://schemas.microsoft.com/office/drawing/2014/main" id="{54D0F38A-D2A5-014E-838C-8E8D2E518088}"/>
              </a:ext>
            </a:extLst>
          </p:cNvPr>
          <p:cNvGrpSpPr/>
          <p:nvPr/>
        </p:nvGrpSpPr>
        <p:grpSpPr>
          <a:xfrm>
            <a:off x="4976142" y="1391327"/>
            <a:ext cx="3992486" cy="681622"/>
            <a:chOff x="424526" y="2349962"/>
            <a:chExt cx="3979358" cy="679380"/>
          </a:xfrm>
        </p:grpSpPr>
        <p:sp>
          <p:nvSpPr>
            <p:cNvPr id="27" name="Rectangle 26">
              <a:extLst>
                <a:ext uri="{FF2B5EF4-FFF2-40B4-BE49-F238E27FC236}">
                  <a16:creationId xmlns:a16="http://schemas.microsoft.com/office/drawing/2014/main" id="{8D89E46B-2C65-134B-8B9F-40789329DC3C}"/>
                </a:ext>
              </a:extLst>
            </p:cNvPr>
            <p:cNvSpPr/>
            <p:nvPr/>
          </p:nvSpPr>
          <p:spPr>
            <a:xfrm>
              <a:off x="424526" y="2349968"/>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8" name="Rectangle 27">
              <a:extLst>
                <a:ext uri="{FF2B5EF4-FFF2-40B4-BE49-F238E27FC236}">
                  <a16:creationId xmlns:a16="http://schemas.microsoft.com/office/drawing/2014/main" id="{5766FA39-93AC-C648-AD01-9935A52A93CE}"/>
                </a:ext>
              </a:extLst>
            </p:cNvPr>
            <p:cNvSpPr/>
            <p:nvPr/>
          </p:nvSpPr>
          <p:spPr>
            <a:xfrm>
              <a:off x="1095935" y="2349967"/>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29" name="Rectangle 28">
              <a:extLst>
                <a:ext uri="{FF2B5EF4-FFF2-40B4-BE49-F238E27FC236}">
                  <a16:creationId xmlns:a16="http://schemas.microsoft.com/office/drawing/2014/main" id="{7584F897-70CE-2640-A261-EBC95FD53D55}"/>
                </a:ext>
              </a:extLst>
            </p:cNvPr>
            <p:cNvSpPr/>
            <p:nvPr/>
          </p:nvSpPr>
          <p:spPr>
            <a:xfrm>
              <a:off x="1767343" y="2349965"/>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30" name="Rectangle 29">
              <a:extLst>
                <a:ext uri="{FF2B5EF4-FFF2-40B4-BE49-F238E27FC236}">
                  <a16:creationId xmlns:a16="http://schemas.microsoft.com/office/drawing/2014/main" id="{D75086C6-1F56-2649-A945-9BCCDFB3C2C3}"/>
                </a:ext>
              </a:extLst>
            </p:cNvPr>
            <p:cNvSpPr/>
            <p:nvPr/>
          </p:nvSpPr>
          <p:spPr>
            <a:xfrm>
              <a:off x="2438752" y="2349964"/>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31" name="Rectangle 30">
              <a:extLst>
                <a:ext uri="{FF2B5EF4-FFF2-40B4-BE49-F238E27FC236}">
                  <a16:creationId xmlns:a16="http://schemas.microsoft.com/office/drawing/2014/main" id="{666611D6-E638-4847-97C2-FE72E4E860D5}"/>
                </a:ext>
              </a:extLst>
            </p:cNvPr>
            <p:cNvSpPr/>
            <p:nvPr/>
          </p:nvSpPr>
          <p:spPr>
            <a:xfrm>
              <a:off x="3110161" y="2349963"/>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32" name="Rectangle 31">
              <a:extLst>
                <a:ext uri="{FF2B5EF4-FFF2-40B4-BE49-F238E27FC236}">
                  <a16:creationId xmlns:a16="http://schemas.microsoft.com/office/drawing/2014/main" id="{7A917D9F-0FFD-144E-9F45-63DEB9189A79}"/>
                </a:ext>
              </a:extLst>
            </p:cNvPr>
            <p:cNvSpPr/>
            <p:nvPr/>
          </p:nvSpPr>
          <p:spPr>
            <a:xfrm>
              <a:off x="3781569" y="2349962"/>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cxnSp>
        <p:nvCxnSpPr>
          <p:cNvPr id="33" name="Straight Connector 32">
            <a:extLst>
              <a:ext uri="{FF2B5EF4-FFF2-40B4-BE49-F238E27FC236}">
                <a16:creationId xmlns:a16="http://schemas.microsoft.com/office/drawing/2014/main" id="{D6FF5001-8626-D645-904B-53EAF1BA8008}"/>
              </a:ext>
            </a:extLst>
          </p:cNvPr>
          <p:cNvCxnSpPr>
            <a:cxnSpLocks/>
            <a:stCxn id="28" idx="2"/>
            <a:endCxn id="40" idx="0"/>
          </p:cNvCxnSpPr>
          <p:nvPr/>
        </p:nvCxnSpPr>
        <p:spPr>
          <a:xfrm>
            <a:off x="5961950" y="2072948"/>
            <a:ext cx="284478" cy="141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B504A-90AE-7940-BFB9-34FC8E02E1E6}"/>
              </a:ext>
            </a:extLst>
          </p:cNvPr>
          <p:cNvCxnSpPr>
            <a:cxnSpLocks/>
            <a:stCxn id="29" idx="2"/>
            <a:endCxn id="41" idx="0"/>
          </p:cNvCxnSpPr>
          <p:nvPr/>
        </p:nvCxnSpPr>
        <p:spPr>
          <a:xfrm>
            <a:off x="6635573" y="2072946"/>
            <a:ext cx="235221" cy="141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B7C5346-CC30-AF4B-8D7C-8F3A1EC26125}"/>
              </a:ext>
            </a:extLst>
          </p:cNvPr>
          <p:cNvCxnSpPr>
            <a:cxnSpLocks/>
            <a:stCxn id="28" idx="2"/>
            <a:endCxn id="43" idx="0"/>
          </p:cNvCxnSpPr>
          <p:nvPr/>
        </p:nvCxnSpPr>
        <p:spPr>
          <a:xfrm>
            <a:off x="5961950" y="2072948"/>
            <a:ext cx="1998869" cy="14101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19B7AD-88DD-6548-9704-9820BE167F2D}"/>
              </a:ext>
            </a:extLst>
          </p:cNvPr>
          <p:cNvCxnSpPr>
            <a:cxnSpLocks/>
            <a:stCxn id="30" idx="2"/>
            <a:endCxn id="44" idx="0"/>
          </p:cNvCxnSpPr>
          <p:nvPr/>
        </p:nvCxnSpPr>
        <p:spPr>
          <a:xfrm>
            <a:off x="7309197" y="2072945"/>
            <a:ext cx="1228918" cy="1410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A863653-ADAE-9B4B-BA71-F3F632F507E7}"/>
              </a:ext>
            </a:extLst>
          </p:cNvPr>
          <p:cNvCxnSpPr>
            <a:cxnSpLocks/>
            <a:stCxn id="32" idx="2"/>
            <a:endCxn id="47" idx="0"/>
          </p:cNvCxnSpPr>
          <p:nvPr/>
        </p:nvCxnSpPr>
        <p:spPr>
          <a:xfrm>
            <a:off x="8656444" y="2072943"/>
            <a:ext cx="1449145" cy="1410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FDB048-A0E4-2E4E-83D6-66CFFE2DB9D7}"/>
              </a:ext>
            </a:extLst>
          </p:cNvPr>
          <p:cNvCxnSpPr>
            <a:cxnSpLocks/>
            <a:stCxn id="31" idx="2"/>
            <a:endCxn id="46" idx="0"/>
          </p:cNvCxnSpPr>
          <p:nvPr/>
        </p:nvCxnSpPr>
        <p:spPr>
          <a:xfrm>
            <a:off x="7982821" y="2072944"/>
            <a:ext cx="1500909" cy="1410140"/>
          </a:xfrm>
          <a:prstGeom prst="line">
            <a:avLst/>
          </a:prstGeom>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E9878333-C236-9C48-BF31-F56B76074B9F}"/>
              </a:ext>
            </a:extLst>
          </p:cNvPr>
          <p:cNvGrpSpPr/>
          <p:nvPr/>
        </p:nvGrpSpPr>
        <p:grpSpPr>
          <a:xfrm>
            <a:off x="5934243" y="3483083"/>
            <a:ext cx="1248735" cy="681617"/>
            <a:chOff x="424526" y="3744569"/>
            <a:chExt cx="1244628" cy="679376"/>
          </a:xfrm>
        </p:grpSpPr>
        <p:sp>
          <p:nvSpPr>
            <p:cNvPr id="40" name="Rectangle 39">
              <a:extLst>
                <a:ext uri="{FF2B5EF4-FFF2-40B4-BE49-F238E27FC236}">
                  <a16:creationId xmlns:a16="http://schemas.microsoft.com/office/drawing/2014/main" id="{11D6BB02-AE60-C44E-80CE-6249BAEC9DCC}"/>
                </a:ext>
              </a:extLst>
            </p:cNvPr>
            <p:cNvSpPr/>
            <p:nvPr/>
          </p:nvSpPr>
          <p:spPr>
            <a:xfrm>
              <a:off x="424526"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1" name="Rectangle 40">
              <a:extLst>
                <a:ext uri="{FF2B5EF4-FFF2-40B4-BE49-F238E27FC236}">
                  <a16:creationId xmlns:a16="http://schemas.microsoft.com/office/drawing/2014/main" id="{9907F669-4075-504A-81EE-193BBFDE6DF0}"/>
                </a:ext>
              </a:extLst>
            </p:cNvPr>
            <p:cNvSpPr/>
            <p:nvPr/>
          </p:nvSpPr>
          <p:spPr>
            <a:xfrm>
              <a:off x="1046839"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42" name="Group 41">
            <a:extLst>
              <a:ext uri="{FF2B5EF4-FFF2-40B4-BE49-F238E27FC236}">
                <a16:creationId xmlns:a16="http://schemas.microsoft.com/office/drawing/2014/main" id="{E05853E7-BFA5-F340-B6B9-118BA013E5F5}"/>
              </a:ext>
            </a:extLst>
          </p:cNvPr>
          <p:cNvGrpSpPr/>
          <p:nvPr/>
        </p:nvGrpSpPr>
        <p:grpSpPr>
          <a:xfrm>
            <a:off x="7648635" y="3483083"/>
            <a:ext cx="1201664" cy="681617"/>
            <a:chOff x="2133280" y="3744569"/>
            <a:chExt cx="1197713" cy="679376"/>
          </a:xfrm>
        </p:grpSpPr>
        <p:sp>
          <p:nvSpPr>
            <p:cNvPr id="43" name="Rectangle 42">
              <a:extLst>
                <a:ext uri="{FF2B5EF4-FFF2-40B4-BE49-F238E27FC236}">
                  <a16:creationId xmlns:a16="http://schemas.microsoft.com/office/drawing/2014/main" id="{197ECD12-95F5-3942-9C79-ED16F1986E04}"/>
                </a:ext>
              </a:extLst>
            </p:cNvPr>
            <p:cNvSpPr/>
            <p:nvPr/>
          </p:nvSpPr>
          <p:spPr>
            <a:xfrm>
              <a:off x="2133280" y="3744571"/>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4" name="Rectangle 43">
              <a:extLst>
                <a:ext uri="{FF2B5EF4-FFF2-40B4-BE49-F238E27FC236}">
                  <a16:creationId xmlns:a16="http://schemas.microsoft.com/office/drawing/2014/main" id="{F7A08A85-4B0B-FE43-9424-7D254C4D2229}"/>
                </a:ext>
              </a:extLst>
            </p:cNvPr>
            <p:cNvSpPr/>
            <p:nvPr/>
          </p:nvSpPr>
          <p:spPr>
            <a:xfrm>
              <a:off x="2708678" y="3744569"/>
              <a:ext cx="622315" cy="67937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grpSp>
      <p:grpSp>
        <p:nvGrpSpPr>
          <p:cNvPr id="45" name="Group 44">
            <a:extLst>
              <a:ext uri="{FF2B5EF4-FFF2-40B4-BE49-F238E27FC236}">
                <a16:creationId xmlns:a16="http://schemas.microsoft.com/office/drawing/2014/main" id="{A9644402-37AE-6444-A15E-0E7A46E356E2}"/>
              </a:ext>
            </a:extLst>
          </p:cNvPr>
          <p:cNvGrpSpPr/>
          <p:nvPr/>
        </p:nvGrpSpPr>
        <p:grpSpPr>
          <a:xfrm>
            <a:off x="9171545" y="3483083"/>
            <a:ext cx="1246228" cy="681616"/>
            <a:chOff x="3651183" y="3744569"/>
            <a:chExt cx="1242129" cy="679375"/>
          </a:xfrm>
        </p:grpSpPr>
        <p:sp>
          <p:nvSpPr>
            <p:cNvPr id="46" name="Rectangle 45">
              <a:extLst>
                <a:ext uri="{FF2B5EF4-FFF2-40B4-BE49-F238E27FC236}">
                  <a16:creationId xmlns:a16="http://schemas.microsoft.com/office/drawing/2014/main" id="{B621B13F-8CCA-1D46-AD03-D3484360993D}"/>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47" name="Rectangle 46">
              <a:extLst>
                <a:ext uri="{FF2B5EF4-FFF2-40B4-BE49-F238E27FC236}">
                  <a16:creationId xmlns:a16="http://schemas.microsoft.com/office/drawing/2014/main" id="{D2DF5392-FD4B-5342-B00D-10FE68423822}"/>
                </a:ext>
              </a:extLst>
            </p:cNvPr>
            <p:cNvSpPr/>
            <p:nvPr/>
          </p:nvSpPr>
          <p:spPr>
            <a:xfrm>
              <a:off x="4270997"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C2B755F-A8D6-AF4E-B126-EF47D7E65655}"/>
                  </a:ext>
                </a:extLst>
              </p:cNvPr>
              <p:cNvSpPr txBox="1"/>
              <p:nvPr/>
            </p:nvSpPr>
            <p:spPr>
              <a:xfrm>
                <a:off x="0" y="2072943"/>
                <a:ext cx="4879029" cy="584775"/>
              </a:xfrm>
              <a:prstGeom prst="rect">
                <a:avLst/>
              </a:prstGeom>
              <a:noFill/>
            </p:spPr>
            <p:txBody>
              <a:bodyPr wrap="square" rtlCol="0">
                <a:spAutoFit/>
              </a:bodyPr>
              <a:lstStyle/>
              <a:p>
                <a:pPr algn="ctr"/>
                <a14:m>
                  <m:oMath xmlns:m="http://schemas.openxmlformats.org/officeDocument/2006/math">
                    <m:r>
                      <a:rPr lang="en-US" sz="3200" i="1" dirty="0" smtClean="0">
                        <a:latin typeface="Cambria Math" panose="02040503050406030204" pitchFamily="18" charset="0"/>
                      </a:rPr>
                      <m:t>(</m:t>
                    </m:r>
                    <m:r>
                      <a:rPr lang="en-US" sz="3200" i="1" dirty="0" err="1" smtClean="0">
                        <a:latin typeface="Cambria Math" panose="02040503050406030204" pitchFamily="18" charset="0"/>
                      </a:rPr>
                      <m:t>𝑛</m:t>
                    </m:r>
                    <m:r>
                      <a:rPr lang="en-US" sz="3200" i="1" dirty="0" err="1" smtClean="0">
                        <a:latin typeface="Cambria Math" panose="02040503050406030204" pitchFamily="18" charset="0"/>
                      </a:rPr>
                      <m:t>,</m:t>
                    </m:r>
                    <m:r>
                      <a:rPr lang="en-US" sz="3200" i="1" dirty="0" err="1" smtClean="0">
                        <a:latin typeface="Cambria Math" panose="02040503050406030204" pitchFamily="18" charset="0"/>
                      </a:rPr>
                      <m:t>𝑑</m:t>
                    </m:r>
                    <m:r>
                      <a:rPr lang="en-US" sz="3200" i="1" dirty="0" smtClean="0">
                        <a:latin typeface="Cambria Math" panose="02040503050406030204" pitchFamily="18" charset="0"/>
                      </a:rPr>
                      <m:t>,</m:t>
                    </m:r>
                    <m:r>
                      <a:rPr lang="en-US" sz="3200" i="1" dirty="0" smtClean="0">
                        <a:latin typeface="Cambria Math" panose="02040503050406030204" pitchFamily="18" charset="0"/>
                      </a:rPr>
                      <m:t>𝜖</m:t>
                    </m:r>
                    <m:r>
                      <a:rPr lang="en-US" sz="3200" i="1" dirty="0" smtClean="0">
                        <a:latin typeface="Cambria Math" panose="02040503050406030204" pitchFamily="18" charset="0"/>
                      </a:rPr>
                      <m:t>)</m:t>
                    </m:r>
                  </m:oMath>
                </a14:m>
                <a:r>
                  <a:rPr lang="en-US" sz="3200" dirty="0"/>
                  <a:t> Gap-Hamming</a:t>
                </a:r>
              </a:p>
            </p:txBody>
          </p:sp>
        </mc:Choice>
        <mc:Fallback xmlns="">
          <p:sp>
            <p:nvSpPr>
              <p:cNvPr id="53" name="TextBox 52">
                <a:extLst>
                  <a:ext uri="{FF2B5EF4-FFF2-40B4-BE49-F238E27FC236}">
                    <a16:creationId xmlns:a16="http://schemas.microsoft.com/office/drawing/2014/main" id="{9C2B755F-A8D6-AF4E-B126-EF47D7E65655}"/>
                  </a:ext>
                </a:extLst>
              </p:cNvPr>
              <p:cNvSpPr txBox="1">
                <a:spLocks noRot="1" noChangeAspect="1" noMove="1" noResize="1" noEditPoints="1" noAdjustHandles="1" noChangeArrowheads="1" noChangeShapeType="1" noTextEdit="1"/>
              </p:cNvSpPr>
              <p:nvPr/>
            </p:nvSpPr>
            <p:spPr>
              <a:xfrm>
                <a:off x="0" y="2072943"/>
                <a:ext cx="4879029" cy="584775"/>
              </a:xfrm>
              <a:prstGeom prst="rect">
                <a:avLst/>
              </a:prstGeom>
              <a:blipFill>
                <a:blip r:embed="rId3"/>
                <a:stretch>
                  <a:fillRect t="-12766" b="-31915"/>
                </a:stretch>
              </a:blipFill>
            </p:spPr>
            <p:txBody>
              <a:bodyPr/>
              <a:lstStyle/>
              <a:p>
                <a:r>
                  <a:rPr lang="en-US">
                    <a:noFill/>
                  </a:rPr>
                  <a:t> </a:t>
                </a:r>
              </a:p>
            </p:txBody>
          </p:sp>
        </mc:Fallback>
      </mc:AlternateContent>
      <p:grpSp>
        <p:nvGrpSpPr>
          <p:cNvPr id="100" name="Group 99">
            <a:extLst>
              <a:ext uri="{FF2B5EF4-FFF2-40B4-BE49-F238E27FC236}">
                <a16:creationId xmlns:a16="http://schemas.microsoft.com/office/drawing/2014/main" id="{D2AB093A-94C2-5C4D-AAA1-EB7A8ADACDA1}"/>
              </a:ext>
            </a:extLst>
          </p:cNvPr>
          <p:cNvGrpSpPr/>
          <p:nvPr/>
        </p:nvGrpSpPr>
        <p:grpSpPr>
          <a:xfrm>
            <a:off x="4217243" y="3483083"/>
            <a:ext cx="1246228" cy="681616"/>
            <a:chOff x="3651183" y="3744569"/>
            <a:chExt cx="1242129" cy="679375"/>
          </a:xfrm>
        </p:grpSpPr>
        <p:sp>
          <p:nvSpPr>
            <p:cNvPr id="101" name="Rectangle 100">
              <a:extLst>
                <a:ext uri="{FF2B5EF4-FFF2-40B4-BE49-F238E27FC236}">
                  <a16:creationId xmlns:a16="http://schemas.microsoft.com/office/drawing/2014/main" id="{256210CF-2540-ED4B-A0AD-5186304436CA}"/>
                </a:ext>
              </a:extLst>
            </p:cNvPr>
            <p:cNvSpPr/>
            <p:nvPr/>
          </p:nvSpPr>
          <p:spPr>
            <a:xfrm>
              <a:off x="3651183" y="3744570"/>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2" name="Rectangle 101">
              <a:extLst>
                <a:ext uri="{FF2B5EF4-FFF2-40B4-BE49-F238E27FC236}">
                  <a16:creationId xmlns:a16="http://schemas.microsoft.com/office/drawing/2014/main" id="{2FCCAFEA-8304-3444-8BA2-C57A4C365D98}"/>
                </a:ext>
              </a:extLst>
            </p:cNvPr>
            <p:cNvSpPr/>
            <p:nvPr/>
          </p:nvSpPr>
          <p:spPr>
            <a:xfrm>
              <a:off x="4270997" y="3744569"/>
              <a:ext cx="622315" cy="67937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p:cxnSp>
        <p:nvCxnSpPr>
          <p:cNvPr id="103" name="Straight Connector 102">
            <a:extLst>
              <a:ext uri="{FF2B5EF4-FFF2-40B4-BE49-F238E27FC236}">
                <a16:creationId xmlns:a16="http://schemas.microsoft.com/office/drawing/2014/main" id="{B983047D-8615-824F-80F3-079C95241E8F}"/>
              </a:ext>
            </a:extLst>
          </p:cNvPr>
          <p:cNvCxnSpPr>
            <a:cxnSpLocks/>
            <a:stCxn id="31" idx="2"/>
            <a:endCxn id="102" idx="0"/>
          </p:cNvCxnSpPr>
          <p:nvPr/>
        </p:nvCxnSpPr>
        <p:spPr>
          <a:xfrm flipH="1">
            <a:off x="5151287" y="2072944"/>
            <a:ext cx="2831534" cy="141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2403007-07A6-BF49-AF2F-4E007B763440}"/>
              </a:ext>
            </a:extLst>
          </p:cNvPr>
          <p:cNvCxnSpPr>
            <a:cxnSpLocks/>
            <a:stCxn id="27" idx="2"/>
            <a:endCxn id="101" idx="0"/>
          </p:cNvCxnSpPr>
          <p:nvPr/>
        </p:nvCxnSpPr>
        <p:spPr>
          <a:xfrm flipH="1">
            <a:off x="4529428" y="2072949"/>
            <a:ext cx="758898" cy="1410135"/>
          </a:xfrm>
          <a:prstGeom prst="line">
            <a:avLst/>
          </a:prstGeom>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CD2FB92E-1697-FC4E-93EB-6F6FD7FC5F72}"/>
              </a:ext>
            </a:extLst>
          </p:cNvPr>
          <p:cNvGrpSpPr/>
          <p:nvPr/>
        </p:nvGrpSpPr>
        <p:grpSpPr>
          <a:xfrm>
            <a:off x="6141129" y="5574833"/>
            <a:ext cx="2479969" cy="681617"/>
            <a:chOff x="4862008" y="5830985"/>
            <a:chExt cx="2479969" cy="681617"/>
          </a:xfrm>
        </p:grpSpPr>
        <p:sp>
          <p:nvSpPr>
            <p:cNvPr id="49" name="Rectangle 48">
              <a:extLst>
                <a:ext uri="{FF2B5EF4-FFF2-40B4-BE49-F238E27FC236}">
                  <a16:creationId xmlns:a16="http://schemas.microsoft.com/office/drawing/2014/main" id="{66F00B70-D80B-394E-8D69-48515CE1CB36}"/>
                </a:ext>
              </a:extLst>
            </p:cNvPr>
            <p:cNvSpPr/>
            <p:nvPr/>
          </p:nvSpPr>
          <p:spPr>
            <a:xfrm>
              <a:off x="5494866" y="5830986"/>
              <a:ext cx="624369" cy="68161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50" name="Rectangle 49">
              <a:extLst>
                <a:ext uri="{FF2B5EF4-FFF2-40B4-BE49-F238E27FC236}">
                  <a16:creationId xmlns:a16="http://schemas.microsoft.com/office/drawing/2014/main" id="{7349BEEC-44BF-EB48-81F2-F066A62EC71D}"/>
                </a:ext>
              </a:extLst>
            </p:cNvPr>
            <p:cNvSpPr/>
            <p:nvPr/>
          </p:nvSpPr>
          <p:spPr>
            <a:xfrm>
              <a:off x="6104910" y="5830985"/>
              <a:ext cx="624369" cy="68161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51" name="Rectangle 50">
              <a:extLst>
                <a:ext uri="{FF2B5EF4-FFF2-40B4-BE49-F238E27FC236}">
                  <a16:creationId xmlns:a16="http://schemas.microsoft.com/office/drawing/2014/main" id="{1EF549CC-7049-FD40-B578-4CD7015AD529}"/>
                </a:ext>
              </a:extLst>
            </p:cNvPr>
            <p:cNvSpPr/>
            <p:nvPr/>
          </p:nvSpPr>
          <p:spPr>
            <a:xfrm>
              <a:off x="6717608" y="5830985"/>
              <a:ext cx="624369" cy="681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sp>
          <p:nvSpPr>
            <p:cNvPr id="109" name="Rectangle 108">
              <a:extLst>
                <a:ext uri="{FF2B5EF4-FFF2-40B4-BE49-F238E27FC236}">
                  <a16:creationId xmlns:a16="http://schemas.microsoft.com/office/drawing/2014/main" id="{87A34D9F-C724-2F49-AFEC-D7FDF8700B99}"/>
                </a:ext>
              </a:extLst>
            </p:cNvPr>
            <p:cNvSpPr/>
            <p:nvPr/>
          </p:nvSpPr>
          <p:spPr>
            <a:xfrm>
              <a:off x="4862008" y="5830985"/>
              <a:ext cx="624369" cy="6816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0</a:t>
              </a:r>
            </a:p>
          </p:txBody>
        </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BC22AF0-D965-124D-B2FD-DD49C0ED936C}"/>
                  </a:ext>
                </a:extLst>
              </p:cNvPr>
              <p:cNvSpPr txBox="1"/>
              <p:nvPr/>
            </p:nvSpPr>
            <p:spPr>
              <a:xfrm>
                <a:off x="145491" y="3264033"/>
                <a:ext cx="5337777" cy="2125518"/>
              </a:xfrm>
              <a:prstGeom prst="rect">
                <a:avLst/>
              </a:prstGeom>
              <a:noFill/>
            </p:spPr>
            <p:txBody>
              <a:bodyPr wrap="square" rtlCol="0">
                <a:spAutoFit/>
              </a:bodyPr>
              <a:lstStyle/>
              <a:p>
                <a:pPr marL="457200" indent="-457200">
                  <a:buFont typeface="Arial" panose="020B0604020202020204" pitchFamily="34" charset="0"/>
                  <a:buChar char="•"/>
                </a:pPr>
                <a14:m>
                  <m:oMath xmlns:m="http://schemas.openxmlformats.org/officeDocument/2006/math">
                    <m:r>
                      <a:rPr lang="en-US" sz="3200" i="1" dirty="0" smtClean="0">
                        <a:latin typeface="Cambria Math" panose="02040503050406030204" pitchFamily="18" charset="0"/>
                      </a:rPr>
                      <m:t>𝑑</m:t>
                    </m:r>
                    <m:r>
                      <a:rPr lang="en-US" sz="3200" b="0" i="1" dirty="0" smtClean="0">
                        <a:latin typeface="Cambria Math" panose="02040503050406030204" pitchFamily="18" charset="0"/>
                      </a:rPr>
                      <m:t>=</m:t>
                    </m:r>
                    <m:r>
                      <a:rPr lang="en-US" sz="3200" b="0" i="1" dirty="0" smtClean="0">
                        <a:latin typeface="Cambria Math" panose="02040503050406030204" pitchFamily="18" charset="0"/>
                      </a:rPr>
                      <m:t>𝑂</m:t>
                    </m:r>
                    <m:d>
                      <m:dPr>
                        <m:ctrlPr>
                          <a:rPr lang="en-US" sz="3200" b="0" i="1" dirty="0" smtClean="0">
                            <a:latin typeface="Cambria Math" panose="02040503050406030204" pitchFamily="18" charset="0"/>
                          </a:rPr>
                        </m:ctrlPr>
                      </m:dPr>
                      <m:e>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𝑛</m:t>
                            </m:r>
                          </m:e>
                          <m:sup>
                            <m:r>
                              <a:rPr lang="en-US" sz="3200" b="0" i="1" dirty="0" smtClean="0">
                                <a:latin typeface="Cambria Math" panose="02040503050406030204" pitchFamily="18" charset="0"/>
                              </a:rPr>
                              <m:t>1−</m:t>
                            </m:r>
                            <m:r>
                              <a:rPr lang="en-US" sz="3200" b="0" i="1" dirty="0" smtClean="0">
                                <a:latin typeface="Cambria Math" panose="02040503050406030204" pitchFamily="18" charset="0"/>
                              </a:rPr>
                              <m:t>𝛿</m:t>
                            </m:r>
                          </m:sup>
                        </m:sSup>
                      </m:e>
                    </m:d>
                  </m:oMath>
                </a14:m>
                <a:endParaRPr lang="en-US" sz="3200" b="0" dirty="0"/>
              </a:p>
              <a:p>
                <a:pPr marL="457200" indent="-457200">
                  <a:buFont typeface="Arial" panose="020B0604020202020204" pitchFamily="34" charset="0"/>
                  <a:buChar char="•"/>
                </a:pPr>
                <a14:m>
                  <m:oMath xmlns:m="http://schemas.openxmlformats.org/officeDocument/2006/math">
                    <m:r>
                      <a:rPr lang="en-US" sz="3200" b="0" i="1" smtClean="0">
                        <a:latin typeface="Cambria Math" panose="02040503050406030204" pitchFamily="18" charset="0"/>
                      </a:rPr>
                      <m:t>𝜖</m:t>
                    </m:r>
                    <m:r>
                      <a:rPr lang="en-US" sz="3200" b="0" i="1" smtClean="0">
                        <a:latin typeface="Cambria Math" panose="02040503050406030204" pitchFamily="18" charset="0"/>
                      </a:rPr>
                      <m:t>=</m:t>
                    </m:r>
                    <m:r>
                      <a:rPr lang="en-US" sz="3200" b="0" i="1" smtClean="0">
                        <a:latin typeface="Cambria Math" panose="02040503050406030204" pitchFamily="18" charset="0"/>
                      </a:rPr>
                      <m:t>𝑂</m:t>
                    </m:r>
                    <m:r>
                      <a:rPr lang="en-US" sz="3200" b="0" i="1" smtClean="0">
                        <a:latin typeface="Cambria Math" panose="02040503050406030204" pitchFamily="18" charset="0"/>
                      </a:rPr>
                      <m:t>(1)</m:t>
                    </m:r>
                  </m:oMath>
                </a14:m>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Any constant compression!</a:t>
                </a:r>
              </a:p>
            </p:txBody>
          </p:sp>
        </mc:Choice>
        <mc:Fallback xmlns="">
          <p:sp>
            <p:nvSpPr>
              <p:cNvPr id="66" name="TextBox 65">
                <a:extLst>
                  <a:ext uri="{FF2B5EF4-FFF2-40B4-BE49-F238E27FC236}">
                    <a16:creationId xmlns:a16="http://schemas.microsoft.com/office/drawing/2014/main" id="{7BC22AF0-D965-124D-B2FD-DD49C0ED936C}"/>
                  </a:ext>
                </a:extLst>
              </p:cNvPr>
              <p:cNvSpPr txBox="1">
                <a:spLocks noRot="1" noChangeAspect="1" noMove="1" noResize="1" noEditPoints="1" noAdjustHandles="1" noChangeArrowheads="1" noChangeShapeType="1" noTextEdit="1"/>
              </p:cNvSpPr>
              <p:nvPr/>
            </p:nvSpPr>
            <p:spPr>
              <a:xfrm>
                <a:off x="145491" y="3264033"/>
                <a:ext cx="5337777" cy="2125518"/>
              </a:xfrm>
              <a:prstGeom prst="rect">
                <a:avLst/>
              </a:prstGeom>
              <a:blipFill>
                <a:blip r:embed="rId4"/>
                <a:stretch>
                  <a:fillRect l="-2370" t="-595" b="-7738"/>
                </a:stretch>
              </a:blipFill>
            </p:spPr>
            <p:txBody>
              <a:bodyPr/>
              <a:lstStyle/>
              <a:p>
                <a:r>
                  <a:rPr lang="en-US">
                    <a:noFill/>
                  </a:rPr>
                  <a:t> </a:t>
                </a:r>
              </a:p>
            </p:txBody>
          </p:sp>
        </mc:Fallback>
      </mc:AlternateContent>
    </p:spTree>
    <p:extLst>
      <p:ext uri="{BB962C8B-B14F-4D97-AF65-F5344CB8AC3E}">
        <p14:creationId xmlns:p14="http://schemas.microsoft.com/office/powerpoint/2010/main" val="167826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770A-DCB1-9D4E-B6AD-B97FD4407966}"/>
              </a:ext>
            </a:extLst>
          </p:cNvPr>
          <p:cNvSpPr>
            <a:spLocks noGrp="1"/>
          </p:cNvSpPr>
          <p:nvPr>
            <p:ph type="title"/>
          </p:nvPr>
        </p:nvSpPr>
        <p:spPr/>
        <p:txBody>
          <a:bodyPr/>
          <a:lstStyle/>
          <a:p>
            <a:r>
              <a:rPr lang="en-US" dirty="0"/>
              <a:t>Coding-Theoretic PPH Construction</a:t>
            </a:r>
          </a:p>
        </p:txBody>
      </p:sp>
      <p:sp>
        <p:nvSpPr>
          <p:cNvPr id="3" name="Content Placeholder 2">
            <a:extLst>
              <a:ext uri="{FF2B5EF4-FFF2-40B4-BE49-F238E27FC236}">
                <a16:creationId xmlns:a16="http://schemas.microsoft.com/office/drawing/2014/main" id="{7963FC8E-23EB-9343-AB50-384AB5195668}"/>
              </a:ext>
            </a:extLst>
          </p:cNvPr>
          <p:cNvSpPr>
            <a:spLocks noGrp="1"/>
          </p:cNvSpPr>
          <p:nvPr>
            <p:ph idx="1"/>
          </p:nvPr>
        </p:nvSpPr>
        <p:spPr>
          <a:xfrm>
            <a:off x="811938" y="1809680"/>
            <a:ext cx="10515600" cy="631825"/>
          </a:xfrm>
        </p:spPr>
        <p:txBody>
          <a:bodyPr/>
          <a:lstStyle/>
          <a:p>
            <a:pPr marL="0" indent="0">
              <a:buNone/>
            </a:pPr>
            <a:r>
              <a:rPr lang="en-US" dirty="0"/>
              <a:t>Nearest-Neighbor Construction </a:t>
            </a:r>
            <a:r>
              <a:rPr lang="en-US" dirty="0">
                <a:solidFill>
                  <a:schemeClr val="accent3"/>
                </a:solidFill>
              </a:rPr>
              <a:t>[Kushilevitz-Ostrovsky-Rabani’98]</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7C36C0A-BB49-0D42-97F9-69856EFAC9D1}"/>
                  </a:ext>
                </a:extLst>
              </p:cNvPr>
              <p:cNvSpPr/>
              <p:nvPr/>
            </p:nvSpPr>
            <p:spPr>
              <a:xfrm>
                <a:off x="1936077" y="2844305"/>
                <a:ext cx="2479729" cy="1084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4" name="Rectangle 3">
                <a:extLst>
                  <a:ext uri="{FF2B5EF4-FFF2-40B4-BE49-F238E27FC236}">
                    <a16:creationId xmlns:a16="http://schemas.microsoft.com/office/drawing/2014/main" id="{87C36C0A-BB49-0D42-97F9-69856EFAC9D1}"/>
                  </a:ext>
                </a:extLst>
              </p:cNvPr>
              <p:cNvSpPr>
                <a:spLocks noRot="1" noChangeAspect="1" noMove="1" noResize="1" noEditPoints="1" noAdjustHandles="1" noChangeArrowheads="1" noChangeShapeType="1" noTextEdit="1"/>
              </p:cNvSpPr>
              <p:nvPr/>
            </p:nvSpPr>
            <p:spPr>
              <a:xfrm>
                <a:off x="1936077" y="2844305"/>
                <a:ext cx="2479729" cy="10848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2B1F465-774B-0748-B8B8-0214BBC54453}"/>
                  </a:ext>
                </a:extLst>
              </p:cNvPr>
              <p:cNvSpPr/>
              <p:nvPr/>
            </p:nvSpPr>
            <p:spPr>
              <a:xfrm>
                <a:off x="4661197" y="2844305"/>
                <a:ext cx="281552" cy="226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5" name="Rectangle 4">
                <a:extLst>
                  <a:ext uri="{FF2B5EF4-FFF2-40B4-BE49-F238E27FC236}">
                    <a16:creationId xmlns:a16="http://schemas.microsoft.com/office/drawing/2014/main" id="{C2B1F465-774B-0748-B8B8-0214BBC54453}"/>
                  </a:ext>
                </a:extLst>
              </p:cNvPr>
              <p:cNvSpPr>
                <a:spLocks noRot="1" noChangeAspect="1" noMove="1" noResize="1" noEditPoints="1" noAdjustHandles="1" noChangeArrowheads="1" noChangeShapeType="1" noTextEdit="1"/>
              </p:cNvSpPr>
              <p:nvPr/>
            </p:nvSpPr>
            <p:spPr>
              <a:xfrm>
                <a:off x="4661197" y="2844305"/>
                <a:ext cx="281552" cy="2262752"/>
              </a:xfrm>
              <a:prstGeom prst="rect">
                <a:avLst/>
              </a:prstGeom>
              <a:blipFill>
                <a:blip r:embed="rId4"/>
                <a:stretch>
                  <a:fillRect r="-833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0402CD-0FAD-8E4B-9739-33B24F8AAA78}"/>
              </a:ext>
            </a:extLst>
          </p:cNvPr>
          <p:cNvSpPr txBox="1"/>
          <p:nvPr/>
        </p:nvSpPr>
        <p:spPr>
          <a:xfrm>
            <a:off x="5104083" y="3344411"/>
            <a:ext cx="2012408" cy="584775"/>
          </a:xfrm>
          <a:prstGeom prst="rect">
            <a:avLst/>
          </a:prstGeom>
          <a:noFill/>
        </p:spPr>
        <p:txBody>
          <a:bodyPr wrap="square" rtlCol="0">
            <a:spAutoFit/>
          </a:bodyPr>
          <a:lstStyle/>
          <a:p>
            <a:pPr algn="ctr"/>
            <a:r>
              <a:rPr lang="en-US" sz="3200" dirty="0"/>
              <a: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0A97C89-90C1-4345-897E-95833FBB4EA9}"/>
                  </a:ext>
                </a:extLst>
              </p:cNvPr>
              <p:cNvSpPr/>
              <p:nvPr/>
            </p:nvSpPr>
            <p:spPr>
              <a:xfrm>
                <a:off x="6878166" y="3095501"/>
                <a:ext cx="288641" cy="1145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b="0" i="1" dirty="0" smtClean="0">
                          <a:latin typeface="Cambria Math" panose="02040503050406030204" pitchFamily="18" charset="0"/>
                        </a:rPr>
                        <m:t>𝑦</m:t>
                      </m:r>
                    </m:oMath>
                  </m:oMathPara>
                </a14:m>
                <a:endParaRPr lang="en-US" sz="2400" dirty="0"/>
              </a:p>
            </p:txBody>
          </p:sp>
        </mc:Choice>
        <mc:Fallback xmlns="">
          <p:sp>
            <p:nvSpPr>
              <p:cNvPr id="7" name="Rectangle 6">
                <a:extLst>
                  <a:ext uri="{FF2B5EF4-FFF2-40B4-BE49-F238E27FC236}">
                    <a16:creationId xmlns:a16="http://schemas.microsoft.com/office/drawing/2014/main" id="{D0A97C89-90C1-4345-897E-95833FBB4EA9}"/>
                  </a:ext>
                </a:extLst>
              </p:cNvPr>
              <p:cNvSpPr>
                <a:spLocks noRot="1" noChangeAspect="1" noMove="1" noResize="1" noEditPoints="1" noAdjustHandles="1" noChangeArrowheads="1" noChangeShapeType="1" noTextEdit="1"/>
              </p:cNvSpPr>
              <p:nvPr/>
            </p:nvSpPr>
            <p:spPr>
              <a:xfrm>
                <a:off x="6878166" y="3095501"/>
                <a:ext cx="288641" cy="1145504"/>
              </a:xfrm>
              <a:prstGeom prst="rect">
                <a:avLst/>
              </a:prstGeom>
              <a:blipFill>
                <a:blip r:embed="rId5"/>
                <a:stretch>
                  <a:fillRect l="-4167" r="-20833"/>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92C9262E-DB2C-174C-8E89-1191E76C8009}"/>
              </a:ext>
            </a:extLst>
          </p:cNvPr>
          <p:cNvSpPr txBox="1">
            <a:spLocks/>
          </p:cNvSpPr>
          <p:nvPr/>
        </p:nvSpPr>
        <p:spPr>
          <a:xfrm>
            <a:off x="2863338" y="2409400"/>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a:t>
            </a:r>
          </a:p>
        </p:txBody>
      </p:sp>
      <p:sp>
        <p:nvSpPr>
          <p:cNvPr id="9" name="Content Placeholder 2">
            <a:extLst>
              <a:ext uri="{FF2B5EF4-FFF2-40B4-BE49-F238E27FC236}">
                <a16:creationId xmlns:a16="http://schemas.microsoft.com/office/drawing/2014/main" id="{EBED4774-57A7-1242-8BD1-BE3C1BEBD41C}"/>
              </a:ext>
            </a:extLst>
          </p:cNvPr>
          <p:cNvSpPr txBox="1">
            <a:spLocks/>
          </p:cNvSpPr>
          <p:nvPr/>
        </p:nvSpPr>
        <p:spPr>
          <a:xfrm>
            <a:off x="1188176" y="3095501"/>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
            </a:r>
          </a:p>
        </p:txBody>
      </p:sp>
      <p:sp>
        <p:nvSpPr>
          <p:cNvPr id="10" name="Content Placeholder 2">
            <a:extLst>
              <a:ext uri="{FF2B5EF4-FFF2-40B4-BE49-F238E27FC236}">
                <a16:creationId xmlns:a16="http://schemas.microsoft.com/office/drawing/2014/main" id="{768DE200-8D13-EC46-92F2-7A3D836ABDE3}"/>
              </a:ext>
            </a:extLst>
          </p:cNvPr>
          <p:cNvSpPr txBox="1">
            <a:spLocks/>
          </p:cNvSpPr>
          <p:nvPr/>
        </p:nvSpPr>
        <p:spPr>
          <a:xfrm>
            <a:off x="7277825" y="3420700"/>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
            </a:r>
          </a:p>
        </p:txBody>
      </p:sp>
      <p:grpSp>
        <p:nvGrpSpPr>
          <p:cNvPr id="24" name="Group 23">
            <a:extLst>
              <a:ext uri="{FF2B5EF4-FFF2-40B4-BE49-F238E27FC236}">
                <a16:creationId xmlns:a16="http://schemas.microsoft.com/office/drawing/2014/main" id="{941FF89B-84C7-684D-9F50-96215A995BC1}"/>
              </a:ext>
            </a:extLst>
          </p:cNvPr>
          <p:cNvGrpSpPr/>
          <p:nvPr/>
        </p:nvGrpSpPr>
        <p:grpSpPr>
          <a:xfrm>
            <a:off x="1307565" y="3975681"/>
            <a:ext cx="3120112" cy="1314363"/>
            <a:chOff x="1307565" y="3975681"/>
            <a:chExt cx="3120112" cy="1314363"/>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FC3B3C8-80E7-814C-A377-E795A7FB3C4A}"/>
                    </a:ext>
                  </a:extLst>
                </p:cNvPr>
                <p:cNvSpPr txBox="1">
                  <a:spLocks/>
                </p:cNvSpPr>
                <p:nvPr/>
              </p:nvSpPr>
              <p:spPr>
                <a:xfrm>
                  <a:off x="1307565" y="4658219"/>
                  <a:ext cx="3120112"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Ber</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entries</a:t>
                  </a:r>
                </a:p>
              </p:txBody>
            </p:sp>
          </mc:Choice>
          <mc:Fallback xmlns="">
            <p:sp>
              <p:nvSpPr>
                <p:cNvPr id="11" name="Content Placeholder 2">
                  <a:extLst>
                    <a:ext uri="{FF2B5EF4-FFF2-40B4-BE49-F238E27FC236}">
                      <a16:creationId xmlns:a16="http://schemas.microsoft.com/office/drawing/2014/main" id="{CFC3B3C8-80E7-814C-A377-E795A7FB3C4A}"/>
                    </a:ext>
                  </a:extLst>
                </p:cNvPr>
                <p:cNvSpPr txBox="1">
                  <a:spLocks noRot="1" noChangeAspect="1" noMove="1" noResize="1" noEditPoints="1" noAdjustHandles="1" noChangeArrowheads="1" noChangeShapeType="1" noTextEdit="1"/>
                </p:cNvSpPr>
                <p:nvPr/>
              </p:nvSpPr>
              <p:spPr>
                <a:xfrm>
                  <a:off x="1307565" y="4658219"/>
                  <a:ext cx="3120112" cy="631825"/>
                </a:xfrm>
                <a:prstGeom prst="rect">
                  <a:avLst/>
                </a:prstGeom>
                <a:blipFill>
                  <a:blip r:embed="rId6"/>
                  <a:stretch>
                    <a:fillRect l="-3644" t="-1568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C89196FE-4E7E-A94C-8529-297669AE1976}"/>
                </a:ext>
              </a:extLst>
            </p:cNvPr>
            <p:cNvCxnSpPr/>
            <p:nvPr/>
          </p:nvCxnSpPr>
          <p:spPr>
            <a:xfrm flipV="1">
              <a:off x="2171700" y="3975681"/>
              <a:ext cx="342900" cy="576775"/>
            </a:xfrm>
            <a:prstGeom prst="straightConnector1">
              <a:avLst/>
            </a:prstGeom>
            <a:ln w="88900">
              <a:headEnd type="none"/>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C068ABC7-AB48-424B-AD41-4D30DC41AA9D}"/>
                  </a:ext>
                </a:extLst>
              </p:cNvPr>
              <p:cNvSpPr txBox="1">
                <a:spLocks/>
              </p:cNvSpPr>
              <p:nvPr/>
            </p:nvSpPr>
            <p:spPr>
              <a:xfrm>
                <a:off x="1553979" y="5276935"/>
                <a:ext cx="7857157" cy="186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0" dirty="0"/>
                  <a:t>For </a:t>
                </a:r>
                <a:r>
                  <a:rPr lang="en-US" b="1" dirty="0"/>
                  <a:t>threshold</a:t>
                </a:r>
                <a:r>
                  <a:rPr lang="en-US" b="0" dirty="0"/>
                  <a:t> </a:t>
                </a:r>
                <a14:m>
                  <m:oMath xmlns:m="http://schemas.openxmlformats.org/officeDocument/2006/math">
                    <m:r>
                      <a:rPr lang="en-US" b="1" i="1" smtClean="0">
                        <a:latin typeface="Cambria Math" panose="02040503050406030204" pitchFamily="18" charset="0"/>
                      </a:rPr>
                      <m:t>𝝉</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m:t>
                    </m:r>
                  </m:oMath>
                </a14:m>
                <a:r>
                  <a:rPr lang="en-US" b="0" dirty="0"/>
                  <a:t>, for any </a:t>
                </a:r>
                <a14:m>
                  <m:oMath xmlns:m="http://schemas.openxmlformats.org/officeDocument/2006/math">
                    <m:r>
                      <m:rPr>
                        <m:sty m:val="p"/>
                      </m:rPr>
                      <a:rPr lang="en-US" b="0" i="0" smtClean="0">
                        <a:latin typeface="Cambria Math" panose="02040503050406030204" pitchFamily="18" charset="0"/>
                      </a:rPr>
                      <m:t>x</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𝑛</m:t>
                        </m:r>
                      </m:sup>
                    </m:sSup>
                  </m:oMath>
                </a14:m>
                <a:endParaRPr lang="en-US" b="0" i="1" dirty="0">
                  <a:latin typeface="Cambria Math" panose="02040503050406030204" pitchFamily="18" charset="0"/>
                </a:endParaRPr>
              </a:p>
              <a:p>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𝑑</m:t>
                    </m:r>
                    <m:r>
                      <a:rPr lang="en-US" i="1" dirty="0" smtClean="0">
                        <a:latin typeface="Cambria Math" panose="02040503050406030204" pitchFamily="18" charset="0"/>
                      </a:rPr>
                      <m:t>(1−</m:t>
                    </m:r>
                    <m:r>
                      <a:rPr lang="en-US" i="1" dirty="0" smtClean="0">
                        <a:latin typeface="Cambria Math" panose="02040503050406030204" pitchFamily="18" charset="0"/>
                      </a:rPr>
                      <m:t>𝜖</m:t>
                    </m:r>
                    <m:r>
                      <a:rPr lang="en-US" i="1" dirty="0" smtClean="0">
                        <a:latin typeface="Cambria Math" panose="02040503050406030204" pitchFamily="18" charset="0"/>
                      </a:rPr>
                      <m:t>), </m:t>
                    </m:r>
                  </m:oMath>
                </a14:m>
                <a:r>
                  <a:rPr lang="en-US" dirty="0"/>
                  <a:t>then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Pr</m:t>
                            </m:r>
                          </m:e>
                          <m:lim>
                            <m:r>
                              <a:rPr lang="en-US" b="0" i="1" smtClean="0">
                                <a:latin typeface="Cambria Math" panose="02040503050406030204" pitchFamily="18" charset="0"/>
                              </a:rPr>
                              <m:t>𝐴</m:t>
                            </m:r>
                          </m:lim>
                        </m:limLow>
                      </m:fName>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𝐴𝑥</m:t>
                                </m:r>
                              </m:e>
                            </m:d>
                            <m:r>
                              <a:rPr lang="en-US" b="0" i="1" smtClean="0">
                                <a:latin typeface="Cambria Math" panose="02040503050406030204" pitchFamily="18" charset="0"/>
                              </a:rPr>
                              <m:t>&gt;</m:t>
                            </m:r>
                            <m:r>
                              <a:rPr lang="en-US" b="0" i="1" smtClean="0">
                                <a:latin typeface="Cambria Math" panose="02040503050406030204" pitchFamily="18" charset="0"/>
                              </a:rPr>
                              <m:t>𝜏</m:t>
                            </m:r>
                          </m:e>
                        </m:d>
                      </m:e>
                    </m:func>
                    <m:r>
                      <a:rPr lang="en-US" b="0" i="1" smtClean="0">
                        <a:latin typeface="Cambria Math" panose="02040503050406030204" pitchFamily="18" charset="0"/>
                      </a:rPr>
                      <m:t>=</m:t>
                    </m:r>
                    <m:r>
                      <a:rPr lang="en-US" b="0" i="1" smtClean="0">
                        <a:latin typeface="Cambria Math" panose="02040503050406030204" pitchFamily="18" charset="0"/>
                      </a:rPr>
                      <m:t>𝑛𝑒𝑔𝑙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b="0" dirty="0"/>
              </a:p>
              <a:p>
                <a14:m>
                  <m:oMath xmlns:m="http://schemas.openxmlformats.org/officeDocument/2006/math">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𝑑</m:t>
                    </m:r>
                    <m:r>
                      <a:rPr lang="en-US" i="1" dirty="0" smtClean="0">
                        <a:latin typeface="Cambria Math" panose="02040503050406030204" pitchFamily="18" charset="0"/>
                      </a:rPr>
                      <m:t>(1+</m:t>
                    </m:r>
                    <m:r>
                      <a:rPr lang="en-US" i="1" dirty="0" smtClean="0">
                        <a:latin typeface="Cambria Math" panose="02040503050406030204" pitchFamily="18" charset="0"/>
                      </a:rPr>
                      <m:t>𝜖</m:t>
                    </m:r>
                    <m:r>
                      <a:rPr lang="en-US" i="1" dirty="0" smtClean="0">
                        <a:latin typeface="Cambria Math" panose="02040503050406030204" pitchFamily="18" charset="0"/>
                      </a:rPr>
                      <m:t>), </m:t>
                    </m:r>
                  </m:oMath>
                </a14:m>
                <a:r>
                  <a:rPr lang="en-US" dirty="0"/>
                  <a:t>then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Pr</m:t>
                            </m:r>
                          </m:e>
                          <m:lim>
                            <m:r>
                              <m:rPr>
                                <m:sty m:val="p"/>
                              </m:rPr>
                              <a:rPr lang="en-US" b="0" i="0" smtClean="0">
                                <a:latin typeface="Cambria Math" panose="02040503050406030204" pitchFamily="18" charset="0"/>
                              </a:rPr>
                              <m:t>A</m:t>
                            </m:r>
                          </m:lim>
                        </m:limLow>
                      </m:fName>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𝐴𝑥</m:t>
                                </m:r>
                              </m:e>
                            </m:d>
                            <m:r>
                              <a:rPr lang="en-US" b="0" i="1" smtClean="0">
                                <a:latin typeface="Cambria Math" panose="02040503050406030204" pitchFamily="18" charset="0"/>
                              </a:rPr>
                              <m:t>&lt;</m:t>
                            </m:r>
                            <m:r>
                              <a:rPr lang="en-US" b="0" i="1" smtClean="0">
                                <a:latin typeface="Cambria Math" panose="02040503050406030204" pitchFamily="18" charset="0"/>
                              </a:rPr>
                              <m:t>𝜏</m:t>
                            </m:r>
                          </m:e>
                        </m:d>
                      </m:e>
                    </m:func>
                    <m:r>
                      <a:rPr lang="en-US" b="0" i="1" smtClean="0">
                        <a:latin typeface="Cambria Math" panose="02040503050406030204" pitchFamily="18" charset="0"/>
                      </a:rPr>
                      <m:t>=</m:t>
                    </m:r>
                    <m:r>
                      <a:rPr lang="en-US" b="0" i="1" smtClean="0">
                        <a:latin typeface="Cambria Math" panose="02040503050406030204" pitchFamily="18" charset="0"/>
                      </a:rPr>
                      <m:t>𝑛𝑒𝑔𝑙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b="0" dirty="0"/>
              </a:p>
              <a:p>
                <a:endParaRPr lang="en-US" dirty="0"/>
              </a:p>
            </p:txBody>
          </p:sp>
        </mc:Choice>
        <mc:Fallback xmlns="">
          <p:sp>
            <p:nvSpPr>
              <p:cNvPr id="14" name="Content Placeholder 2">
                <a:extLst>
                  <a:ext uri="{FF2B5EF4-FFF2-40B4-BE49-F238E27FC236}">
                    <a16:creationId xmlns:a16="http://schemas.microsoft.com/office/drawing/2014/main" id="{C068ABC7-AB48-424B-AD41-4D30DC41AA9D}"/>
                  </a:ext>
                </a:extLst>
              </p:cNvPr>
              <p:cNvSpPr txBox="1">
                <a:spLocks noRot="1" noChangeAspect="1" noMove="1" noResize="1" noEditPoints="1" noAdjustHandles="1" noChangeArrowheads="1" noChangeShapeType="1" noTextEdit="1"/>
              </p:cNvSpPr>
              <p:nvPr/>
            </p:nvSpPr>
            <p:spPr>
              <a:xfrm>
                <a:off x="1553979" y="5276935"/>
                <a:ext cx="7857157" cy="1869344"/>
              </a:xfrm>
              <a:prstGeom prst="rect">
                <a:avLst/>
              </a:prstGeom>
              <a:blipFill>
                <a:blip r:embed="rId7"/>
                <a:stretch>
                  <a:fillRect l="-1452" t="-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44C2DB9-A1D8-DB44-905C-49ED3099D72B}"/>
                  </a:ext>
                </a:extLst>
              </p:cNvPr>
              <p:cNvSpPr txBox="1">
                <a:spLocks/>
              </p:cNvSpPr>
              <p:nvPr/>
            </p:nvSpPr>
            <p:spPr>
              <a:xfrm>
                <a:off x="8596879" y="2581639"/>
                <a:ext cx="2920488" cy="2504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any:</a:t>
                </a:r>
              </a:p>
              <a:p>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b="0" dirty="0"/>
              </a:p>
              <a:p>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pPr marL="0" indent="0">
                  <a:buNone/>
                </a:pPr>
                <a:endParaRPr lang="en-US" dirty="0"/>
              </a:p>
            </p:txBody>
          </p:sp>
        </mc:Choice>
        <mc:Fallback xmlns="">
          <p:sp>
            <p:nvSpPr>
              <p:cNvPr id="21" name="Content Placeholder 2">
                <a:extLst>
                  <a:ext uri="{FF2B5EF4-FFF2-40B4-BE49-F238E27FC236}">
                    <a16:creationId xmlns:a16="http://schemas.microsoft.com/office/drawing/2014/main" id="{244C2DB9-A1D8-DB44-905C-49ED3099D72B}"/>
                  </a:ext>
                </a:extLst>
              </p:cNvPr>
              <p:cNvSpPr txBox="1">
                <a:spLocks noRot="1" noChangeAspect="1" noMove="1" noResize="1" noEditPoints="1" noAdjustHandles="1" noChangeArrowheads="1" noChangeShapeType="1" noTextEdit="1"/>
              </p:cNvSpPr>
              <p:nvPr/>
            </p:nvSpPr>
            <p:spPr>
              <a:xfrm>
                <a:off x="8596879" y="2581639"/>
                <a:ext cx="2920488" cy="2504857"/>
              </a:xfrm>
              <a:prstGeom prst="rect">
                <a:avLst/>
              </a:prstGeom>
              <a:blipFill>
                <a:blip r:embed="rId8"/>
                <a:stretch>
                  <a:fillRect l="-4329" t="-3518"/>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58630D9E-D0D7-364D-A3CD-04C38DAB2278}"/>
              </a:ext>
            </a:extLst>
          </p:cNvPr>
          <p:cNvSpPr/>
          <p:nvPr/>
        </p:nvSpPr>
        <p:spPr>
          <a:xfrm>
            <a:off x="9293309" y="5086496"/>
            <a:ext cx="2454524" cy="151470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Not robust!!!</a:t>
            </a:r>
          </a:p>
        </p:txBody>
      </p:sp>
      <p:sp>
        <p:nvSpPr>
          <p:cNvPr id="25" name="Down Arrow 24">
            <a:extLst>
              <a:ext uri="{FF2B5EF4-FFF2-40B4-BE49-F238E27FC236}">
                <a16:creationId xmlns:a16="http://schemas.microsoft.com/office/drawing/2014/main" id="{5C956D9C-6CE8-4D44-B748-096B648D332B}"/>
              </a:ext>
            </a:extLst>
          </p:cNvPr>
          <p:cNvSpPr/>
          <p:nvPr/>
        </p:nvSpPr>
        <p:spPr>
          <a:xfrm rot="3715444">
            <a:off x="9998197" y="2894457"/>
            <a:ext cx="505552" cy="600539"/>
          </a:xfrm>
          <a:prstGeom prst="downArrow">
            <a:avLst/>
          </a:prstGeom>
          <a:solidFill>
            <a:srgbClr val="FF727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888E44E-4599-6444-B06C-DB464C2D889A}"/>
              </a:ext>
            </a:extLst>
          </p:cNvPr>
          <p:cNvSpPr/>
          <p:nvPr/>
        </p:nvSpPr>
        <p:spPr>
          <a:xfrm>
            <a:off x="10405897" y="2165767"/>
            <a:ext cx="1613040" cy="97132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Way too good…</a:t>
            </a:r>
          </a:p>
        </p:txBody>
      </p:sp>
    </p:spTree>
    <p:extLst>
      <p:ext uri="{BB962C8B-B14F-4D97-AF65-F5344CB8AC3E}">
        <p14:creationId xmlns:p14="http://schemas.microsoft.com/office/powerpoint/2010/main" val="293431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p:bldP spid="7" grpId="0" animBg="1"/>
      <p:bldP spid="8" grpId="0"/>
      <p:bldP spid="9" grpId="0"/>
      <p:bldP spid="10" grpId="0"/>
      <p:bldP spid="14" grpId="0" build="p"/>
      <p:bldP spid="21" grpId="0"/>
      <p:bldP spid="23" grpId="0" animBg="1"/>
      <p:bldP spid="25" grpId="0" animBg="1"/>
      <p:bldP spid="26"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770A-DCB1-9D4E-B6AD-B97FD4407966}"/>
              </a:ext>
            </a:extLst>
          </p:cNvPr>
          <p:cNvSpPr>
            <a:spLocks noGrp="1"/>
          </p:cNvSpPr>
          <p:nvPr>
            <p:ph type="title"/>
          </p:nvPr>
        </p:nvSpPr>
        <p:spPr/>
        <p:txBody>
          <a:bodyPr/>
          <a:lstStyle/>
          <a:p>
            <a:r>
              <a:rPr lang="en-US" dirty="0"/>
              <a:t>Coding-Theoretic PPH Construction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7C36C0A-BB49-0D42-97F9-69856EFAC9D1}"/>
                  </a:ext>
                </a:extLst>
              </p:cNvPr>
              <p:cNvSpPr/>
              <p:nvPr/>
            </p:nvSpPr>
            <p:spPr>
              <a:xfrm>
                <a:off x="1936077" y="2844305"/>
                <a:ext cx="2479729" cy="1084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4" name="Rectangle 3">
                <a:extLst>
                  <a:ext uri="{FF2B5EF4-FFF2-40B4-BE49-F238E27FC236}">
                    <a16:creationId xmlns:a16="http://schemas.microsoft.com/office/drawing/2014/main" id="{87C36C0A-BB49-0D42-97F9-69856EFAC9D1}"/>
                  </a:ext>
                </a:extLst>
              </p:cNvPr>
              <p:cNvSpPr>
                <a:spLocks noRot="1" noChangeAspect="1" noMove="1" noResize="1" noEditPoints="1" noAdjustHandles="1" noChangeArrowheads="1" noChangeShapeType="1" noTextEdit="1"/>
              </p:cNvSpPr>
              <p:nvPr/>
            </p:nvSpPr>
            <p:spPr>
              <a:xfrm>
                <a:off x="1936077" y="2844305"/>
                <a:ext cx="2479729" cy="10848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2B1F465-774B-0748-B8B8-0214BBC54453}"/>
                  </a:ext>
                </a:extLst>
              </p:cNvPr>
              <p:cNvSpPr/>
              <p:nvPr/>
            </p:nvSpPr>
            <p:spPr>
              <a:xfrm>
                <a:off x="4661197" y="2844305"/>
                <a:ext cx="281552" cy="226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5" name="Rectangle 4">
                <a:extLst>
                  <a:ext uri="{FF2B5EF4-FFF2-40B4-BE49-F238E27FC236}">
                    <a16:creationId xmlns:a16="http://schemas.microsoft.com/office/drawing/2014/main" id="{C2B1F465-774B-0748-B8B8-0214BBC54453}"/>
                  </a:ext>
                </a:extLst>
              </p:cNvPr>
              <p:cNvSpPr>
                <a:spLocks noRot="1" noChangeAspect="1" noMove="1" noResize="1" noEditPoints="1" noAdjustHandles="1" noChangeArrowheads="1" noChangeShapeType="1" noTextEdit="1"/>
              </p:cNvSpPr>
              <p:nvPr/>
            </p:nvSpPr>
            <p:spPr>
              <a:xfrm>
                <a:off x="4661197" y="2844305"/>
                <a:ext cx="281552" cy="2262752"/>
              </a:xfrm>
              <a:prstGeom prst="rect">
                <a:avLst/>
              </a:prstGeom>
              <a:blipFill>
                <a:blip r:embed="rId4"/>
                <a:stretch>
                  <a:fillRect r="-833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0402CD-0FAD-8E4B-9739-33B24F8AAA78}"/>
              </a:ext>
            </a:extLst>
          </p:cNvPr>
          <p:cNvSpPr txBox="1"/>
          <p:nvPr/>
        </p:nvSpPr>
        <p:spPr>
          <a:xfrm>
            <a:off x="5104083" y="3344411"/>
            <a:ext cx="2012408" cy="584775"/>
          </a:xfrm>
          <a:prstGeom prst="rect">
            <a:avLst/>
          </a:prstGeom>
          <a:noFill/>
        </p:spPr>
        <p:txBody>
          <a:bodyPr wrap="square" rtlCol="0">
            <a:spAutoFit/>
          </a:bodyPr>
          <a:lstStyle/>
          <a:p>
            <a:pPr algn="ctr"/>
            <a:r>
              <a:rPr lang="en-US" sz="3200" dirty="0"/>
              <a: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0A97C89-90C1-4345-897E-95833FBB4EA9}"/>
                  </a:ext>
                </a:extLst>
              </p:cNvPr>
              <p:cNvSpPr/>
              <p:nvPr/>
            </p:nvSpPr>
            <p:spPr>
              <a:xfrm>
                <a:off x="6878166" y="3095501"/>
                <a:ext cx="288641" cy="1145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b="0" i="1" dirty="0" smtClean="0">
                          <a:latin typeface="Cambria Math" panose="02040503050406030204" pitchFamily="18" charset="0"/>
                        </a:rPr>
                        <m:t>𝑦</m:t>
                      </m:r>
                    </m:oMath>
                  </m:oMathPara>
                </a14:m>
                <a:endParaRPr lang="en-US" sz="2400" dirty="0"/>
              </a:p>
            </p:txBody>
          </p:sp>
        </mc:Choice>
        <mc:Fallback xmlns="">
          <p:sp>
            <p:nvSpPr>
              <p:cNvPr id="7" name="Rectangle 6">
                <a:extLst>
                  <a:ext uri="{FF2B5EF4-FFF2-40B4-BE49-F238E27FC236}">
                    <a16:creationId xmlns:a16="http://schemas.microsoft.com/office/drawing/2014/main" id="{D0A97C89-90C1-4345-897E-95833FBB4EA9}"/>
                  </a:ext>
                </a:extLst>
              </p:cNvPr>
              <p:cNvSpPr>
                <a:spLocks noRot="1" noChangeAspect="1" noMove="1" noResize="1" noEditPoints="1" noAdjustHandles="1" noChangeArrowheads="1" noChangeShapeType="1" noTextEdit="1"/>
              </p:cNvSpPr>
              <p:nvPr/>
            </p:nvSpPr>
            <p:spPr>
              <a:xfrm>
                <a:off x="6878166" y="3095501"/>
                <a:ext cx="288641" cy="1145504"/>
              </a:xfrm>
              <a:prstGeom prst="rect">
                <a:avLst/>
              </a:prstGeom>
              <a:blipFill>
                <a:blip r:embed="rId5"/>
                <a:stretch>
                  <a:fillRect l="-4167" r="-20833"/>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92C9262E-DB2C-174C-8E89-1191E76C8009}"/>
              </a:ext>
            </a:extLst>
          </p:cNvPr>
          <p:cNvSpPr txBox="1">
            <a:spLocks/>
          </p:cNvSpPr>
          <p:nvPr/>
        </p:nvSpPr>
        <p:spPr>
          <a:xfrm>
            <a:off x="2863338" y="2409400"/>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a:t>
            </a:r>
          </a:p>
        </p:txBody>
      </p:sp>
      <p:sp>
        <p:nvSpPr>
          <p:cNvPr id="9" name="Content Placeholder 2">
            <a:extLst>
              <a:ext uri="{FF2B5EF4-FFF2-40B4-BE49-F238E27FC236}">
                <a16:creationId xmlns:a16="http://schemas.microsoft.com/office/drawing/2014/main" id="{EBED4774-57A7-1242-8BD1-BE3C1BEBD41C}"/>
              </a:ext>
            </a:extLst>
          </p:cNvPr>
          <p:cNvSpPr txBox="1">
            <a:spLocks/>
          </p:cNvSpPr>
          <p:nvPr/>
        </p:nvSpPr>
        <p:spPr>
          <a:xfrm>
            <a:off x="1188176" y="3095501"/>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
            </a:r>
          </a:p>
        </p:txBody>
      </p:sp>
      <p:sp>
        <p:nvSpPr>
          <p:cNvPr id="10" name="Content Placeholder 2">
            <a:extLst>
              <a:ext uri="{FF2B5EF4-FFF2-40B4-BE49-F238E27FC236}">
                <a16:creationId xmlns:a16="http://schemas.microsoft.com/office/drawing/2014/main" id="{768DE200-8D13-EC46-92F2-7A3D836ABDE3}"/>
              </a:ext>
            </a:extLst>
          </p:cNvPr>
          <p:cNvSpPr txBox="1">
            <a:spLocks/>
          </p:cNvSpPr>
          <p:nvPr/>
        </p:nvSpPr>
        <p:spPr>
          <a:xfrm>
            <a:off x="7277825" y="3420700"/>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CFC3B3C8-80E7-814C-A377-E795A7FB3C4A}"/>
                  </a:ext>
                </a:extLst>
              </p:cNvPr>
              <p:cNvSpPr txBox="1">
                <a:spLocks/>
              </p:cNvSpPr>
              <p:nvPr/>
            </p:nvSpPr>
            <p:spPr>
              <a:xfrm>
                <a:off x="1307565" y="4658219"/>
                <a:ext cx="3120112"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Ber</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 entries</a:t>
                </a:r>
              </a:p>
            </p:txBody>
          </p:sp>
        </mc:Choice>
        <mc:Fallback xmlns="">
          <p:sp>
            <p:nvSpPr>
              <p:cNvPr id="11" name="Content Placeholder 2">
                <a:extLst>
                  <a:ext uri="{FF2B5EF4-FFF2-40B4-BE49-F238E27FC236}">
                    <a16:creationId xmlns:a16="http://schemas.microsoft.com/office/drawing/2014/main" id="{CFC3B3C8-80E7-814C-A377-E795A7FB3C4A}"/>
                  </a:ext>
                </a:extLst>
              </p:cNvPr>
              <p:cNvSpPr txBox="1">
                <a:spLocks noRot="1" noChangeAspect="1" noMove="1" noResize="1" noEditPoints="1" noAdjustHandles="1" noChangeArrowheads="1" noChangeShapeType="1" noTextEdit="1"/>
              </p:cNvSpPr>
              <p:nvPr/>
            </p:nvSpPr>
            <p:spPr>
              <a:xfrm>
                <a:off x="1307565" y="4658219"/>
                <a:ext cx="3120112" cy="631825"/>
              </a:xfrm>
              <a:prstGeom prst="rect">
                <a:avLst/>
              </a:prstGeom>
              <a:blipFill>
                <a:blip r:embed="rId6"/>
                <a:stretch>
                  <a:fillRect l="-3644" t="-1568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C89196FE-4E7E-A94C-8529-297669AE1976}"/>
              </a:ext>
            </a:extLst>
          </p:cNvPr>
          <p:cNvCxnSpPr/>
          <p:nvPr/>
        </p:nvCxnSpPr>
        <p:spPr>
          <a:xfrm flipV="1">
            <a:off x="2171700" y="3975681"/>
            <a:ext cx="342900" cy="576775"/>
          </a:xfrm>
          <a:prstGeom prst="straightConnector1">
            <a:avLst/>
          </a:prstGeom>
          <a:ln w="88900">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F1D5E1C2-0A5D-4D40-A1A7-5BADB8FD3B82}"/>
              </a:ext>
            </a:extLst>
          </p:cNvPr>
          <p:cNvSpPr>
            <a:spLocks noGrp="1"/>
          </p:cNvSpPr>
          <p:nvPr>
            <p:ph idx="1"/>
          </p:nvPr>
        </p:nvSpPr>
        <p:spPr>
          <a:xfrm>
            <a:off x="838200" y="1825625"/>
            <a:ext cx="10515600" cy="583775"/>
          </a:xfrm>
        </p:spPr>
        <p:txBody>
          <a:bodyPr/>
          <a:lstStyle/>
          <a:p>
            <a:pPr marL="0" indent="0">
              <a:buNone/>
            </a:pPr>
            <a:r>
              <a:rPr lang="en-US" dirty="0"/>
              <a:t>Getting robustness…</a:t>
            </a:r>
          </a:p>
        </p:txBody>
      </p:sp>
      <mc:AlternateContent xmlns:mc="http://schemas.openxmlformats.org/markup-compatibility/2006" xmlns:a14="http://schemas.microsoft.com/office/drawing/2010/main">
        <mc:Choice Requires="a14">
          <p:sp>
            <p:nvSpPr>
              <p:cNvPr id="18" name="Content Placeholder 14">
                <a:extLst>
                  <a:ext uri="{FF2B5EF4-FFF2-40B4-BE49-F238E27FC236}">
                    <a16:creationId xmlns:a16="http://schemas.microsoft.com/office/drawing/2014/main" id="{75921E7D-05F6-7844-A109-DCE55D520CA4}"/>
                  </a:ext>
                </a:extLst>
              </p:cNvPr>
              <p:cNvSpPr txBox="1">
                <a:spLocks/>
              </p:cNvSpPr>
              <p:nvPr/>
            </p:nvSpPr>
            <p:spPr>
              <a:xfrm>
                <a:off x="661988" y="5541962"/>
                <a:ext cx="10515600" cy="5837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If </a:t>
                </a:r>
                <a14:m>
                  <m:oMath xmlns:m="http://schemas.openxmlformats.org/officeDocument/2006/math">
                    <m:r>
                      <a:rPr lang="en-US" i="1" dirty="0" smtClean="0">
                        <a:latin typeface="Cambria Math" panose="02040503050406030204" pitchFamily="18" charset="0"/>
                      </a:rPr>
                      <m:t>𝑑</m:t>
                    </m:r>
                  </m:oMath>
                </a14:m>
                <a:r>
                  <a:rPr lang="en-US" dirty="0"/>
                  <a:t> small enough, then </a:t>
                </a: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Pr</m:t>
                            </m:r>
                          </m:e>
                          <m:lim>
                            <m:r>
                              <a:rPr lang="en-US" b="0" i="1" smtClean="0">
                                <a:latin typeface="Cambria Math" panose="02040503050406030204" pitchFamily="18" charset="0"/>
                              </a:rPr>
                              <m:t>𝐴</m:t>
                            </m:r>
                          </m:lim>
                        </m:limLow>
                      </m:fName>
                      <m:e>
                        <m:d>
                          <m:dPr>
                            <m:begChr m:val="["/>
                            <m:endChr m:val="]"/>
                            <m:ctrlPr>
                              <a:rPr lang="en-US" b="0" i="1" smtClean="0">
                                <a:latin typeface="Cambria Math" panose="02040503050406030204" pitchFamily="18" charset="0"/>
                              </a:rPr>
                            </m:ctrlPr>
                          </m:dPr>
                          <m:e>
                            <m:r>
                              <a:rPr lang="en-US" b="1" i="1" smtClean="0">
                                <a:solidFill>
                                  <a:srgbClr val="FF0000"/>
                                </a:solidFill>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𝐴𝑥</m:t>
                                </m:r>
                              </m:e>
                            </m:d>
                            <m:r>
                              <a:rPr lang="en-US" b="0" i="1" smtClean="0">
                                <a:latin typeface="Cambria Math" panose="02040503050406030204" pitchFamily="18" charset="0"/>
                              </a:rPr>
                              <m:t>&gt;</m:t>
                            </m:r>
                            <m:r>
                              <a:rPr lang="en-US" b="0" i="1" smtClean="0">
                                <a:latin typeface="Cambria Math" panose="02040503050406030204" pitchFamily="18" charset="0"/>
                              </a:rPr>
                              <m:t>𝜏</m:t>
                            </m:r>
                          </m:e>
                        </m:d>
                      </m:e>
                    </m:func>
                    <m:r>
                      <a:rPr lang="en-US" b="0" i="1" smtClean="0">
                        <a:latin typeface="Cambria Math" panose="02040503050406030204" pitchFamily="18" charset="0"/>
                      </a:rPr>
                      <m:t>=</m:t>
                    </m:r>
                    <m:r>
                      <a:rPr lang="en-US" b="0" i="1" smtClean="0">
                        <a:latin typeface="Cambria Math" panose="02040503050406030204" pitchFamily="18" charset="0"/>
                      </a:rPr>
                      <m:t>𝑛𝑒𝑔𝑙</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endParaRPr lang="en-US" b="0" dirty="0"/>
              </a:p>
            </p:txBody>
          </p:sp>
        </mc:Choice>
        <mc:Fallback xmlns="">
          <p:sp>
            <p:nvSpPr>
              <p:cNvPr id="18" name="Content Placeholder 14">
                <a:extLst>
                  <a:ext uri="{FF2B5EF4-FFF2-40B4-BE49-F238E27FC236}">
                    <a16:creationId xmlns:a16="http://schemas.microsoft.com/office/drawing/2014/main" id="{75921E7D-05F6-7844-A109-DCE55D520CA4}"/>
                  </a:ext>
                </a:extLst>
              </p:cNvPr>
              <p:cNvSpPr txBox="1">
                <a:spLocks noRot="1" noChangeAspect="1" noMove="1" noResize="1" noEditPoints="1" noAdjustHandles="1" noChangeArrowheads="1" noChangeShapeType="1" noTextEdit="1"/>
              </p:cNvSpPr>
              <p:nvPr/>
            </p:nvSpPr>
            <p:spPr>
              <a:xfrm>
                <a:off x="661988" y="5541962"/>
                <a:ext cx="10515600" cy="583775"/>
              </a:xfrm>
              <a:prstGeom prst="rect">
                <a:avLst/>
              </a:prstGeom>
              <a:blipFill>
                <a:blip r:embed="rId7"/>
                <a:stretch>
                  <a:fillRect l="-1086" t="-21277" b="-4255"/>
                </a:stretch>
              </a:blipFill>
            </p:spPr>
            <p:txBody>
              <a:bodyPr/>
              <a:lstStyle/>
              <a:p>
                <a:r>
                  <a:rPr lang="en-US">
                    <a:noFill/>
                  </a:rPr>
                  <a:t> </a:t>
                </a:r>
              </a:p>
            </p:txBody>
          </p:sp>
        </mc:Fallback>
      </mc:AlternateContent>
      <p:sp>
        <p:nvSpPr>
          <p:cNvPr id="19" name="Content Placeholder 14">
            <a:extLst>
              <a:ext uri="{FF2B5EF4-FFF2-40B4-BE49-F238E27FC236}">
                <a16:creationId xmlns:a16="http://schemas.microsoft.com/office/drawing/2014/main" id="{7308859D-7E68-054B-BFDC-DB8CA732DC9C}"/>
              </a:ext>
            </a:extLst>
          </p:cNvPr>
          <p:cNvSpPr txBox="1">
            <a:spLocks/>
          </p:cNvSpPr>
          <p:nvPr/>
        </p:nvSpPr>
        <p:spPr>
          <a:xfrm>
            <a:off x="661988" y="6141932"/>
            <a:ext cx="6216178" cy="5837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Large vectors and Gaussian Elimination?</a:t>
            </a:r>
            <a:endParaRPr lang="en-US" b="0" dirty="0"/>
          </a:p>
        </p:txBody>
      </p:sp>
      <p:sp>
        <p:nvSpPr>
          <p:cNvPr id="22" name="Rounded Rectangle 21">
            <a:extLst>
              <a:ext uri="{FF2B5EF4-FFF2-40B4-BE49-F238E27FC236}">
                <a16:creationId xmlns:a16="http://schemas.microsoft.com/office/drawing/2014/main" id="{3DF76489-760E-7442-884E-6A20D9DA373A}"/>
              </a:ext>
            </a:extLst>
          </p:cNvPr>
          <p:cNvSpPr/>
          <p:nvPr/>
        </p:nvSpPr>
        <p:spPr>
          <a:xfrm>
            <a:off x="6672263" y="6051935"/>
            <a:ext cx="4943475" cy="59537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What if our domain is </a:t>
            </a:r>
            <a:r>
              <a:rPr lang="en-US" sz="2800" b="1" dirty="0"/>
              <a:t>SPARSE</a:t>
            </a:r>
            <a:r>
              <a:rPr lang="en-US" sz="2800" dirty="0"/>
              <a:t>?</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8CA8D9FF-CA49-3F48-8BE6-7F76075EEE4F}"/>
                  </a:ext>
                </a:extLst>
              </p:cNvPr>
              <p:cNvSpPr txBox="1">
                <a:spLocks/>
              </p:cNvSpPr>
              <p:nvPr/>
            </p:nvSpPr>
            <p:spPr>
              <a:xfrm>
                <a:off x="8596879" y="2581639"/>
                <a:ext cx="2920488" cy="2504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any:</a:t>
                </a:r>
              </a:p>
              <a:p>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oMath>
                </a14:m>
                <a:endParaRPr lang="en-US" b="0" dirty="0"/>
              </a:p>
              <a:p>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m:rPr>
                        <m:sty m:val="p"/>
                      </m:rPr>
                      <a:rPr lang="en-US" b="0" i="0" smtClean="0">
                        <a:latin typeface="Cambria Math" panose="02040503050406030204" pitchFamily="18" charset="0"/>
                      </a:rPr>
                      <m:t>Ω</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m:rPr>
                        <m:sty m:val="p"/>
                      </m:rPr>
                      <a:rPr lang="en-US" b="0" i="0" smtClean="0">
                        <a:latin typeface="Cambria Math" panose="02040503050406030204" pitchFamily="18" charset="0"/>
                      </a:rPr>
                      <m:t>Ω</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pPr marL="0" indent="0">
                  <a:buNone/>
                </a:pPr>
                <a:endParaRPr lang="en-US" dirty="0"/>
              </a:p>
            </p:txBody>
          </p:sp>
        </mc:Choice>
        <mc:Fallback xmlns="">
          <p:sp>
            <p:nvSpPr>
              <p:cNvPr id="24" name="Content Placeholder 2">
                <a:extLst>
                  <a:ext uri="{FF2B5EF4-FFF2-40B4-BE49-F238E27FC236}">
                    <a16:creationId xmlns:a16="http://schemas.microsoft.com/office/drawing/2014/main" id="{8CA8D9FF-CA49-3F48-8BE6-7F76075EEE4F}"/>
                  </a:ext>
                </a:extLst>
              </p:cNvPr>
              <p:cNvSpPr txBox="1">
                <a:spLocks noRot="1" noChangeAspect="1" noMove="1" noResize="1" noEditPoints="1" noAdjustHandles="1" noChangeArrowheads="1" noChangeShapeType="1" noTextEdit="1"/>
              </p:cNvSpPr>
              <p:nvPr/>
            </p:nvSpPr>
            <p:spPr>
              <a:xfrm>
                <a:off x="8596879" y="2581639"/>
                <a:ext cx="2920488" cy="2504857"/>
              </a:xfrm>
              <a:prstGeom prst="rect">
                <a:avLst/>
              </a:prstGeom>
              <a:blipFill>
                <a:blip r:embed="rId8"/>
                <a:stretch>
                  <a:fillRect l="-4329" t="-3518"/>
                </a:stretch>
              </a:blipFill>
            </p:spPr>
            <p:txBody>
              <a:bodyPr/>
              <a:lstStyle/>
              <a:p>
                <a:r>
                  <a:rPr lang="en-US">
                    <a:noFill/>
                  </a:rPr>
                  <a:t> </a:t>
                </a:r>
              </a:p>
            </p:txBody>
          </p:sp>
        </mc:Fallback>
      </mc:AlternateContent>
    </p:spTree>
    <p:extLst>
      <p:ext uri="{BB962C8B-B14F-4D97-AF65-F5344CB8AC3E}">
        <p14:creationId xmlns:p14="http://schemas.microsoft.com/office/powerpoint/2010/main" val="365726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2" grpId="0" animBg="1"/>
      <p:bldP spid="24"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770A-DCB1-9D4E-B6AD-B97FD4407966}"/>
              </a:ext>
            </a:extLst>
          </p:cNvPr>
          <p:cNvSpPr>
            <a:spLocks noGrp="1"/>
          </p:cNvSpPr>
          <p:nvPr>
            <p:ph type="title"/>
          </p:nvPr>
        </p:nvSpPr>
        <p:spPr/>
        <p:txBody>
          <a:bodyPr/>
          <a:lstStyle/>
          <a:p>
            <a:r>
              <a:rPr lang="en-US" dirty="0"/>
              <a:t>Coding-Theoretic Assumption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7C36C0A-BB49-0D42-97F9-69856EFAC9D1}"/>
                  </a:ext>
                </a:extLst>
              </p:cNvPr>
              <p:cNvSpPr/>
              <p:nvPr/>
            </p:nvSpPr>
            <p:spPr>
              <a:xfrm>
                <a:off x="1936077" y="2844305"/>
                <a:ext cx="2479729" cy="1084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𝐴</m:t>
                      </m:r>
                    </m:oMath>
                  </m:oMathPara>
                </a14:m>
                <a:endParaRPr lang="en-US" sz="3200" dirty="0"/>
              </a:p>
            </p:txBody>
          </p:sp>
        </mc:Choice>
        <mc:Fallback xmlns="">
          <p:sp>
            <p:nvSpPr>
              <p:cNvPr id="4" name="Rectangle 3">
                <a:extLst>
                  <a:ext uri="{FF2B5EF4-FFF2-40B4-BE49-F238E27FC236}">
                    <a16:creationId xmlns:a16="http://schemas.microsoft.com/office/drawing/2014/main" id="{87C36C0A-BB49-0D42-97F9-69856EFAC9D1}"/>
                  </a:ext>
                </a:extLst>
              </p:cNvPr>
              <p:cNvSpPr>
                <a:spLocks noRot="1" noChangeAspect="1" noMove="1" noResize="1" noEditPoints="1" noAdjustHandles="1" noChangeArrowheads="1" noChangeShapeType="1" noTextEdit="1"/>
              </p:cNvSpPr>
              <p:nvPr/>
            </p:nvSpPr>
            <p:spPr>
              <a:xfrm>
                <a:off x="1936077" y="2844305"/>
                <a:ext cx="2479729" cy="108488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2B1F465-774B-0748-B8B8-0214BBC54453}"/>
                  </a:ext>
                </a:extLst>
              </p:cNvPr>
              <p:cNvSpPr/>
              <p:nvPr/>
            </p:nvSpPr>
            <p:spPr>
              <a:xfrm>
                <a:off x="4661197" y="2844305"/>
                <a:ext cx="281552" cy="226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5" name="Rectangle 4">
                <a:extLst>
                  <a:ext uri="{FF2B5EF4-FFF2-40B4-BE49-F238E27FC236}">
                    <a16:creationId xmlns:a16="http://schemas.microsoft.com/office/drawing/2014/main" id="{C2B1F465-774B-0748-B8B8-0214BBC54453}"/>
                  </a:ext>
                </a:extLst>
              </p:cNvPr>
              <p:cNvSpPr>
                <a:spLocks noRot="1" noChangeAspect="1" noMove="1" noResize="1" noEditPoints="1" noAdjustHandles="1" noChangeArrowheads="1" noChangeShapeType="1" noTextEdit="1"/>
              </p:cNvSpPr>
              <p:nvPr/>
            </p:nvSpPr>
            <p:spPr>
              <a:xfrm>
                <a:off x="4661197" y="2844305"/>
                <a:ext cx="281552" cy="2262752"/>
              </a:xfrm>
              <a:prstGeom prst="rect">
                <a:avLst/>
              </a:prstGeom>
              <a:blipFill>
                <a:blip r:embed="rId4"/>
                <a:stretch>
                  <a:fillRect r="-833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0402CD-0FAD-8E4B-9739-33B24F8AAA78}"/>
              </a:ext>
            </a:extLst>
          </p:cNvPr>
          <p:cNvSpPr txBox="1"/>
          <p:nvPr/>
        </p:nvSpPr>
        <p:spPr>
          <a:xfrm>
            <a:off x="5104083" y="3344411"/>
            <a:ext cx="2012408" cy="584775"/>
          </a:xfrm>
          <a:prstGeom prst="rect">
            <a:avLst/>
          </a:prstGeom>
          <a:noFill/>
        </p:spPr>
        <p:txBody>
          <a:bodyPr wrap="square" rtlCol="0">
            <a:spAutoFit/>
          </a:bodyPr>
          <a:lstStyle/>
          <a:p>
            <a:pPr algn="ctr"/>
            <a:r>
              <a:rPr lang="en-US" sz="3200" dirty="0"/>
              <a: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0A97C89-90C1-4345-897E-95833FBB4EA9}"/>
                  </a:ext>
                </a:extLst>
              </p:cNvPr>
              <p:cNvSpPr/>
              <p:nvPr/>
            </p:nvSpPr>
            <p:spPr>
              <a:xfrm>
                <a:off x="6878166" y="3095501"/>
                <a:ext cx="288641" cy="1145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b="0" i="1" dirty="0" smtClean="0">
                          <a:latin typeface="Cambria Math" panose="02040503050406030204" pitchFamily="18" charset="0"/>
                        </a:rPr>
                        <m:t>𝑦</m:t>
                      </m:r>
                    </m:oMath>
                  </m:oMathPara>
                </a14:m>
                <a:endParaRPr lang="en-US" sz="2400" dirty="0"/>
              </a:p>
            </p:txBody>
          </p:sp>
        </mc:Choice>
        <mc:Fallback xmlns="">
          <p:sp>
            <p:nvSpPr>
              <p:cNvPr id="7" name="Rectangle 6">
                <a:extLst>
                  <a:ext uri="{FF2B5EF4-FFF2-40B4-BE49-F238E27FC236}">
                    <a16:creationId xmlns:a16="http://schemas.microsoft.com/office/drawing/2014/main" id="{D0A97C89-90C1-4345-897E-95833FBB4EA9}"/>
                  </a:ext>
                </a:extLst>
              </p:cNvPr>
              <p:cNvSpPr>
                <a:spLocks noRot="1" noChangeAspect="1" noMove="1" noResize="1" noEditPoints="1" noAdjustHandles="1" noChangeArrowheads="1" noChangeShapeType="1" noTextEdit="1"/>
              </p:cNvSpPr>
              <p:nvPr/>
            </p:nvSpPr>
            <p:spPr>
              <a:xfrm>
                <a:off x="6878166" y="3095501"/>
                <a:ext cx="288641" cy="1145504"/>
              </a:xfrm>
              <a:prstGeom prst="rect">
                <a:avLst/>
              </a:prstGeom>
              <a:blipFill>
                <a:blip r:embed="rId5"/>
                <a:stretch>
                  <a:fillRect l="-4167" r="-20833"/>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92C9262E-DB2C-174C-8E89-1191E76C8009}"/>
              </a:ext>
            </a:extLst>
          </p:cNvPr>
          <p:cNvSpPr txBox="1">
            <a:spLocks/>
          </p:cNvSpPr>
          <p:nvPr/>
        </p:nvSpPr>
        <p:spPr>
          <a:xfrm>
            <a:off x="2863338" y="2409400"/>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a:t>
            </a:r>
          </a:p>
        </p:txBody>
      </p:sp>
      <p:sp>
        <p:nvSpPr>
          <p:cNvPr id="9" name="Content Placeholder 2">
            <a:extLst>
              <a:ext uri="{FF2B5EF4-FFF2-40B4-BE49-F238E27FC236}">
                <a16:creationId xmlns:a16="http://schemas.microsoft.com/office/drawing/2014/main" id="{EBED4774-57A7-1242-8BD1-BE3C1BEBD41C}"/>
              </a:ext>
            </a:extLst>
          </p:cNvPr>
          <p:cNvSpPr txBox="1">
            <a:spLocks/>
          </p:cNvSpPr>
          <p:nvPr/>
        </p:nvSpPr>
        <p:spPr>
          <a:xfrm>
            <a:off x="1188176" y="3095501"/>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
            </a:r>
          </a:p>
        </p:txBody>
      </p:sp>
      <p:sp>
        <p:nvSpPr>
          <p:cNvPr id="10" name="Content Placeholder 2">
            <a:extLst>
              <a:ext uri="{FF2B5EF4-FFF2-40B4-BE49-F238E27FC236}">
                <a16:creationId xmlns:a16="http://schemas.microsoft.com/office/drawing/2014/main" id="{768DE200-8D13-EC46-92F2-7A3D836ABDE3}"/>
              </a:ext>
            </a:extLst>
          </p:cNvPr>
          <p:cNvSpPr txBox="1">
            <a:spLocks/>
          </p:cNvSpPr>
          <p:nvPr/>
        </p:nvSpPr>
        <p:spPr>
          <a:xfrm>
            <a:off x="7277825" y="3420700"/>
            <a:ext cx="625205" cy="631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t>
            </a:r>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F1D5E1C2-0A5D-4D40-A1A7-5BADB8FD3B82}"/>
                  </a:ext>
                </a:extLst>
              </p:cNvPr>
              <p:cNvSpPr>
                <a:spLocks noGrp="1"/>
              </p:cNvSpPr>
              <p:nvPr>
                <p:ph idx="1"/>
              </p:nvPr>
            </p:nvSpPr>
            <p:spPr>
              <a:xfrm>
                <a:off x="838200" y="1502604"/>
                <a:ext cx="10515600" cy="1029882"/>
              </a:xfrm>
            </p:spPr>
            <p:txBody>
              <a:bodyPr>
                <a:normAutofit/>
              </a:bodyPr>
              <a:lstStyle/>
              <a:p>
                <a:pPr marL="0" indent="0">
                  <a:buNone/>
                </a:pPr>
                <a:r>
                  <a:rPr lang="en-US" dirty="0"/>
                  <a:t>Let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𝑛</m:t>
                        </m:r>
                      </m:sup>
                    </m:sSup>
                  </m:oMath>
                </a14:m>
                <a:r>
                  <a:rPr lang="en-US" dirty="0"/>
                  <a:t> be </a:t>
                </a:r>
                <a14:m>
                  <m:oMath xmlns:m="http://schemas.openxmlformats.org/officeDocument/2006/math">
                    <m:r>
                      <a:rPr lang="en-US" b="0" i="1" smtClean="0">
                        <a:latin typeface="Cambria Math" panose="02040503050406030204" pitchFamily="18" charset="0"/>
                      </a:rPr>
                      <m:t>𝛽</m:t>
                    </m:r>
                  </m:oMath>
                </a14:m>
                <a:r>
                  <a:rPr lang="en-US" dirty="0"/>
                  <a:t>-sparse.</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(1 −</m:t>
                    </m:r>
                    <m:r>
                      <a:rPr lang="en-US" b="0" i="1" smtClean="0">
                        <a:latin typeface="Cambria Math" panose="02040503050406030204" pitchFamily="18" charset="0"/>
                      </a:rPr>
                      <m:t>𝜖</m:t>
                    </m:r>
                    <m:r>
                      <a:rPr lang="en-US" b="0" i="1" smtClean="0">
                        <a:latin typeface="Cambria Math" panose="02040503050406030204" pitchFamily="18" charset="0"/>
                      </a:rPr>
                      <m:t>)</m:t>
                    </m:r>
                  </m:oMath>
                </a14:m>
                <a:r>
                  <a:rPr lang="en-US" dirty="0"/>
                  <a:t> is “small” and </a:t>
                </a:r>
                <a14:m>
                  <m:oMath xmlns:m="http://schemas.openxmlformats.org/officeDocument/2006/math">
                    <m:r>
                      <m:rPr>
                        <m:sty m:val="p"/>
                      </m:rPr>
                      <a:rPr lang="en-US" dirty="0" smtClean="0">
                        <a:latin typeface="Cambria Math" panose="02040503050406030204" pitchFamily="18" charset="0"/>
                      </a:rPr>
                      <m:t>d</m:t>
                    </m:r>
                    <m:d>
                      <m:dPr>
                        <m:ctrlPr>
                          <a:rPr lang="en-US" b="0" i="1" dirty="0" smtClean="0">
                            <a:latin typeface="Cambria Math" panose="02040503050406030204" pitchFamily="18" charset="0"/>
                          </a:rPr>
                        </m:ctrlPr>
                      </m:dPr>
                      <m:e>
                        <m:r>
                          <a:rPr lang="en-US" b="0" i="0" dirty="0" smtClean="0">
                            <a:latin typeface="Cambria Math" panose="02040503050406030204" pitchFamily="18" charset="0"/>
                          </a:rPr>
                          <m:t>1+</m:t>
                        </m:r>
                        <m:r>
                          <a:rPr lang="en-US" b="0" i="1" dirty="0" smtClean="0">
                            <a:latin typeface="Cambria Math" panose="02040503050406030204" pitchFamily="18" charset="0"/>
                          </a:rPr>
                          <m:t>𝜖</m:t>
                        </m:r>
                      </m:e>
                    </m:d>
                    <m:r>
                      <a:rPr lang="en-US" b="0" i="1" dirty="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𝑛</m:t>
                    </m:r>
                  </m:oMath>
                </a14:m>
                <a:r>
                  <a:rPr lang="en-US" dirty="0"/>
                  <a:t> is “medium”</a:t>
                </a:r>
              </a:p>
            </p:txBody>
          </p:sp>
        </mc:Choice>
        <mc:Fallback xmlns="">
          <p:sp>
            <p:nvSpPr>
              <p:cNvPr id="15" name="Content Placeholder 14">
                <a:extLst>
                  <a:ext uri="{FF2B5EF4-FFF2-40B4-BE49-F238E27FC236}">
                    <a16:creationId xmlns:a16="http://schemas.microsoft.com/office/drawing/2014/main" id="{F1D5E1C2-0A5D-4D40-A1A7-5BADB8FD3B82}"/>
                  </a:ext>
                </a:extLst>
              </p:cNvPr>
              <p:cNvSpPr>
                <a:spLocks noGrp="1" noRot="1" noChangeAspect="1" noMove="1" noResize="1" noEditPoints="1" noAdjustHandles="1" noChangeArrowheads="1" noChangeShapeType="1" noTextEdit="1"/>
              </p:cNvSpPr>
              <p:nvPr>
                <p:ph idx="1"/>
              </p:nvPr>
            </p:nvSpPr>
            <p:spPr>
              <a:xfrm>
                <a:off x="838200" y="1502604"/>
                <a:ext cx="10515600" cy="1029882"/>
              </a:xfrm>
              <a:blipFill>
                <a:blip r:embed="rId6"/>
                <a:stretch>
                  <a:fillRect l="-1086" t="-8537" b="-12195"/>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D14DE31-319D-854A-B075-5A75AAA7F2EC}"/>
              </a:ext>
            </a:extLst>
          </p:cNvPr>
          <p:cNvSpPr txBox="1"/>
          <p:nvPr/>
        </p:nvSpPr>
        <p:spPr>
          <a:xfrm>
            <a:off x="1029213" y="5451186"/>
            <a:ext cx="1568336" cy="523220"/>
          </a:xfrm>
          <a:prstGeom prst="rect">
            <a:avLst/>
          </a:prstGeom>
          <a:noFill/>
        </p:spPr>
        <p:txBody>
          <a:bodyPr wrap="square" rtlCol="0">
            <a:spAutoFit/>
          </a:bodyPr>
          <a:lstStyle/>
          <a:p>
            <a:r>
              <a:rPr lang="en-US" sz="2800" dirty="0"/>
              <a:t>Know:</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13C949E-FB39-F947-A0A8-9255E264A20A}"/>
                  </a:ext>
                </a:extLst>
              </p:cNvPr>
              <p:cNvSpPr txBox="1"/>
              <p:nvPr/>
            </p:nvSpPr>
            <p:spPr>
              <a:xfrm>
                <a:off x="2291592" y="5459054"/>
                <a:ext cx="3178479" cy="523220"/>
              </a:xfrm>
              <a:prstGeom prst="rect">
                <a:avLst/>
              </a:prstGeom>
              <a:noFill/>
            </p:spPr>
            <p:txBody>
              <a:bodyPr wrap="square" rtlCol="0">
                <a:spAutoFit/>
              </a:bodyPr>
              <a:lstStyle/>
              <a:p>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m:t>
                    </m:r>
                  </m:oMath>
                </a14:m>
                <a:r>
                  <a:rPr lang="en-US" sz="2800" dirty="0"/>
                  <a:t> small or medium</a:t>
                </a:r>
              </a:p>
            </p:txBody>
          </p:sp>
        </mc:Choice>
        <mc:Fallback xmlns="">
          <p:sp>
            <p:nvSpPr>
              <p:cNvPr id="25" name="TextBox 24">
                <a:extLst>
                  <a:ext uri="{FF2B5EF4-FFF2-40B4-BE49-F238E27FC236}">
                    <a16:creationId xmlns:a16="http://schemas.microsoft.com/office/drawing/2014/main" id="{D13C949E-FB39-F947-A0A8-9255E264A20A}"/>
                  </a:ext>
                </a:extLst>
              </p:cNvPr>
              <p:cNvSpPr txBox="1">
                <a:spLocks noRot="1" noChangeAspect="1" noMove="1" noResize="1" noEditPoints="1" noAdjustHandles="1" noChangeArrowheads="1" noChangeShapeType="1" noTextEdit="1"/>
              </p:cNvSpPr>
              <p:nvPr/>
            </p:nvSpPr>
            <p:spPr>
              <a:xfrm>
                <a:off x="2291592" y="5459054"/>
                <a:ext cx="3178479" cy="523220"/>
              </a:xfrm>
              <a:prstGeom prst="rect">
                <a:avLst/>
              </a:prstGeom>
              <a:blipFill>
                <a:blip r:embed="rId7"/>
                <a:stretch>
                  <a:fillRect l="-2390" t="-11905" r="-1594" b="-2857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E0637059-8888-A845-B2BC-C4512EAB543B}"/>
              </a:ext>
            </a:extLst>
          </p:cNvPr>
          <p:cNvSpPr txBox="1"/>
          <p:nvPr/>
        </p:nvSpPr>
        <p:spPr>
          <a:xfrm>
            <a:off x="0" y="6271521"/>
            <a:ext cx="2291592" cy="523220"/>
          </a:xfrm>
          <a:prstGeom prst="rect">
            <a:avLst/>
          </a:prstGeom>
          <a:noFill/>
        </p:spPr>
        <p:txBody>
          <a:bodyPr wrap="square" rtlCol="0">
            <a:spAutoFit/>
          </a:bodyPr>
          <a:lstStyle/>
          <a:p>
            <a:pPr algn="ctr"/>
            <a:r>
              <a:rPr lang="en-US" sz="2800" b="1" dirty="0"/>
              <a:t>Assumption</a:t>
            </a:r>
            <a:r>
              <a:rPr lang="en-US" sz="2800" dirty="0"/>
              <a: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7B0E5BA-ABDC-C944-810B-93F72312A41E}"/>
                  </a:ext>
                </a:extLst>
              </p:cNvPr>
              <p:cNvSpPr txBox="1"/>
              <p:nvPr/>
            </p:nvSpPr>
            <p:spPr>
              <a:xfrm>
                <a:off x="2291592" y="6272408"/>
                <a:ext cx="3178479" cy="523220"/>
              </a:xfrm>
              <a:prstGeom prst="rect">
                <a:avLst/>
              </a:prstGeom>
              <a:noFill/>
            </p:spPr>
            <p:txBody>
              <a:bodyPr wrap="square" rtlCol="0">
                <a:spAutoFit/>
              </a:bodyPr>
              <a:lstStyle/>
              <a:p>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𝑥</m:t>
                    </m:r>
                    <m:r>
                      <a:rPr lang="en-US" sz="2800" i="1" dirty="0" smtClean="0">
                        <a:latin typeface="Cambria Math" panose="02040503050406030204" pitchFamily="18" charset="0"/>
                      </a:rPr>
                      <m:t>|</m:t>
                    </m:r>
                  </m:oMath>
                </a14:m>
                <a:r>
                  <a:rPr lang="en-US" sz="2800" dirty="0"/>
                  <a:t> medium</a:t>
                </a:r>
              </a:p>
            </p:txBody>
          </p:sp>
        </mc:Choice>
        <mc:Fallback xmlns="">
          <p:sp>
            <p:nvSpPr>
              <p:cNvPr id="27" name="TextBox 26">
                <a:extLst>
                  <a:ext uri="{FF2B5EF4-FFF2-40B4-BE49-F238E27FC236}">
                    <a16:creationId xmlns:a16="http://schemas.microsoft.com/office/drawing/2014/main" id="{47B0E5BA-ABDC-C944-810B-93F72312A41E}"/>
                  </a:ext>
                </a:extLst>
              </p:cNvPr>
              <p:cNvSpPr txBox="1">
                <a:spLocks noRot="1" noChangeAspect="1" noMove="1" noResize="1" noEditPoints="1" noAdjustHandles="1" noChangeArrowheads="1" noChangeShapeType="1" noTextEdit="1"/>
              </p:cNvSpPr>
              <p:nvPr/>
            </p:nvSpPr>
            <p:spPr>
              <a:xfrm>
                <a:off x="2291592" y="6272408"/>
                <a:ext cx="3178479" cy="523220"/>
              </a:xfrm>
              <a:prstGeom prst="rect">
                <a:avLst/>
              </a:prstGeom>
              <a:blipFill>
                <a:blip r:embed="rId8"/>
                <a:stretch>
                  <a:fillRect l="-2390" t="-11905" b="-28571"/>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6B278B3-D667-BE41-B398-15FEC4B7139A}"/>
              </a:ext>
            </a:extLst>
          </p:cNvPr>
          <p:cNvCxnSpPr>
            <a:cxnSpLocks/>
            <a:stCxn id="25" idx="3"/>
          </p:cNvCxnSpPr>
          <p:nvPr/>
        </p:nvCxnSpPr>
        <p:spPr>
          <a:xfrm>
            <a:off x="5470071" y="5720664"/>
            <a:ext cx="832758" cy="3379"/>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4E54DD1-C2F1-A849-8A2A-4930E0D936B5}"/>
                  </a:ext>
                </a:extLst>
              </p:cNvPr>
              <p:cNvSpPr txBox="1"/>
              <p:nvPr/>
            </p:nvSpPr>
            <p:spPr>
              <a:xfrm>
                <a:off x="6302829" y="6271521"/>
                <a:ext cx="5684384" cy="523220"/>
              </a:xfrm>
              <a:prstGeom prst="rect">
                <a:avLst/>
              </a:prstGeom>
              <a:noFill/>
            </p:spPr>
            <p:txBody>
              <a:bodyPr wrap="square" rtlCol="0">
                <a:spAutoFit/>
              </a:bodyPr>
              <a:lstStyle/>
              <a:p>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𝑦</m:t>
                    </m:r>
                    <m:r>
                      <a:rPr lang="en-US" sz="2800" i="1" dirty="0" smtClean="0">
                        <a:latin typeface="Cambria Math" panose="02040503050406030204" pitchFamily="18" charset="0"/>
                      </a:rPr>
                      <m:t>|</m:t>
                    </m:r>
                  </m:oMath>
                </a14:m>
                <a:r>
                  <a:rPr lang="en-US" sz="2800" dirty="0"/>
                  <a:t> </a:t>
                </a:r>
                <a:r>
                  <a:rPr lang="en-US" sz="2800" b="1" dirty="0"/>
                  <a:t>small</a:t>
                </a:r>
                <a:r>
                  <a:rPr lang="en-US" sz="2800" dirty="0"/>
                  <a:t> (less than </a:t>
                </a:r>
                <a14:m>
                  <m:oMath xmlns:m="http://schemas.openxmlformats.org/officeDocument/2006/math">
                    <m:r>
                      <a:rPr lang="en-US" sz="2800" b="0" i="1" smtClean="0">
                        <a:latin typeface="Cambria Math" panose="02040503050406030204" pitchFamily="18" charset="0"/>
                      </a:rPr>
                      <m:t>𝜏</m:t>
                    </m:r>
                  </m:oMath>
                </a14:m>
                <a:r>
                  <a:rPr lang="en-US" sz="2800" dirty="0"/>
                  <a:t>) is </a:t>
                </a:r>
                <a:r>
                  <a:rPr lang="en-US" sz="2800" b="1" dirty="0">
                    <a:solidFill>
                      <a:srgbClr val="C00000"/>
                    </a:solidFill>
                  </a:rPr>
                  <a:t>hard</a:t>
                </a:r>
              </a:p>
            </p:txBody>
          </p:sp>
        </mc:Choice>
        <mc:Fallback xmlns="">
          <p:sp>
            <p:nvSpPr>
              <p:cNvPr id="31" name="TextBox 30">
                <a:extLst>
                  <a:ext uri="{FF2B5EF4-FFF2-40B4-BE49-F238E27FC236}">
                    <a16:creationId xmlns:a16="http://schemas.microsoft.com/office/drawing/2014/main" id="{E4E54DD1-C2F1-A849-8A2A-4930E0D936B5}"/>
                  </a:ext>
                </a:extLst>
              </p:cNvPr>
              <p:cNvSpPr txBox="1">
                <a:spLocks noRot="1" noChangeAspect="1" noMove="1" noResize="1" noEditPoints="1" noAdjustHandles="1" noChangeArrowheads="1" noChangeShapeType="1" noTextEdit="1"/>
              </p:cNvSpPr>
              <p:nvPr/>
            </p:nvSpPr>
            <p:spPr>
              <a:xfrm>
                <a:off x="6302829" y="6271521"/>
                <a:ext cx="5684384" cy="523220"/>
              </a:xfrm>
              <a:prstGeom prst="rect">
                <a:avLst/>
              </a:prstGeom>
              <a:blipFill>
                <a:blip r:embed="rId9"/>
                <a:stretch>
                  <a:fillRect l="-1114" t="-11905" b="-28571"/>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F7F8D1FC-C770-5E46-8998-162A741E2A8A}"/>
              </a:ext>
            </a:extLst>
          </p:cNvPr>
          <p:cNvCxnSpPr>
            <a:cxnSpLocks/>
            <a:stCxn id="27" idx="3"/>
            <a:endCxn id="31" idx="1"/>
          </p:cNvCxnSpPr>
          <p:nvPr/>
        </p:nvCxnSpPr>
        <p:spPr>
          <a:xfrm flipV="1">
            <a:off x="5470071" y="6533131"/>
            <a:ext cx="832758" cy="887"/>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07C2075-C845-204E-854A-F4F9FE81172C}"/>
                  </a:ext>
                </a:extLst>
              </p:cNvPr>
              <p:cNvSpPr txBox="1"/>
              <p:nvPr/>
            </p:nvSpPr>
            <p:spPr>
              <a:xfrm>
                <a:off x="6302829" y="5462433"/>
                <a:ext cx="5889171" cy="800219"/>
              </a:xfrm>
              <a:prstGeom prst="rect">
                <a:avLst/>
              </a:prstGeom>
              <a:noFill/>
            </p:spPr>
            <p:txBody>
              <a:bodyPr wrap="square" rtlCol="0">
                <a:spAutoFit/>
              </a:bodyPr>
              <a:lstStyle/>
              <a:p>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𝑦</m:t>
                    </m:r>
                    <m:r>
                      <a:rPr lang="en-US" sz="2800" i="1" dirty="0" smtClean="0">
                        <a:latin typeface="Cambria Math" panose="02040503050406030204" pitchFamily="18" charset="0"/>
                      </a:rPr>
                      <m:t>| </m:t>
                    </m:r>
                    <m:r>
                      <a:rPr lang="en-US" sz="2800" b="1" i="1" dirty="0" smtClean="0">
                        <a:latin typeface="Cambria Math" panose="02040503050406030204" pitchFamily="18" charset="0"/>
                      </a:rPr>
                      <m:t>= </m:t>
                    </m:r>
                    <m:r>
                      <a:rPr lang="en-US" sz="2800" b="1" i="1" dirty="0" smtClean="0">
                        <a:latin typeface="Cambria Math" panose="02040503050406030204" pitchFamily="18" charset="0"/>
                      </a:rPr>
                      <m:t>𝟎</m:t>
                    </m:r>
                  </m:oMath>
                </a14:m>
                <a:r>
                  <a:rPr lang="en-US" sz="2800" b="1" dirty="0"/>
                  <a:t> </a:t>
                </a:r>
                <a:r>
                  <a:rPr lang="en-US" sz="2800" dirty="0"/>
                  <a:t>is </a:t>
                </a:r>
                <a:r>
                  <a:rPr lang="en-US" sz="2800" b="1" dirty="0">
                    <a:solidFill>
                      <a:srgbClr val="C00000"/>
                    </a:solidFill>
                  </a:rPr>
                  <a:t>hard</a:t>
                </a:r>
                <a:r>
                  <a:rPr lang="en-US" sz="2800" dirty="0"/>
                  <a:t> (Syndrome Decoding)</a:t>
                </a:r>
              </a:p>
              <a:p>
                <a:r>
                  <a:rPr lang="en-US" dirty="0">
                    <a:solidFill>
                      <a:schemeClr val="accent3"/>
                    </a:solidFill>
                  </a:rPr>
                  <a:t>[Applebaum-Haramaty-Ishai-Kushilevitz-Vaikuntanathan’17]</a:t>
                </a:r>
                <a:endParaRPr lang="en-US" sz="2800" dirty="0">
                  <a:solidFill>
                    <a:schemeClr val="accent3"/>
                  </a:solidFill>
                </a:endParaRPr>
              </a:p>
            </p:txBody>
          </p:sp>
        </mc:Choice>
        <mc:Fallback xmlns="">
          <p:sp>
            <p:nvSpPr>
              <p:cNvPr id="39" name="TextBox 38">
                <a:extLst>
                  <a:ext uri="{FF2B5EF4-FFF2-40B4-BE49-F238E27FC236}">
                    <a16:creationId xmlns:a16="http://schemas.microsoft.com/office/drawing/2014/main" id="{D07C2075-C845-204E-854A-F4F9FE81172C}"/>
                  </a:ext>
                </a:extLst>
              </p:cNvPr>
              <p:cNvSpPr txBox="1">
                <a:spLocks noRot="1" noChangeAspect="1" noMove="1" noResize="1" noEditPoints="1" noAdjustHandles="1" noChangeArrowheads="1" noChangeShapeType="1" noTextEdit="1"/>
              </p:cNvSpPr>
              <p:nvPr/>
            </p:nvSpPr>
            <p:spPr>
              <a:xfrm>
                <a:off x="6302829" y="5462433"/>
                <a:ext cx="5889171" cy="800219"/>
              </a:xfrm>
              <a:prstGeom prst="rect">
                <a:avLst/>
              </a:prstGeom>
              <a:blipFill>
                <a:blip r:embed="rId10"/>
                <a:stretch>
                  <a:fillRect l="-1075" t="-7813" b="-10938"/>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524919B6-7583-A04E-AC9F-EFBBCC221CCC}"/>
              </a:ext>
            </a:extLst>
          </p:cNvPr>
          <p:cNvGrpSpPr/>
          <p:nvPr/>
        </p:nvGrpSpPr>
        <p:grpSpPr>
          <a:xfrm>
            <a:off x="8218318" y="2269170"/>
            <a:ext cx="3643415" cy="1787651"/>
            <a:chOff x="8218318" y="2269170"/>
            <a:chExt cx="3643415" cy="1787651"/>
          </a:xfrm>
        </p:grpSpPr>
        <p:pic>
          <p:nvPicPr>
            <p:cNvPr id="40" name="Picture 39">
              <a:extLst>
                <a:ext uri="{FF2B5EF4-FFF2-40B4-BE49-F238E27FC236}">
                  <a16:creationId xmlns:a16="http://schemas.microsoft.com/office/drawing/2014/main" id="{0A809E63-096B-EA4B-BA71-BF2144D6CC3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98729" l="0" r="99533">
                          <a14:foregroundMark x1="17757" y1="69492" x2="26168" y2="88983"/>
                          <a14:foregroundMark x1="26168" y1="88983" x2="84112" y2="88983"/>
                          <a14:foregroundMark x1="19626" y1="61017" x2="19626" y2="61017"/>
                        </a14:backgroundRemoval>
                      </a14:imgEffect>
                    </a14:imgLayer>
                  </a14:imgProps>
                </a:ext>
              </a:extLst>
            </a:blip>
            <a:stretch>
              <a:fillRect/>
            </a:stretch>
          </p:blipFill>
          <p:spPr>
            <a:xfrm>
              <a:off x="10240727" y="2269170"/>
              <a:ext cx="1621006" cy="1787651"/>
            </a:xfrm>
            <a:prstGeom prst="rect">
              <a:avLst/>
            </a:prstGeom>
          </p:spPr>
        </p:pic>
        <mc:AlternateContent xmlns:mc="http://schemas.openxmlformats.org/markup-compatibility/2006" xmlns:a14="http://schemas.microsoft.com/office/drawing/2010/main">
          <mc:Choice Requires="a14">
            <p:sp>
              <p:nvSpPr>
                <p:cNvPr id="42" name="Cloud 41">
                  <a:extLst>
                    <a:ext uri="{FF2B5EF4-FFF2-40B4-BE49-F238E27FC236}">
                      <a16:creationId xmlns:a16="http://schemas.microsoft.com/office/drawing/2014/main" id="{1689DAC3-FC74-9A40-AB90-85A6C328DABC}"/>
                    </a:ext>
                  </a:extLst>
                </p:cNvPr>
                <p:cNvSpPr/>
                <p:nvPr/>
              </p:nvSpPr>
              <p:spPr>
                <a:xfrm flipH="1">
                  <a:off x="8218318" y="2602626"/>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b="0" i="1" smtClean="0">
                            <a:solidFill>
                              <a:schemeClr val="tx1"/>
                            </a:solidFill>
                            <a:latin typeface="Cambria Math" panose="02040503050406030204" pitchFamily="18" charset="0"/>
                          </a:rPr>
                          <m:t>𝐴</m:t>
                        </m:r>
                      </m:oMath>
                    </m:oMathPara>
                  </a14:m>
                  <a:endParaRPr lang="en-US" sz="2800" dirty="0">
                    <a:solidFill>
                      <a:schemeClr val="tx1"/>
                    </a:solidFill>
                  </a:endParaRPr>
                </a:p>
              </p:txBody>
            </p:sp>
          </mc:Choice>
          <mc:Fallback xmlns="">
            <p:sp>
              <p:nvSpPr>
                <p:cNvPr id="42" name="Cloud 41">
                  <a:extLst>
                    <a:ext uri="{FF2B5EF4-FFF2-40B4-BE49-F238E27FC236}">
                      <a16:creationId xmlns:a16="http://schemas.microsoft.com/office/drawing/2014/main" id="{1689DAC3-FC74-9A40-AB90-85A6C328DABC}"/>
                    </a:ext>
                  </a:extLst>
                </p:cNvPr>
                <p:cNvSpPr>
                  <a:spLocks noRot="1" noChangeAspect="1" noMove="1" noResize="1" noEditPoints="1" noAdjustHandles="1" noChangeArrowheads="1" noChangeShapeType="1" noTextEdit="1"/>
                </p:cNvSpPr>
                <p:nvPr/>
              </p:nvSpPr>
              <p:spPr>
                <a:xfrm flipH="1">
                  <a:off x="8218318" y="2602626"/>
                  <a:ext cx="1533592" cy="957579"/>
                </a:xfrm>
                <a:prstGeom prst="cloud">
                  <a:avLst/>
                </a:prstGeom>
                <a:blipFill>
                  <a:blip r:embed="rId13"/>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6E9B3993-1A2E-1A4B-A049-1B634D284F16}"/>
                </a:ext>
              </a:extLst>
            </p:cNvPr>
            <p:cNvSpPr/>
            <p:nvPr/>
          </p:nvSpPr>
          <p:spPr>
            <a:xfrm flipH="1">
              <a:off x="9730005" y="3419021"/>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52103DB-BAC6-C44B-984D-7127ED78B12F}"/>
                </a:ext>
              </a:extLst>
            </p:cNvPr>
            <p:cNvSpPr/>
            <p:nvPr/>
          </p:nvSpPr>
          <p:spPr>
            <a:xfrm flipH="1">
              <a:off x="10204332" y="3318033"/>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DD9EA2C-470C-BA4F-B233-84A35A8BD8E0}"/>
              </a:ext>
            </a:extLst>
          </p:cNvPr>
          <p:cNvGrpSpPr/>
          <p:nvPr/>
        </p:nvGrpSpPr>
        <p:grpSpPr>
          <a:xfrm>
            <a:off x="9632465" y="4056821"/>
            <a:ext cx="2837529" cy="1366679"/>
            <a:chOff x="9632465" y="4056821"/>
            <a:chExt cx="2837529" cy="1366679"/>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1569640-E5EC-504A-8F34-5E5109D45390}"/>
                    </a:ext>
                  </a:extLst>
                </p:cNvPr>
                <p:cNvSpPr txBox="1"/>
                <p:nvPr/>
              </p:nvSpPr>
              <p:spPr>
                <a:xfrm>
                  <a:off x="9632465" y="4469393"/>
                  <a:ext cx="2837529" cy="954107"/>
                </a:xfrm>
                <a:prstGeom prst="rect">
                  <a:avLst/>
                </a:prstGeom>
                <a:noFill/>
              </p:spPr>
              <p:txBody>
                <a:bodyPr wrap="square" rtlCol="0">
                  <a:spAutoFit/>
                </a:bodyPr>
                <a:lstStyle/>
                <a:p>
                  <a:pPr algn="ctr"/>
                  <a14:m>
                    <m:oMath xmlns:m="http://schemas.openxmlformats.org/officeDocument/2006/math">
                      <m:r>
                        <a:rPr lang="en-US" sz="2800" i="1" dirty="0" smtClean="0">
                          <a:latin typeface="Cambria Math" panose="02040503050406030204" pitchFamily="18" charset="0"/>
                        </a:rPr>
                        <m:t>𝑥</m:t>
                      </m:r>
                    </m:oMath>
                  </a14:m>
                  <a:r>
                    <a:rPr lang="en-US" sz="2800" dirty="0"/>
                    <a:t> </a:t>
                  </a:r>
                  <a:r>
                    <a:rPr lang="en-US" sz="2800" dirty="0" err="1"/>
                    <a:t>s.t.</a:t>
                  </a:r>
                  <a:endParaRPr lang="en-US" sz="2800" dirty="0"/>
                </a:p>
                <a:p>
                  <a:pPr algn="ctr"/>
                  <a14:m>
                    <m:oMath xmlns:m="http://schemas.openxmlformats.org/officeDocument/2006/math">
                      <m:r>
                        <a:rPr lang="en-US" sz="2800" b="0" i="1" dirty="0" smtClean="0">
                          <a:latin typeface="Cambria Math" panose="02040503050406030204" pitchFamily="18" charset="0"/>
                        </a:rPr>
                        <m:t>|</m:t>
                      </m:r>
                      <m:r>
                        <a:rPr lang="en-US" sz="2800" i="1" dirty="0" smtClean="0">
                          <a:latin typeface="Cambria Math" panose="02040503050406030204" pitchFamily="18" charset="0"/>
                        </a:rPr>
                        <m:t>𝑥</m:t>
                      </m:r>
                      <m:r>
                        <a:rPr lang="en-US" sz="2800" b="0" i="1" dirty="0" smtClean="0">
                          <a:latin typeface="Cambria Math" panose="02040503050406030204" pitchFamily="18" charset="0"/>
                        </a:rPr>
                        <m:t>|</m:t>
                      </m:r>
                    </m:oMath>
                  </a14:m>
                  <a:r>
                    <a:rPr lang="en-US" sz="2800" dirty="0"/>
                    <a:t> and </a:t>
                  </a:r>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m:t>
                      </m:r>
                    </m:oMath>
                  </a14:m>
                  <a:r>
                    <a:rPr lang="en-US" sz="2800" dirty="0"/>
                    <a:t>…</a:t>
                  </a:r>
                </a:p>
              </p:txBody>
            </p:sp>
          </mc:Choice>
          <mc:Fallback xmlns="">
            <p:sp>
              <p:nvSpPr>
                <p:cNvPr id="45" name="TextBox 44">
                  <a:extLst>
                    <a:ext uri="{FF2B5EF4-FFF2-40B4-BE49-F238E27FC236}">
                      <a16:creationId xmlns:a16="http://schemas.microsoft.com/office/drawing/2014/main" id="{C1569640-E5EC-504A-8F34-5E5109D45390}"/>
                    </a:ext>
                  </a:extLst>
                </p:cNvPr>
                <p:cNvSpPr txBox="1">
                  <a:spLocks noRot="1" noChangeAspect="1" noMove="1" noResize="1" noEditPoints="1" noAdjustHandles="1" noChangeArrowheads="1" noChangeShapeType="1" noTextEdit="1"/>
                </p:cNvSpPr>
                <p:nvPr/>
              </p:nvSpPr>
              <p:spPr>
                <a:xfrm>
                  <a:off x="9632465" y="4469393"/>
                  <a:ext cx="2837529" cy="954107"/>
                </a:xfrm>
                <a:prstGeom prst="rect">
                  <a:avLst/>
                </a:prstGeom>
                <a:blipFill>
                  <a:blip r:embed="rId14"/>
                  <a:stretch>
                    <a:fillRect t="-6579" b="-15789"/>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446C0075-414B-4042-9FA6-E08A4B2157A8}"/>
                </a:ext>
              </a:extLst>
            </p:cNvPr>
            <p:cNvCxnSpPr>
              <a:cxnSpLocks/>
              <a:stCxn id="40" idx="2"/>
              <a:endCxn id="45" idx="0"/>
            </p:cNvCxnSpPr>
            <p:nvPr/>
          </p:nvCxnSpPr>
          <p:spPr>
            <a:xfrm>
              <a:off x="11051230" y="4056821"/>
              <a:ext cx="0" cy="412572"/>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98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23" grpId="0"/>
      <p:bldP spid="25" grpId="0"/>
      <p:bldP spid="26" grpId="0"/>
      <p:bldP spid="27" grpId="0"/>
      <p:bldP spid="31" grpId="0"/>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38DDF419-38A3-8A45-993E-F84EA3011535}"/>
              </a:ext>
            </a:extLst>
          </p:cNvPr>
          <p:cNvSpPr/>
          <p:nvPr/>
        </p:nvSpPr>
        <p:spPr>
          <a:xfrm>
            <a:off x="4416193" y="1690688"/>
            <a:ext cx="2871788" cy="3829050"/>
          </a:xfrm>
          <a:custGeom>
            <a:avLst/>
            <a:gdLst>
              <a:gd name="connsiteX0" fmla="*/ 0 w 2871788"/>
              <a:gd name="connsiteY0" fmla="*/ 0 h 3829050"/>
              <a:gd name="connsiteX1" fmla="*/ 2871788 w 2871788"/>
              <a:gd name="connsiteY1" fmla="*/ 1143000 h 3829050"/>
              <a:gd name="connsiteX2" fmla="*/ 2871788 w 2871788"/>
              <a:gd name="connsiteY2" fmla="*/ 2300287 h 3829050"/>
              <a:gd name="connsiteX3" fmla="*/ 28575 w 2871788"/>
              <a:gd name="connsiteY3" fmla="*/ 3829050 h 3829050"/>
              <a:gd name="connsiteX4" fmla="*/ 0 w 2871788"/>
              <a:gd name="connsiteY4" fmla="*/ 0 h 382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1788" h="3829050">
                <a:moveTo>
                  <a:pt x="0" y="0"/>
                </a:moveTo>
                <a:lnTo>
                  <a:pt x="2871788" y="1143000"/>
                </a:lnTo>
                <a:lnTo>
                  <a:pt x="2871788" y="2300287"/>
                </a:lnTo>
                <a:lnTo>
                  <a:pt x="28575" y="3829050"/>
                </a:lnTo>
                <a:cubicBezTo>
                  <a:pt x="23813" y="2547937"/>
                  <a:pt x="19050" y="1266825"/>
                  <a:pt x="0" y="0"/>
                </a:cubicBezTo>
                <a:close/>
              </a:path>
            </a:pathLst>
          </a:cu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2695B0A9-F03E-004E-B5D1-2B5E3FFF82BA}"/>
              </a:ext>
            </a:extLst>
          </p:cNvPr>
          <p:cNvSpPr/>
          <p:nvPr/>
        </p:nvSpPr>
        <p:spPr>
          <a:xfrm>
            <a:off x="551881" y="1690688"/>
            <a:ext cx="3574257" cy="3814762"/>
          </a:xfrm>
          <a:custGeom>
            <a:avLst/>
            <a:gdLst>
              <a:gd name="connsiteX0" fmla="*/ 0 w 5614987"/>
              <a:gd name="connsiteY0" fmla="*/ 600075 h 3814762"/>
              <a:gd name="connsiteX1" fmla="*/ 5614987 w 5614987"/>
              <a:gd name="connsiteY1" fmla="*/ 0 h 3814762"/>
              <a:gd name="connsiteX2" fmla="*/ 5600700 w 5614987"/>
              <a:gd name="connsiteY2" fmla="*/ 3814762 h 3814762"/>
              <a:gd name="connsiteX3" fmla="*/ 42862 w 5614987"/>
              <a:gd name="connsiteY3" fmla="*/ 2814637 h 3814762"/>
              <a:gd name="connsiteX4" fmla="*/ 0 w 5614987"/>
              <a:gd name="connsiteY4" fmla="*/ 600075 h 381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4987" h="3814762">
                <a:moveTo>
                  <a:pt x="0" y="600075"/>
                </a:moveTo>
                <a:lnTo>
                  <a:pt x="5614987" y="0"/>
                </a:lnTo>
                <a:cubicBezTo>
                  <a:pt x="5610225" y="1271587"/>
                  <a:pt x="5605462" y="2543175"/>
                  <a:pt x="5600700" y="3814762"/>
                </a:cubicBezTo>
                <a:lnTo>
                  <a:pt x="42862" y="2814637"/>
                </a:lnTo>
                <a:lnTo>
                  <a:pt x="0" y="600075"/>
                </a:lnTo>
                <a:close/>
              </a:path>
            </a:pathLst>
          </a:custGeom>
          <a:gradFill>
            <a:gsLst>
              <a:gs pos="0">
                <a:schemeClr val="accent1">
                  <a:lumMod val="60000"/>
                  <a:lumOff val="40000"/>
                </a:schemeClr>
              </a:gs>
              <a:gs pos="100000">
                <a:schemeClr val="bg1"/>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818A3-76FB-344C-BC4F-073FE6C3133D}"/>
              </a:ext>
            </a:extLst>
          </p:cNvPr>
          <p:cNvSpPr>
            <a:spLocks noGrp="1"/>
          </p:cNvSpPr>
          <p:nvPr>
            <p:ph type="title"/>
          </p:nvPr>
        </p:nvSpPr>
        <p:spPr/>
        <p:txBody>
          <a:bodyPr/>
          <a:lstStyle/>
          <a:p>
            <a:r>
              <a:rPr lang="en-US" dirty="0"/>
              <a:t>Coding-Theoretic Construction</a:t>
            </a:r>
          </a:p>
        </p:txBody>
      </p:sp>
      <p:sp>
        <p:nvSpPr>
          <p:cNvPr id="3" name="Content Placeholder 2">
            <a:extLst>
              <a:ext uri="{FF2B5EF4-FFF2-40B4-BE49-F238E27FC236}">
                <a16:creationId xmlns:a16="http://schemas.microsoft.com/office/drawing/2014/main" id="{55566CC9-CB6E-734B-B058-42DA2175B423}"/>
              </a:ext>
            </a:extLst>
          </p:cNvPr>
          <p:cNvSpPr>
            <a:spLocks noGrp="1"/>
          </p:cNvSpPr>
          <p:nvPr>
            <p:ph idx="1"/>
          </p:nvPr>
        </p:nvSpPr>
        <p:spPr>
          <a:xfrm>
            <a:off x="1305266" y="2368497"/>
            <a:ext cx="2918154" cy="2262752"/>
          </a:xfrm>
        </p:spPr>
        <p:txBody>
          <a:bodyPr>
            <a:normAutofit fontScale="92500"/>
          </a:bodyPr>
          <a:lstStyle/>
          <a:p>
            <a:pPr marL="0" indent="0">
              <a:buNone/>
            </a:pPr>
            <a:r>
              <a:rPr lang="en-US" dirty="0" err="1"/>
              <a:t>Sparsify</a:t>
            </a:r>
            <a:r>
              <a:rPr lang="en-US" dirty="0"/>
              <a:t>:</a:t>
            </a:r>
          </a:p>
          <a:p>
            <a:r>
              <a:rPr lang="en-US" dirty="0"/>
              <a:t>Non-linear</a:t>
            </a:r>
          </a:p>
          <a:p>
            <a:r>
              <a:rPr lang="en-US" dirty="0"/>
              <a:t>Deterministic</a:t>
            </a:r>
          </a:p>
          <a:p>
            <a:r>
              <a:rPr lang="en-US" dirty="0"/>
              <a:t>Approx. preserves </a:t>
            </a:r>
            <a:r>
              <a:rPr lang="en-US"/>
              <a:t>Hamming dist.</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0246A9-D90F-9247-91B4-3F520E59B408}"/>
                  </a:ext>
                </a:extLst>
              </p:cNvPr>
              <p:cNvSpPr/>
              <p:nvPr/>
            </p:nvSpPr>
            <p:spPr>
              <a:xfrm>
                <a:off x="318518" y="2281749"/>
                <a:ext cx="281552" cy="226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i="1" dirty="0" smtClean="0">
                          <a:latin typeface="Cambria Math" panose="02040503050406030204" pitchFamily="18" charset="0"/>
                        </a:rPr>
                        <m:t>𝑥</m:t>
                      </m:r>
                    </m:oMath>
                  </m:oMathPara>
                </a14:m>
                <a:endParaRPr lang="en-US" sz="2400" dirty="0"/>
              </a:p>
            </p:txBody>
          </p:sp>
        </mc:Choice>
        <mc:Fallback xmlns="">
          <p:sp>
            <p:nvSpPr>
              <p:cNvPr id="4" name="Rectangle 3">
                <a:extLst>
                  <a:ext uri="{FF2B5EF4-FFF2-40B4-BE49-F238E27FC236}">
                    <a16:creationId xmlns:a16="http://schemas.microsoft.com/office/drawing/2014/main" id="{810246A9-D90F-9247-91B4-3F520E59B408}"/>
                  </a:ext>
                </a:extLst>
              </p:cNvPr>
              <p:cNvSpPr>
                <a:spLocks noRot="1" noChangeAspect="1" noMove="1" noResize="1" noEditPoints="1" noAdjustHandles="1" noChangeArrowheads="1" noChangeShapeType="1" noTextEdit="1"/>
              </p:cNvSpPr>
              <p:nvPr/>
            </p:nvSpPr>
            <p:spPr>
              <a:xfrm>
                <a:off x="318518" y="2281749"/>
                <a:ext cx="281552" cy="2262752"/>
              </a:xfrm>
              <a:prstGeom prst="rect">
                <a:avLst/>
              </a:prstGeom>
              <a:blipFill>
                <a:blip r:embed="rId3"/>
                <a:stretch>
                  <a:fillRect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FA3EA4B-63B8-AB48-8C90-B5886949BEF9}"/>
                  </a:ext>
                </a:extLst>
              </p:cNvPr>
              <p:cNvSpPr/>
              <p:nvPr/>
            </p:nvSpPr>
            <p:spPr>
              <a:xfrm>
                <a:off x="4102323" y="1710249"/>
                <a:ext cx="366713" cy="379520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i="1" dirty="0" smtClean="0">
                          <a:latin typeface="Cambria Math" panose="02040503050406030204" pitchFamily="18" charset="0"/>
                        </a:rPr>
                        <m:t>𝑥</m:t>
                      </m:r>
                      <m:r>
                        <a:rPr lang="en-US" sz="2400" b="0" i="1" dirty="0" smtClean="0">
                          <a:latin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7FA3EA4B-63B8-AB48-8C90-B5886949BEF9}"/>
                  </a:ext>
                </a:extLst>
              </p:cNvPr>
              <p:cNvSpPr>
                <a:spLocks noRot="1" noChangeAspect="1" noMove="1" noResize="1" noEditPoints="1" noAdjustHandles="1" noChangeArrowheads="1" noChangeShapeType="1" noTextEdit="1"/>
              </p:cNvSpPr>
              <p:nvPr/>
            </p:nvSpPr>
            <p:spPr>
              <a:xfrm>
                <a:off x="4102323" y="1710249"/>
                <a:ext cx="366713" cy="3795201"/>
              </a:xfrm>
              <a:prstGeom prst="rect">
                <a:avLst/>
              </a:prstGeom>
              <a:blipFill>
                <a:blip r:embed="rId4"/>
                <a:stretch>
                  <a:fillRect r="-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C516CBF-7317-294F-858D-159E84B33CF3}"/>
                  </a:ext>
                </a:extLst>
              </p:cNvPr>
              <p:cNvSpPr/>
              <p:nvPr/>
            </p:nvSpPr>
            <p:spPr>
              <a:xfrm>
                <a:off x="7296570" y="2840373"/>
                <a:ext cx="288641" cy="1145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2400" b="0" i="1" dirty="0" smtClean="0">
                          <a:latin typeface="Cambria Math" panose="02040503050406030204" pitchFamily="18" charset="0"/>
                        </a:rPr>
                        <m:t>𝑦</m:t>
                      </m:r>
                    </m:oMath>
                  </m:oMathPara>
                </a14:m>
                <a:endParaRPr lang="en-US" sz="2400" dirty="0"/>
              </a:p>
            </p:txBody>
          </p:sp>
        </mc:Choice>
        <mc:Fallback xmlns="">
          <p:sp>
            <p:nvSpPr>
              <p:cNvPr id="6" name="Rectangle 5">
                <a:extLst>
                  <a:ext uri="{FF2B5EF4-FFF2-40B4-BE49-F238E27FC236}">
                    <a16:creationId xmlns:a16="http://schemas.microsoft.com/office/drawing/2014/main" id="{8C516CBF-7317-294F-858D-159E84B33CF3}"/>
                  </a:ext>
                </a:extLst>
              </p:cNvPr>
              <p:cNvSpPr>
                <a:spLocks noRot="1" noChangeAspect="1" noMove="1" noResize="1" noEditPoints="1" noAdjustHandles="1" noChangeArrowheads="1" noChangeShapeType="1" noTextEdit="1"/>
              </p:cNvSpPr>
              <p:nvPr/>
            </p:nvSpPr>
            <p:spPr>
              <a:xfrm>
                <a:off x="7296570" y="2840373"/>
                <a:ext cx="288641" cy="1145504"/>
              </a:xfrm>
              <a:prstGeom prst="rect">
                <a:avLst/>
              </a:prstGeom>
              <a:blipFill>
                <a:blip r:embed="rId5"/>
                <a:stretch>
                  <a:fillRect l="-4167" r="-20833"/>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99C24602-0A43-E748-8343-AA6D432EE575}"/>
              </a:ext>
            </a:extLst>
          </p:cNvPr>
          <p:cNvGrpSpPr/>
          <p:nvPr/>
        </p:nvGrpSpPr>
        <p:grpSpPr>
          <a:xfrm>
            <a:off x="4882148" y="2950641"/>
            <a:ext cx="1923594" cy="1098463"/>
            <a:chOff x="4926387" y="3335426"/>
            <a:chExt cx="1923594" cy="1098463"/>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E656C292-2B82-0049-82F7-6FB13589AEA6}"/>
                    </a:ext>
                  </a:extLst>
                </p:cNvPr>
                <p:cNvSpPr txBox="1">
                  <a:spLocks/>
                </p:cNvSpPr>
                <p:nvPr/>
              </p:nvSpPr>
              <p:spPr>
                <a:xfrm>
                  <a:off x="4926387" y="3335426"/>
                  <a:ext cx="1633538" cy="5586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𝐴𝑥</m:t>
                        </m:r>
                        <m:r>
                          <a:rPr lang="en-US" b="0" i="1" smtClean="0">
                            <a:latin typeface="Cambria Math" panose="02040503050406030204" pitchFamily="18" charset="0"/>
                          </a:rPr>
                          <m:t>′</m:t>
                        </m:r>
                      </m:oMath>
                    </m:oMathPara>
                  </a14:m>
                  <a:endParaRPr lang="en-US" dirty="0"/>
                </a:p>
              </p:txBody>
            </p:sp>
          </mc:Choice>
          <mc:Fallback xmlns="">
            <p:sp>
              <p:nvSpPr>
                <p:cNvPr id="11" name="Content Placeholder 2">
                  <a:extLst>
                    <a:ext uri="{FF2B5EF4-FFF2-40B4-BE49-F238E27FC236}">
                      <a16:creationId xmlns:a16="http://schemas.microsoft.com/office/drawing/2014/main" id="{E656C292-2B82-0049-82F7-6FB13589AEA6}"/>
                    </a:ext>
                  </a:extLst>
                </p:cNvPr>
                <p:cNvSpPr txBox="1">
                  <a:spLocks noRot="1" noChangeAspect="1" noMove="1" noResize="1" noEditPoints="1" noAdjustHandles="1" noChangeArrowheads="1" noChangeShapeType="1" noTextEdit="1"/>
                </p:cNvSpPr>
                <p:nvPr/>
              </p:nvSpPr>
              <p:spPr>
                <a:xfrm>
                  <a:off x="4926387" y="3335426"/>
                  <a:ext cx="1633538" cy="55862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7D87E9C-0241-7B47-AECE-3E98F15ACED6}"/>
                    </a:ext>
                  </a:extLst>
                </p:cNvPr>
                <p:cNvSpPr txBox="1">
                  <a:spLocks/>
                </p:cNvSpPr>
                <p:nvPr/>
              </p:nvSpPr>
              <p:spPr>
                <a:xfrm>
                  <a:off x="5023669" y="3823045"/>
                  <a:ext cx="1826312" cy="610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Ber</a:t>
                  </a:r>
                  <a14:m>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𝑑</m:t>
                      </m:r>
                      <m:r>
                        <a:rPr lang="en-US" i="1" dirty="0" smtClean="0">
                          <a:latin typeface="Cambria Math" panose="02040503050406030204" pitchFamily="18" charset="0"/>
                        </a:rPr>
                        <m:t>)</m:t>
                      </m:r>
                    </m:oMath>
                  </a14:m>
                  <a:endParaRPr lang="en-US" dirty="0"/>
                </a:p>
              </p:txBody>
            </p:sp>
          </mc:Choice>
          <mc:Fallback xmlns="">
            <p:sp>
              <p:nvSpPr>
                <p:cNvPr id="12" name="Content Placeholder 2">
                  <a:extLst>
                    <a:ext uri="{FF2B5EF4-FFF2-40B4-BE49-F238E27FC236}">
                      <a16:creationId xmlns:a16="http://schemas.microsoft.com/office/drawing/2014/main" id="{47D87E9C-0241-7B47-AECE-3E98F15ACED6}"/>
                    </a:ext>
                  </a:extLst>
                </p:cNvPr>
                <p:cNvSpPr txBox="1">
                  <a:spLocks noRot="1" noChangeAspect="1" noMove="1" noResize="1" noEditPoints="1" noAdjustHandles="1" noChangeArrowheads="1" noChangeShapeType="1" noTextEdit="1"/>
                </p:cNvSpPr>
                <p:nvPr/>
              </p:nvSpPr>
              <p:spPr>
                <a:xfrm>
                  <a:off x="5023669" y="3823045"/>
                  <a:ext cx="1826312" cy="610844"/>
                </a:xfrm>
                <a:prstGeom prst="rect">
                  <a:avLst/>
                </a:prstGeom>
                <a:blipFill>
                  <a:blip r:embed="rId7"/>
                  <a:stretch>
                    <a:fillRect l="-6207" t="-16327" b="-408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ED62D5B8-CD56-1544-8875-BAF0525AFB86}"/>
                  </a:ext>
                </a:extLst>
              </p:cNvPr>
              <p:cNvSpPr txBox="1">
                <a:spLocks/>
              </p:cNvSpPr>
              <p:nvPr/>
            </p:nvSpPr>
            <p:spPr>
              <a:xfrm>
                <a:off x="3482693" y="5505450"/>
                <a:ext cx="1553131" cy="566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en-US" b="0" i="1" smtClean="0">
                        <a:latin typeface="Cambria Math" panose="02040503050406030204" pitchFamily="18" charset="0"/>
                      </a:rPr>
                      <m:t>𝛽</m:t>
                    </m:r>
                  </m:oMath>
                </a14:m>
                <a:r>
                  <a:rPr lang="en-US" dirty="0"/>
                  <a:t>-sparse</a:t>
                </a:r>
              </a:p>
            </p:txBody>
          </p:sp>
        </mc:Choice>
        <mc:Fallback xmlns="">
          <p:sp>
            <p:nvSpPr>
              <p:cNvPr id="13" name="Content Placeholder 2">
                <a:extLst>
                  <a:ext uri="{FF2B5EF4-FFF2-40B4-BE49-F238E27FC236}">
                    <a16:creationId xmlns:a16="http://schemas.microsoft.com/office/drawing/2014/main" id="{ED62D5B8-CD56-1544-8875-BAF0525AFB86}"/>
                  </a:ext>
                </a:extLst>
              </p:cNvPr>
              <p:cNvSpPr txBox="1">
                <a:spLocks noRot="1" noChangeAspect="1" noMove="1" noResize="1" noEditPoints="1" noAdjustHandles="1" noChangeArrowheads="1" noChangeShapeType="1" noTextEdit="1"/>
              </p:cNvSpPr>
              <p:nvPr/>
            </p:nvSpPr>
            <p:spPr>
              <a:xfrm>
                <a:off x="3482693" y="5505450"/>
                <a:ext cx="1553131" cy="566183"/>
              </a:xfrm>
              <a:prstGeom prst="rect">
                <a:avLst/>
              </a:prstGeom>
              <a:blipFill>
                <a:blip r:embed="rId8"/>
                <a:stretch>
                  <a:fillRect l="-4032" t="-17778" r="-806"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BC00EA7-758F-4A44-9992-75D1DA247388}"/>
                  </a:ext>
                </a:extLst>
              </p:cNvPr>
              <p:cNvSpPr txBox="1"/>
              <p:nvPr/>
            </p:nvSpPr>
            <p:spPr>
              <a:xfrm>
                <a:off x="7136656" y="1622594"/>
                <a:ext cx="4879029" cy="584775"/>
              </a:xfrm>
              <a:prstGeom prst="rect">
                <a:avLst/>
              </a:prstGeom>
              <a:noFill/>
            </p:spPr>
            <p:txBody>
              <a:bodyPr wrap="square" rtlCol="0">
                <a:spAutoFit/>
              </a:bodyPr>
              <a:lstStyle/>
              <a:p>
                <a:pPr algn="ctr"/>
                <a14:m>
                  <m:oMath xmlns:m="http://schemas.openxmlformats.org/officeDocument/2006/math">
                    <m:r>
                      <a:rPr lang="en-US" sz="3200" i="1" dirty="0" smtClean="0">
                        <a:latin typeface="Cambria Math" panose="02040503050406030204" pitchFamily="18" charset="0"/>
                      </a:rPr>
                      <m:t>(</m:t>
                    </m:r>
                    <m:r>
                      <a:rPr lang="en-US" sz="3200" i="1" dirty="0" err="1" smtClean="0">
                        <a:latin typeface="Cambria Math" panose="02040503050406030204" pitchFamily="18" charset="0"/>
                      </a:rPr>
                      <m:t>𝑛</m:t>
                    </m:r>
                    <m:r>
                      <a:rPr lang="en-US" sz="3200" i="1" dirty="0" err="1" smtClean="0">
                        <a:latin typeface="Cambria Math" panose="02040503050406030204" pitchFamily="18" charset="0"/>
                      </a:rPr>
                      <m:t>,</m:t>
                    </m:r>
                    <m:r>
                      <a:rPr lang="en-US" sz="3200" i="1" dirty="0" err="1" smtClean="0">
                        <a:latin typeface="Cambria Math" panose="02040503050406030204" pitchFamily="18" charset="0"/>
                      </a:rPr>
                      <m:t>𝑑</m:t>
                    </m:r>
                    <m:r>
                      <a:rPr lang="en-US" sz="3200" i="1" dirty="0" smtClean="0">
                        <a:latin typeface="Cambria Math" panose="02040503050406030204" pitchFamily="18" charset="0"/>
                      </a:rPr>
                      <m:t>,</m:t>
                    </m:r>
                    <m:r>
                      <a:rPr lang="en-US" sz="3200" i="1" dirty="0" smtClean="0">
                        <a:latin typeface="Cambria Math" panose="02040503050406030204" pitchFamily="18" charset="0"/>
                      </a:rPr>
                      <m:t>𝜖</m:t>
                    </m:r>
                    <m:r>
                      <a:rPr lang="en-US" sz="3200" i="1" dirty="0" smtClean="0">
                        <a:latin typeface="Cambria Math" panose="02040503050406030204" pitchFamily="18" charset="0"/>
                      </a:rPr>
                      <m:t>)</m:t>
                    </m:r>
                  </m:oMath>
                </a14:m>
                <a:r>
                  <a:rPr lang="en-US" sz="3200" dirty="0"/>
                  <a:t> Gap-Hamming</a:t>
                </a:r>
              </a:p>
            </p:txBody>
          </p:sp>
        </mc:Choice>
        <mc:Fallback xmlns="">
          <p:sp>
            <p:nvSpPr>
              <p:cNvPr id="14" name="TextBox 13">
                <a:extLst>
                  <a:ext uri="{FF2B5EF4-FFF2-40B4-BE49-F238E27FC236}">
                    <a16:creationId xmlns:a16="http://schemas.microsoft.com/office/drawing/2014/main" id="{0BC00EA7-758F-4A44-9992-75D1DA247388}"/>
                  </a:ext>
                </a:extLst>
              </p:cNvPr>
              <p:cNvSpPr txBox="1">
                <a:spLocks noRot="1" noChangeAspect="1" noMove="1" noResize="1" noEditPoints="1" noAdjustHandles="1" noChangeArrowheads="1" noChangeShapeType="1" noTextEdit="1"/>
              </p:cNvSpPr>
              <p:nvPr/>
            </p:nvSpPr>
            <p:spPr>
              <a:xfrm>
                <a:off x="7136656" y="1622594"/>
                <a:ext cx="4879029" cy="584775"/>
              </a:xfrm>
              <a:prstGeom prst="rect">
                <a:avLst/>
              </a:prstGeom>
              <a:blipFill>
                <a:blip r:embed="rId9"/>
                <a:stretch>
                  <a:fillRect t="-12766" b="-29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B5E5A0B-62E4-394C-AF17-97BE95385A59}"/>
                  </a:ext>
                </a:extLst>
              </p:cNvPr>
              <p:cNvSpPr txBox="1">
                <a:spLocks/>
              </p:cNvSpPr>
              <p:nvPr/>
            </p:nvSpPr>
            <p:spPr>
              <a:xfrm>
                <a:off x="7949866" y="2303062"/>
                <a:ext cx="3953951" cy="2940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For any:</a:t>
                </a:r>
              </a:p>
              <a:p>
                <a:r>
                  <a:rPr lang="en-US" b="0" dirty="0"/>
                  <a:t>Constant compression*</a:t>
                </a:r>
              </a:p>
              <a:p>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oMath>
                </a14:m>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𝑛</m:t>
                            </m:r>
                          </m:e>
                        </m:func>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𝜖</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𝜖</m:t>
                        </m:r>
                      </m:e>
                    </m:d>
                    <m:r>
                      <a:rPr lang="en-US" b="0" i="1" smtClean="0">
                        <a:latin typeface="Cambria Math" panose="02040503050406030204" pitchFamily="18" charset="0"/>
                      </a:rPr>
                      <m:t>)</m:t>
                    </m:r>
                  </m:oMath>
                </a14:m>
                <a:endParaRPr lang="en-US" dirty="0"/>
              </a:p>
              <a:p>
                <a:pPr marL="0" indent="0">
                  <a:buNone/>
                </a:pPr>
                <a:endParaRPr lang="en-US" dirty="0"/>
              </a:p>
            </p:txBody>
          </p:sp>
        </mc:Choice>
        <mc:Fallback xmlns="">
          <p:sp>
            <p:nvSpPr>
              <p:cNvPr id="16" name="Content Placeholder 2">
                <a:extLst>
                  <a:ext uri="{FF2B5EF4-FFF2-40B4-BE49-F238E27FC236}">
                    <a16:creationId xmlns:a16="http://schemas.microsoft.com/office/drawing/2014/main" id="{BB5E5A0B-62E4-394C-AF17-97BE95385A59}"/>
                  </a:ext>
                </a:extLst>
              </p:cNvPr>
              <p:cNvSpPr txBox="1">
                <a:spLocks noRot="1" noChangeAspect="1" noMove="1" noResize="1" noEditPoints="1" noAdjustHandles="1" noChangeArrowheads="1" noChangeShapeType="1" noTextEdit="1"/>
              </p:cNvSpPr>
              <p:nvPr/>
            </p:nvSpPr>
            <p:spPr>
              <a:xfrm>
                <a:off x="7949866" y="2303062"/>
                <a:ext cx="3953951" cy="2940452"/>
              </a:xfrm>
              <a:prstGeom prst="rect">
                <a:avLst/>
              </a:prstGeom>
              <a:blipFill>
                <a:blip r:embed="rId10"/>
                <a:stretch>
                  <a:fillRect l="-3205" t="-3004"/>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BA030EF8-B39E-DB42-8BC1-8046C676D101}"/>
              </a:ext>
            </a:extLst>
          </p:cNvPr>
          <p:cNvSpPr txBox="1">
            <a:spLocks/>
          </p:cNvSpPr>
          <p:nvPr/>
        </p:nvSpPr>
        <p:spPr>
          <a:xfrm>
            <a:off x="5035824" y="6393939"/>
            <a:ext cx="7200900" cy="3817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0" dirty="0"/>
              <a:t>* Depending on the assumption you’re willing to make…</a:t>
            </a:r>
          </a:p>
        </p:txBody>
      </p:sp>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A8E30B09-C462-3646-9FCC-C6D51279656B}"/>
                  </a:ext>
                </a:extLst>
              </p:cNvPr>
              <p:cNvSpPr/>
              <p:nvPr/>
            </p:nvSpPr>
            <p:spPr>
              <a:xfrm>
                <a:off x="6357938" y="4879236"/>
                <a:ext cx="5304170" cy="151470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Recall CRHF construction:</a:t>
                </a:r>
              </a:p>
              <a:p>
                <a:pPr algn="ct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𝑑</m:t>
                      </m:r>
                      <m:r>
                        <a:rPr lang="en-US" sz="2800" b="0" i="1" dirty="0" smtClean="0">
                          <a:latin typeface="Cambria Math" panose="02040503050406030204" pitchFamily="18" charset="0"/>
                        </a:rPr>
                        <m:t>=</m:t>
                      </m:r>
                      <m:r>
                        <a:rPr lang="en-US" sz="2800" b="0" i="1" dirty="0" smtClean="0">
                          <a:latin typeface="Cambria Math" panose="02040503050406030204" pitchFamily="18" charset="0"/>
                        </a:rPr>
                        <m:t>𝑂</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1−</m:t>
                              </m:r>
                              <m:r>
                                <a:rPr lang="en-US" sz="2800" b="0" i="1" dirty="0" smtClean="0">
                                  <a:latin typeface="Cambria Math" panose="02040503050406030204" pitchFamily="18" charset="0"/>
                                </a:rPr>
                                <m:t>𝛿</m:t>
                              </m:r>
                            </m:sup>
                          </m:sSup>
                        </m:e>
                      </m:d>
                    </m:oMath>
                  </m:oMathPara>
                </a14:m>
                <a:endParaRPr lang="en-US" sz="2800" dirty="0"/>
              </a:p>
            </p:txBody>
          </p:sp>
        </mc:Choice>
        <mc:Fallback xmlns="">
          <p:sp>
            <p:nvSpPr>
              <p:cNvPr id="19" name="Rounded Rectangle 18">
                <a:extLst>
                  <a:ext uri="{FF2B5EF4-FFF2-40B4-BE49-F238E27FC236}">
                    <a16:creationId xmlns:a16="http://schemas.microsoft.com/office/drawing/2014/main" id="{A8E30B09-C462-3646-9FCC-C6D51279656B}"/>
                  </a:ext>
                </a:extLst>
              </p:cNvPr>
              <p:cNvSpPr>
                <a:spLocks noRot="1" noChangeAspect="1" noMove="1" noResize="1" noEditPoints="1" noAdjustHandles="1" noChangeArrowheads="1" noChangeShapeType="1" noTextEdit="1"/>
              </p:cNvSpPr>
              <p:nvPr/>
            </p:nvSpPr>
            <p:spPr>
              <a:xfrm>
                <a:off x="6357938" y="4879236"/>
                <a:ext cx="5304170" cy="1514703"/>
              </a:xfrm>
              <a:prstGeom prst="round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4070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3" grpId="0"/>
      <p:bldP spid="4" grpId="0" animBg="1"/>
      <p:bldP spid="5" grpId="0" animBg="1"/>
      <p:bldP spid="6" grpId="0" animBg="1"/>
      <p:bldP spid="13" grpId="0"/>
      <p:bldP spid="16" grpId="0"/>
      <p:bldP spid="17" grpId="0"/>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FAB8F3D-A1B2-EE47-B3BC-5FC1E4011D4D}"/>
              </a:ext>
            </a:extLst>
          </p:cNvPr>
          <p:cNvCxnSpPr>
            <a:cxnSpLocks/>
          </p:cNvCxnSpPr>
          <p:nvPr/>
        </p:nvCxnSpPr>
        <p:spPr>
          <a:xfrm flipV="1">
            <a:off x="925064" y="2424732"/>
            <a:ext cx="0" cy="7059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30D634C-0C45-C14C-AB35-AA98F99B9589}"/>
              </a:ext>
            </a:extLst>
          </p:cNvPr>
          <p:cNvSpPr>
            <a:spLocks noGrp="1"/>
          </p:cNvSpPr>
          <p:nvPr>
            <p:ph type="title"/>
          </p:nvPr>
        </p:nvSpPr>
        <p:spPr>
          <a:xfrm>
            <a:off x="751217" y="135247"/>
            <a:ext cx="10515600" cy="1325563"/>
          </a:xfrm>
        </p:spPr>
        <p:txBody>
          <a:bodyPr/>
          <a:lstStyle/>
          <a:p>
            <a:r>
              <a:rPr lang="en-US" dirty="0"/>
              <a:t>Landscape of PPH’s</a:t>
            </a:r>
          </a:p>
        </p:txBody>
      </p:sp>
      <p:cxnSp>
        <p:nvCxnSpPr>
          <p:cNvPr id="5" name="Straight Connector 4">
            <a:extLst>
              <a:ext uri="{FF2B5EF4-FFF2-40B4-BE49-F238E27FC236}">
                <a16:creationId xmlns:a16="http://schemas.microsoft.com/office/drawing/2014/main" id="{83954D3E-4561-804B-9A38-F07CBEF9BBD3}"/>
              </a:ext>
            </a:extLst>
          </p:cNvPr>
          <p:cNvCxnSpPr/>
          <p:nvPr/>
        </p:nvCxnSpPr>
        <p:spPr>
          <a:xfrm>
            <a:off x="925183" y="2777697"/>
            <a:ext cx="10341634" cy="0"/>
          </a:xfrm>
          <a:prstGeom prst="line">
            <a:avLst/>
          </a:prstGeom>
          <a:ln w="76200">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2A78D00-7E5F-2041-BF20-EABF42B4AA67}"/>
              </a:ext>
            </a:extLst>
          </p:cNvPr>
          <p:cNvCxnSpPr>
            <a:cxnSpLocks/>
          </p:cNvCxnSpPr>
          <p:nvPr/>
        </p:nvCxnSpPr>
        <p:spPr>
          <a:xfrm flipV="1">
            <a:off x="925183" y="2424734"/>
            <a:ext cx="0" cy="2823127"/>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8059B4-C16E-0043-8FCD-5C292996ED16}"/>
              </a:ext>
            </a:extLst>
          </p:cNvPr>
          <p:cNvCxnSpPr>
            <a:cxnSpLocks/>
          </p:cNvCxnSpPr>
          <p:nvPr/>
        </p:nvCxnSpPr>
        <p:spPr>
          <a:xfrm flipV="1">
            <a:off x="11291977" y="2404601"/>
            <a:ext cx="0" cy="7059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166F12-BD50-4E46-83CC-F69A6BCC8DD1}"/>
              </a:ext>
            </a:extLst>
          </p:cNvPr>
          <p:cNvSpPr txBox="1"/>
          <p:nvPr/>
        </p:nvSpPr>
        <p:spPr>
          <a:xfrm>
            <a:off x="241540" y="1429263"/>
            <a:ext cx="2202654" cy="461665"/>
          </a:xfrm>
          <a:prstGeom prst="rect">
            <a:avLst/>
          </a:prstGeom>
          <a:noFill/>
        </p:spPr>
        <p:txBody>
          <a:bodyPr wrap="none" rtlCol="0">
            <a:spAutoFit/>
          </a:bodyPr>
          <a:lstStyle/>
          <a:p>
            <a:r>
              <a:rPr lang="en-US" sz="2400" dirty="0"/>
              <a:t>No compression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F11540-A45B-F644-8D30-A455B1B75F61}"/>
                  </a:ext>
                </a:extLst>
              </p:cNvPr>
              <p:cNvSpPr txBox="1"/>
              <p:nvPr/>
            </p:nvSpPr>
            <p:spPr>
              <a:xfrm>
                <a:off x="567168" y="1958152"/>
                <a:ext cx="1206741" cy="461665"/>
              </a:xfrm>
              <a:prstGeom prst="rect">
                <a:avLst/>
              </a:prstGeom>
              <a:noFill/>
            </p:spPr>
            <p:txBody>
              <a:bodyPr wrap="none" rtlCol="0">
                <a:spAutoFit/>
              </a:bodyPr>
              <a:lstStyle/>
              <a:p>
                <a14:m>
                  <m:oMath xmlns:m="http://schemas.openxmlformats.org/officeDocument/2006/math">
                    <m:r>
                      <a:rPr lang="en-US" sz="2400" i="1" dirty="0">
                        <a:latin typeface="Cambria Math" panose="02040503050406030204" pitchFamily="18" charset="0"/>
                      </a:rPr>
                      <m:t>≥</m:t>
                    </m:r>
                    <m:r>
                      <a:rPr lang="en-US" sz="2400" i="1" dirty="0" smtClean="0">
                        <a:latin typeface="Cambria Math" panose="02040503050406030204" pitchFamily="18" charset="0"/>
                      </a:rPr>
                      <m:t>𝑛</m:t>
                    </m:r>
                  </m:oMath>
                </a14:m>
                <a:r>
                  <a:rPr lang="en-US" sz="2400" dirty="0"/>
                  <a:t> bits</a:t>
                </a:r>
              </a:p>
            </p:txBody>
          </p:sp>
        </mc:Choice>
        <mc:Fallback xmlns="">
          <p:sp>
            <p:nvSpPr>
              <p:cNvPr id="12" name="TextBox 11">
                <a:extLst>
                  <a:ext uri="{FF2B5EF4-FFF2-40B4-BE49-F238E27FC236}">
                    <a16:creationId xmlns:a16="http://schemas.microsoft.com/office/drawing/2014/main" id="{4CF11540-A45B-F644-8D30-A455B1B75F61}"/>
                  </a:ext>
                </a:extLst>
              </p:cNvPr>
              <p:cNvSpPr txBox="1">
                <a:spLocks noRot="1" noChangeAspect="1" noMove="1" noResize="1" noEditPoints="1" noAdjustHandles="1" noChangeArrowheads="1" noChangeShapeType="1" noTextEdit="1"/>
              </p:cNvSpPr>
              <p:nvPr/>
            </p:nvSpPr>
            <p:spPr>
              <a:xfrm>
                <a:off x="567168" y="1958152"/>
                <a:ext cx="1206741" cy="461665"/>
              </a:xfrm>
              <a:prstGeom prst="rect">
                <a:avLst/>
              </a:prstGeom>
              <a:blipFill>
                <a:blip r:embed="rId3"/>
                <a:stretch>
                  <a:fillRect l="-1042" t="-5263" r="-6250" b="-2631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46B3342-ADD1-F144-83C9-D5D4C626A585}"/>
              </a:ext>
            </a:extLst>
          </p:cNvPr>
          <p:cNvSpPr txBox="1"/>
          <p:nvPr/>
        </p:nvSpPr>
        <p:spPr>
          <a:xfrm>
            <a:off x="9156153" y="1321906"/>
            <a:ext cx="2718180" cy="461665"/>
          </a:xfrm>
          <a:prstGeom prst="rect">
            <a:avLst/>
          </a:prstGeom>
          <a:noFill/>
        </p:spPr>
        <p:txBody>
          <a:bodyPr wrap="none" rtlCol="0">
            <a:spAutoFit/>
          </a:bodyPr>
          <a:lstStyle/>
          <a:p>
            <a:r>
              <a:rPr lang="en-US" sz="2400" dirty="0"/>
              <a:t>Lots of Compression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DD24F-F7EE-D74B-B89B-50AD9C25758D}"/>
                  </a:ext>
                </a:extLst>
              </p:cNvPr>
              <p:cNvSpPr txBox="1"/>
              <p:nvPr/>
            </p:nvSpPr>
            <p:spPr>
              <a:xfrm>
                <a:off x="10907015" y="1958152"/>
                <a:ext cx="878767"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0</m:t>
                    </m:r>
                  </m:oMath>
                </a14:m>
                <a:r>
                  <a:rPr lang="en-US" sz="2400" dirty="0"/>
                  <a:t> bits</a:t>
                </a:r>
              </a:p>
            </p:txBody>
          </p:sp>
        </mc:Choice>
        <mc:Fallback xmlns="">
          <p:sp>
            <p:nvSpPr>
              <p:cNvPr id="14" name="TextBox 13">
                <a:extLst>
                  <a:ext uri="{FF2B5EF4-FFF2-40B4-BE49-F238E27FC236}">
                    <a16:creationId xmlns:a16="http://schemas.microsoft.com/office/drawing/2014/main" id="{4EBDD24F-F7EE-D74B-B89B-50AD9C25758D}"/>
                  </a:ext>
                </a:extLst>
              </p:cNvPr>
              <p:cNvSpPr txBox="1">
                <a:spLocks noRot="1" noChangeAspect="1" noMove="1" noResize="1" noEditPoints="1" noAdjustHandles="1" noChangeArrowheads="1" noChangeShapeType="1" noTextEdit="1"/>
              </p:cNvSpPr>
              <p:nvPr/>
            </p:nvSpPr>
            <p:spPr>
              <a:xfrm>
                <a:off x="10907015" y="1958152"/>
                <a:ext cx="878767" cy="461665"/>
              </a:xfrm>
              <a:prstGeom prst="rect">
                <a:avLst/>
              </a:prstGeom>
              <a:blipFill>
                <a:blip r:embed="rId4"/>
                <a:stretch>
                  <a:fillRect l="-1429" t="-5263" r="-10000" b="-26316"/>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D51795E2-02C1-564D-989B-64524F67B7C3}"/>
              </a:ext>
            </a:extLst>
          </p:cNvPr>
          <p:cNvCxnSpPr>
            <a:cxnSpLocks/>
          </p:cNvCxnSpPr>
          <p:nvPr/>
        </p:nvCxnSpPr>
        <p:spPr>
          <a:xfrm flipV="1">
            <a:off x="9370265" y="2451739"/>
            <a:ext cx="0" cy="705929"/>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C6598F2-7760-204D-B1F1-95C6F51243AF}"/>
                  </a:ext>
                </a:extLst>
              </p:cNvPr>
              <p:cNvSpPr txBox="1"/>
              <p:nvPr/>
            </p:nvSpPr>
            <p:spPr>
              <a:xfrm>
                <a:off x="8338844" y="1963066"/>
                <a:ext cx="2031069" cy="461665"/>
              </a:xfrm>
              <a:prstGeom prst="rect">
                <a:avLst/>
              </a:prstGeom>
              <a:noFill/>
            </p:spPr>
            <p:txBody>
              <a:bodyPr wrap="none" rtlCol="0">
                <a:spAutoFit/>
              </a:bodyPr>
              <a:lstStyle/>
              <a:p>
                <a14:m>
                  <m:oMath xmlns:m="http://schemas.openxmlformats.org/officeDocument/2006/math">
                    <m:r>
                      <a:rPr lang="en-US" sz="2400" i="1" smtClean="0">
                        <a:latin typeface="Cambria Math" panose="02040503050406030204" pitchFamily="18" charset="0"/>
                      </a:rPr>
                      <m:t>𝜔</m:t>
                    </m:r>
                    <m:r>
                      <a:rPr lang="en-US" sz="2400" b="0" i="1" smtClean="0">
                        <a:latin typeface="Cambria Math" panose="02040503050406030204" pitchFamily="18" charset="0"/>
                      </a:rPr>
                      <m:t>(</m:t>
                    </m:r>
                    <m:r>
                      <m:rPr>
                        <m:sty m:val="p"/>
                      </m:rPr>
                      <a:rPr lang="en-US" sz="2400" b="0" i="1" smtClean="0">
                        <a:latin typeface="Cambria Math" panose="02040503050406030204" pitchFamily="18" charset="0"/>
                      </a:rPr>
                      <m:t>log</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oMath>
                </a14:m>
                <a:r>
                  <a:rPr lang="en-US" sz="2400" dirty="0"/>
                  <a:t> bits</a:t>
                </a:r>
              </a:p>
            </p:txBody>
          </p:sp>
        </mc:Choice>
        <mc:Fallback xmlns="">
          <p:sp>
            <p:nvSpPr>
              <p:cNvPr id="18" name="TextBox 17">
                <a:extLst>
                  <a:ext uri="{FF2B5EF4-FFF2-40B4-BE49-F238E27FC236}">
                    <a16:creationId xmlns:a16="http://schemas.microsoft.com/office/drawing/2014/main" id="{EC6598F2-7760-204D-B1F1-95C6F51243AF}"/>
                  </a:ext>
                </a:extLst>
              </p:cNvPr>
              <p:cNvSpPr txBox="1">
                <a:spLocks noRot="1" noChangeAspect="1" noMove="1" noResize="1" noEditPoints="1" noAdjustHandles="1" noChangeArrowheads="1" noChangeShapeType="1" noTextEdit="1"/>
              </p:cNvSpPr>
              <p:nvPr/>
            </p:nvSpPr>
            <p:spPr>
              <a:xfrm>
                <a:off x="8338844" y="1963066"/>
                <a:ext cx="2031069" cy="461665"/>
              </a:xfrm>
              <a:prstGeom prst="rect">
                <a:avLst/>
              </a:prstGeom>
              <a:blipFill>
                <a:blip r:embed="rId5"/>
                <a:stretch>
                  <a:fillRect t="-8108" r="-3106" b="-29730"/>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72393532-D27C-8040-A455-2FAE45668FAC}"/>
              </a:ext>
            </a:extLst>
          </p:cNvPr>
          <p:cNvCxnSpPr>
            <a:cxnSpLocks/>
          </p:cNvCxnSpPr>
          <p:nvPr/>
        </p:nvCxnSpPr>
        <p:spPr>
          <a:xfrm flipV="1">
            <a:off x="4879241" y="2451739"/>
            <a:ext cx="0" cy="705929"/>
          </a:xfrm>
          <a:prstGeom prst="line">
            <a:avLst/>
          </a:prstGeom>
          <a:ln w="762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8DB3AB-5857-1C4D-A971-9E768E01F40C}"/>
                  </a:ext>
                </a:extLst>
              </p:cNvPr>
              <p:cNvSpPr txBox="1"/>
              <p:nvPr/>
            </p:nvSpPr>
            <p:spPr>
              <a:xfrm>
                <a:off x="4051106" y="2069399"/>
                <a:ext cx="1355307" cy="461665"/>
              </a:xfrm>
              <a:prstGeom prst="rect">
                <a:avLst/>
              </a:prstGeom>
              <a:noFill/>
            </p:spPr>
            <p:txBody>
              <a:bodyPr wrap="none" rtlCol="0">
                <a:spAutoFit/>
              </a:bodyPr>
              <a:lstStyle/>
              <a:p>
                <a14:m>
                  <m:oMath xmlns:m="http://schemas.openxmlformats.org/officeDocument/2006/math">
                    <m:r>
                      <m:rPr>
                        <m:sty m:val="p"/>
                      </m:rPr>
                      <a:rPr lang="en-US" sz="2400" b="0" i="0" smtClean="0">
                        <a:latin typeface="Cambria Math" panose="02040503050406030204" pitchFamily="18" charset="0"/>
                      </a:rPr>
                      <m:t>O</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a14:m>
                <a:r>
                  <a:rPr lang="en-US" sz="2400" dirty="0"/>
                  <a:t> bits</a:t>
                </a:r>
              </a:p>
            </p:txBody>
          </p:sp>
        </mc:Choice>
        <mc:Fallback xmlns="">
          <p:sp>
            <p:nvSpPr>
              <p:cNvPr id="29" name="TextBox 28">
                <a:extLst>
                  <a:ext uri="{FF2B5EF4-FFF2-40B4-BE49-F238E27FC236}">
                    <a16:creationId xmlns:a16="http://schemas.microsoft.com/office/drawing/2014/main" id="{208DB3AB-5857-1C4D-A971-9E768E01F40C}"/>
                  </a:ext>
                </a:extLst>
              </p:cNvPr>
              <p:cNvSpPr txBox="1">
                <a:spLocks noRot="1" noChangeAspect="1" noMove="1" noResize="1" noEditPoints="1" noAdjustHandles="1" noChangeArrowheads="1" noChangeShapeType="1" noTextEdit="1"/>
              </p:cNvSpPr>
              <p:nvPr/>
            </p:nvSpPr>
            <p:spPr>
              <a:xfrm>
                <a:off x="4051106" y="2069399"/>
                <a:ext cx="1355307" cy="461665"/>
              </a:xfrm>
              <a:prstGeom prst="rect">
                <a:avLst/>
              </a:prstGeom>
              <a:blipFill>
                <a:blip r:embed="rId6"/>
                <a:stretch>
                  <a:fillRect l="-926" t="-8108" r="-4630"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a:extLst>
                  <a:ext uri="{FF2B5EF4-FFF2-40B4-BE49-F238E27FC236}">
                    <a16:creationId xmlns:a16="http://schemas.microsoft.com/office/drawing/2014/main" id="{CCEB99EB-B67A-0E48-8FD1-D4944D6E10CB}"/>
                  </a:ext>
                </a:extLst>
              </p:cNvPr>
              <p:cNvSpPr/>
              <p:nvPr/>
            </p:nvSpPr>
            <p:spPr>
              <a:xfrm>
                <a:off x="241540" y="5058166"/>
                <a:ext cx="4154655" cy="162093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en-US" sz="2400" b="0" i="1" smtClean="0">
                        <a:latin typeface="Cambria Math" panose="02040503050406030204" pitchFamily="18" charset="0"/>
                      </a:rPr>
                      <m:t>1/</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𝑛</m:t>
                        </m:r>
                      </m:e>
                    </m:rad>
                  </m:oMath>
                </a14:m>
                <a:r>
                  <a:rPr lang="en-US" sz="2400" dirty="0"/>
                  <a:t> Gap-Hamming, Index, Greater-than,…</a:t>
                </a:r>
              </a:p>
              <a:p>
                <a:pPr marL="342900" indent="-342900">
                  <a:buFont typeface="Arial" panose="020B0604020202020204" pitchFamily="34" charset="0"/>
                  <a:buChar char="•"/>
                </a:pPr>
                <a:r>
                  <a:rPr lang="en-US" sz="2400" dirty="0"/>
                  <a:t>One-Way Communication</a:t>
                </a:r>
              </a:p>
            </p:txBody>
          </p:sp>
        </mc:Choice>
        <mc:Fallback xmlns="">
          <p:sp>
            <p:nvSpPr>
              <p:cNvPr id="32" name="Rounded Rectangle 31">
                <a:extLst>
                  <a:ext uri="{FF2B5EF4-FFF2-40B4-BE49-F238E27FC236}">
                    <a16:creationId xmlns:a16="http://schemas.microsoft.com/office/drawing/2014/main" id="{CCEB99EB-B67A-0E48-8FD1-D4944D6E10CB}"/>
                  </a:ext>
                </a:extLst>
              </p:cNvPr>
              <p:cNvSpPr>
                <a:spLocks noRot="1" noChangeAspect="1" noMove="1" noResize="1" noEditPoints="1" noAdjustHandles="1" noChangeArrowheads="1" noChangeShapeType="1" noTextEdit="1"/>
              </p:cNvSpPr>
              <p:nvPr/>
            </p:nvSpPr>
            <p:spPr>
              <a:xfrm>
                <a:off x="241540" y="5058166"/>
                <a:ext cx="4154655" cy="1620930"/>
              </a:xfrm>
              <a:prstGeom prst="roundRect">
                <a:avLst/>
              </a:prstGeom>
              <a:blipFill>
                <a:blip r:embed="rId7"/>
                <a:stretch>
                  <a:fillRect l="-304"/>
                </a:stretch>
              </a:blipFill>
            </p:spPr>
            <p:txBody>
              <a:bodyPr/>
              <a:lstStyle/>
              <a:p>
                <a:r>
                  <a:rPr lang="en-US">
                    <a:noFill/>
                  </a:rPr>
                  <a:t> </a:t>
                </a:r>
              </a:p>
            </p:txBody>
          </p:sp>
        </mc:Fallback>
      </mc:AlternateContent>
      <p:sp>
        <p:nvSpPr>
          <p:cNvPr id="34" name="Rounded Rectangle 33">
            <a:extLst>
              <a:ext uri="{FF2B5EF4-FFF2-40B4-BE49-F238E27FC236}">
                <a16:creationId xmlns:a16="http://schemas.microsoft.com/office/drawing/2014/main" id="{72C895B2-533F-6340-B842-E3D1C3F3DCD0}"/>
              </a:ext>
            </a:extLst>
          </p:cNvPr>
          <p:cNvSpPr/>
          <p:nvPr/>
        </p:nvSpPr>
        <p:spPr>
          <a:xfrm>
            <a:off x="2740209" y="2990808"/>
            <a:ext cx="4016514" cy="202687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Constant Gap-Hamming</a:t>
            </a:r>
          </a:p>
          <a:p>
            <a:pPr marL="342900" indent="-342900">
              <a:buFont typeface="Arial" panose="020B0604020202020204" pitchFamily="34" charset="0"/>
              <a:buChar char="•"/>
            </a:pPr>
            <a:r>
              <a:rPr lang="en-US" sz="2400" dirty="0"/>
              <a:t>CRHF Construction</a:t>
            </a:r>
          </a:p>
          <a:p>
            <a:pPr marL="342900" indent="-342900">
              <a:buFont typeface="Arial" panose="020B0604020202020204" pitchFamily="34" charset="0"/>
              <a:buChar char="•"/>
            </a:pPr>
            <a:r>
              <a:rPr lang="en-US" sz="2400" dirty="0"/>
              <a:t>Coding Construction</a:t>
            </a:r>
          </a:p>
        </p:txBody>
      </p:sp>
      <mc:AlternateContent xmlns:mc="http://schemas.openxmlformats.org/markup-compatibility/2006" xmlns:a14="http://schemas.microsoft.com/office/drawing/2010/main">
        <mc:Choice Requires="a14">
          <p:sp>
            <p:nvSpPr>
              <p:cNvPr id="35" name="Rounded Rectangle 34">
                <a:extLst>
                  <a:ext uri="{FF2B5EF4-FFF2-40B4-BE49-F238E27FC236}">
                    <a16:creationId xmlns:a16="http://schemas.microsoft.com/office/drawing/2014/main" id="{80E1E272-0BEE-744B-9B01-CDEFB8AB8874}"/>
                  </a:ext>
                </a:extLst>
              </p:cNvPr>
              <p:cNvSpPr/>
              <p:nvPr/>
            </p:nvSpPr>
            <p:spPr>
              <a:xfrm>
                <a:off x="7838064" y="3192828"/>
                <a:ext cx="2993835" cy="747719"/>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m:rPr>
                          <m:nor/>
                        </m:rPr>
                        <a:rPr lang="en-US" sz="2400" dirty="0"/>
                        <m:t>Equality</m:t>
                      </m:r>
                      <m:r>
                        <m:rPr>
                          <m:nor/>
                        </m:rPr>
                        <a:rPr lang="en-US" sz="2400" dirty="0"/>
                        <m:t> (</m:t>
                      </m:r>
                      <m:r>
                        <m:rPr>
                          <m:nor/>
                        </m:rPr>
                        <a:rPr lang="en-US" sz="2400" dirty="0"/>
                        <m:t>CRHFs</m:t>
                      </m:r>
                      <m:r>
                        <m:rPr>
                          <m:nor/>
                        </m:rPr>
                        <a:rPr lang="en-US" sz="2400" dirty="0"/>
                        <m:t>)</m:t>
                      </m:r>
                    </m:oMath>
                  </m:oMathPara>
                </a14:m>
                <a:endParaRPr lang="en-US" sz="2400" dirty="0"/>
              </a:p>
            </p:txBody>
          </p:sp>
        </mc:Choice>
        <mc:Fallback xmlns="">
          <p:sp>
            <p:nvSpPr>
              <p:cNvPr id="35" name="Rounded Rectangle 34">
                <a:extLst>
                  <a:ext uri="{FF2B5EF4-FFF2-40B4-BE49-F238E27FC236}">
                    <a16:creationId xmlns:a16="http://schemas.microsoft.com/office/drawing/2014/main" id="{80E1E272-0BEE-744B-9B01-CDEFB8AB8874}"/>
                  </a:ext>
                </a:extLst>
              </p:cNvPr>
              <p:cNvSpPr>
                <a:spLocks noRot="1" noChangeAspect="1" noMove="1" noResize="1" noEditPoints="1" noAdjustHandles="1" noChangeArrowheads="1" noChangeShapeType="1" noTextEdit="1"/>
              </p:cNvSpPr>
              <p:nvPr/>
            </p:nvSpPr>
            <p:spPr>
              <a:xfrm>
                <a:off x="7838064" y="3192828"/>
                <a:ext cx="2993835" cy="747719"/>
              </a:xfrm>
              <a:prstGeom prst="roundRect">
                <a:avLst/>
              </a:prstGeom>
              <a:blipFill>
                <a:blip r:embed="rId8"/>
                <a:stretch>
                  <a:fillRect/>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CCD2D98A-ED88-894C-A8C3-3D569DF0EA5D}"/>
              </a:ext>
            </a:extLst>
          </p:cNvPr>
          <p:cNvSpPr/>
          <p:nvPr/>
        </p:nvSpPr>
        <p:spPr>
          <a:xfrm rot="8334071">
            <a:off x="5276183" y="5047856"/>
            <a:ext cx="505552" cy="461327"/>
          </a:xfrm>
          <a:prstGeom prst="downArrow">
            <a:avLst/>
          </a:prstGeom>
          <a:solidFill>
            <a:srgbClr val="FF727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AC322755-3D02-4645-AAB9-1F69EDBC6A0C}"/>
              </a:ext>
            </a:extLst>
          </p:cNvPr>
          <p:cNvSpPr/>
          <p:nvPr/>
        </p:nvSpPr>
        <p:spPr>
          <a:xfrm rot="5400000">
            <a:off x="4475982" y="5507900"/>
            <a:ext cx="505552" cy="600539"/>
          </a:xfrm>
          <a:prstGeom prst="downArrow">
            <a:avLst/>
          </a:prstGeom>
          <a:solidFill>
            <a:srgbClr val="FF727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245062B-0228-BD45-94D5-9BDEA6CFD0CB}"/>
              </a:ext>
            </a:extLst>
          </p:cNvPr>
          <p:cNvSpPr txBox="1"/>
          <p:nvPr/>
        </p:nvSpPr>
        <p:spPr>
          <a:xfrm>
            <a:off x="5082634" y="5476170"/>
            <a:ext cx="2037161" cy="584775"/>
          </a:xfrm>
          <a:prstGeom prst="rect">
            <a:avLst/>
          </a:prstGeom>
          <a:noFill/>
        </p:spPr>
        <p:txBody>
          <a:bodyPr wrap="none" rtlCol="0">
            <a:spAutoFit/>
          </a:bodyPr>
          <a:lstStyle/>
          <a:p>
            <a:r>
              <a:rPr lang="en-US" sz="3200" dirty="0">
                <a:solidFill>
                  <a:srgbClr val="C00000"/>
                </a:solidFill>
              </a:rPr>
              <a:t>[This work]</a:t>
            </a:r>
          </a:p>
        </p:txBody>
      </p:sp>
    </p:spTree>
    <p:extLst>
      <p:ext uri="{BB962C8B-B14F-4D97-AF65-F5344CB8AC3E}">
        <p14:creationId xmlns:p14="http://schemas.microsoft.com/office/powerpoint/2010/main" val="6953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9" grpId="0"/>
      <p:bldP spid="32" grpId="0" animBg="1"/>
      <p:bldP spid="34" grpId="0" animBg="1"/>
      <p:bldP spid="35" grpId="0" animBg="1"/>
      <p:bldP spid="36" grpId="0" animBg="1"/>
      <p:bldP spid="37" grpId="0" animBg="1"/>
      <p:bldP spid="3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DE31FD9B-7CE5-B741-998B-AC0C87790E61}"/>
              </a:ext>
            </a:extLst>
          </p:cNvPr>
          <p:cNvGrpSpPr/>
          <p:nvPr/>
        </p:nvGrpSpPr>
        <p:grpSpPr>
          <a:xfrm>
            <a:off x="2957902" y="425950"/>
            <a:ext cx="6986014" cy="5990526"/>
            <a:chOff x="2071914" y="226697"/>
            <a:chExt cx="7518775" cy="6447370"/>
          </a:xfrm>
        </p:grpSpPr>
        <p:sp>
          <p:nvSpPr>
            <p:cNvPr id="32" name="Oval 31">
              <a:extLst>
                <a:ext uri="{FF2B5EF4-FFF2-40B4-BE49-F238E27FC236}">
                  <a16:creationId xmlns:a16="http://schemas.microsoft.com/office/drawing/2014/main" id="{98701D3E-1F88-AF4D-875A-0717C9E6C490}"/>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 name="Oval 32">
              <a:extLst>
                <a:ext uri="{FF2B5EF4-FFF2-40B4-BE49-F238E27FC236}">
                  <a16:creationId xmlns:a16="http://schemas.microsoft.com/office/drawing/2014/main" id="{5F772962-9E5A-744E-A02F-F164D5D88A1D}"/>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 name="Oval 33">
              <a:extLst>
                <a:ext uri="{FF2B5EF4-FFF2-40B4-BE49-F238E27FC236}">
                  <a16:creationId xmlns:a16="http://schemas.microsoft.com/office/drawing/2014/main" id="{984EC0DD-04AE-F842-B98D-A0A94A4059C4}"/>
                </a:ext>
              </a:extLst>
            </p:cNvPr>
            <p:cNvSpPr/>
            <p:nvPr/>
          </p:nvSpPr>
          <p:spPr>
            <a:xfrm>
              <a:off x="4346027" y="3746936"/>
              <a:ext cx="2927131"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35" name="Straight Connector 34">
              <a:extLst>
                <a:ext uri="{FF2B5EF4-FFF2-40B4-BE49-F238E27FC236}">
                  <a16:creationId xmlns:a16="http://schemas.microsoft.com/office/drawing/2014/main" id="{4B7B94C1-966A-3447-8E78-27368D17A259}"/>
                </a:ext>
              </a:extLst>
            </p:cNvPr>
            <p:cNvCxnSpPr>
              <a:cxnSpLocks/>
              <a:stCxn id="32" idx="5"/>
            </p:cNvCxnSpPr>
            <p:nvPr/>
          </p:nvCxnSpPr>
          <p:spPr>
            <a:xfrm>
              <a:off x="4570377" y="2728097"/>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460233-33ED-4445-AF20-2E3EF4D1C2C8}"/>
                </a:ext>
              </a:extLst>
            </p:cNvPr>
            <p:cNvCxnSpPr>
              <a:cxnSpLocks/>
              <a:endCxn id="33"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2450A3-4E6B-8248-A7F5-4A5EC0CA8F7E}"/>
                </a:ext>
              </a:extLst>
            </p:cNvPr>
            <p:cNvCxnSpPr>
              <a:cxnSpLocks/>
              <a:endCxn id="34" idx="0"/>
            </p:cNvCxnSpPr>
            <p:nvPr/>
          </p:nvCxnSpPr>
          <p:spPr>
            <a:xfrm>
              <a:off x="5809593" y="3153828"/>
              <a:ext cx="0" cy="593108"/>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26A361CB-9E99-7D42-9727-5A1732E45771}"/>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39" name="Picture 38">
              <a:extLst>
                <a:ext uri="{FF2B5EF4-FFF2-40B4-BE49-F238E27FC236}">
                  <a16:creationId xmlns:a16="http://schemas.microsoft.com/office/drawing/2014/main" id="{EF699442-5E7A-1647-9583-5CF2C973EB9E}"/>
                </a:ext>
              </a:extLst>
            </p:cNvPr>
            <p:cNvPicPr>
              <a:picLocks noChangeAspect="1"/>
            </p:cNvPicPr>
            <p:nvPr/>
          </p:nvPicPr>
          <p:blipFill rotWithShape="1">
            <a:blip r:embed="rId4"/>
            <a:srcRect l="22202" t="19636" r="27354" b="8048"/>
            <a:stretch/>
          </p:blipFill>
          <p:spPr>
            <a:xfrm>
              <a:off x="7497508" y="803838"/>
              <a:ext cx="1259231" cy="1805233"/>
            </a:xfrm>
            <a:prstGeom prst="rect">
              <a:avLst/>
            </a:prstGeom>
          </p:spPr>
        </p:pic>
        <p:pic>
          <p:nvPicPr>
            <p:cNvPr id="40" name="Picture 39">
              <a:extLst>
                <a:ext uri="{FF2B5EF4-FFF2-40B4-BE49-F238E27FC236}">
                  <a16:creationId xmlns:a16="http://schemas.microsoft.com/office/drawing/2014/main" id="{7A1D16AD-6242-D846-957F-8780BC25410B}"/>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grpSp>
        <p:nvGrpSpPr>
          <p:cNvPr id="7" name="Group 6">
            <a:extLst>
              <a:ext uri="{FF2B5EF4-FFF2-40B4-BE49-F238E27FC236}">
                <a16:creationId xmlns:a16="http://schemas.microsoft.com/office/drawing/2014/main" id="{C94D69D9-61DF-5A41-A29F-9E2640B76CF2}"/>
              </a:ext>
            </a:extLst>
          </p:cNvPr>
          <p:cNvGrpSpPr/>
          <p:nvPr/>
        </p:nvGrpSpPr>
        <p:grpSpPr>
          <a:xfrm>
            <a:off x="1447222" y="938144"/>
            <a:ext cx="10007374" cy="4580423"/>
            <a:chOff x="1447222" y="938144"/>
            <a:chExt cx="10007374" cy="4580423"/>
          </a:xfrm>
        </p:grpSpPr>
        <p:sp>
          <p:nvSpPr>
            <p:cNvPr id="3" name="Rounded Rectangle 2">
              <a:extLst>
                <a:ext uri="{FF2B5EF4-FFF2-40B4-BE49-F238E27FC236}">
                  <a16:creationId xmlns:a16="http://schemas.microsoft.com/office/drawing/2014/main" id="{C87ED3C2-07A5-E54B-B21F-D5A423ACD8CB}"/>
                </a:ext>
              </a:extLst>
            </p:cNvPr>
            <p:cNvSpPr/>
            <p:nvPr/>
          </p:nvSpPr>
          <p:spPr>
            <a:xfrm>
              <a:off x="1447222" y="93814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1. Topology-Hiding Computation</a:t>
              </a:r>
            </a:p>
          </p:txBody>
        </p:sp>
        <p:sp>
          <p:nvSpPr>
            <p:cNvPr id="29" name="Rounded Rectangle 28">
              <a:extLst>
                <a:ext uri="{FF2B5EF4-FFF2-40B4-BE49-F238E27FC236}">
                  <a16:creationId xmlns:a16="http://schemas.microsoft.com/office/drawing/2014/main" id="{5A71E8A6-1C70-254F-9B1C-02BB7732CB75}"/>
                </a:ext>
              </a:extLst>
            </p:cNvPr>
            <p:cNvSpPr/>
            <p:nvPr/>
          </p:nvSpPr>
          <p:spPr>
            <a:xfrm>
              <a:off x="1447222" y="270162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2. Robust Property Preserving Hashing</a:t>
              </a:r>
            </a:p>
          </p:txBody>
        </p:sp>
        <p:sp>
          <p:nvSpPr>
            <p:cNvPr id="30" name="Rounded Rectangle 29">
              <a:extLst>
                <a:ext uri="{FF2B5EF4-FFF2-40B4-BE49-F238E27FC236}">
                  <a16:creationId xmlns:a16="http://schemas.microsoft.com/office/drawing/2014/main" id="{B342904E-F413-4A47-9E95-4F8795D8D122}"/>
                </a:ext>
              </a:extLst>
            </p:cNvPr>
            <p:cNvSpPr/>
            <p:nvPr/>
          </p:nvSpPr>
          <p:spPr>
            <a:xfrm>
              <a:off x="1447222" y="446510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b="1" dirty="0">
                  <a:solidFill>
                    <a:schemeClr val="tx1"/>
                  </a:solidFill>
                </a:rPr>
                <a:t>3. Fine-Grained Cryptography</a:t>
              </a:r>
            </a:p>
          </p:txBody>
        </p:sp>
      </p:grpSp>
      <p:sp>
        <p:nvSpPr>
          <p:cNvPr id="16" name="Rounded Rectangle 15">
            <a:extLst>
              <a:ext uri="{FF2B5EF4-FFF2-40B4-BE49-F238E27FC236}">
                <a16:creationId xmlns:a16="http://schemas.microsoft.com/office/drawing/2014/main" id="{D17E084B-A948-E34E-A8C0-ACB7522EFA64}"/>
              </a:ext>
            </a:extLst>
          </p:cNvPr>
          <p:cNvSpPr/>
          <p:nvPr/>
        </p:nvSpPr>
        <p:spPr>
          <a:xfrm>
            <a:off x="1444987" y="936389"/>
            <a:ext cx="10007374" cy="1053463"/>
          </a:xfrm>
          <a:prstGeom prst="round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endParaRPr>
          </a:p>
        </p:txBody>
      </p:sp>
      <p:sp>
        <p:nvSpPr>
          <p:cNvPr id="17" name="Rounded Rectangle 16">
            <a:extLst>
              <a:ext uri="{FF2B5EF4-FFF2-40B4-BE49-F238E27FC236}">
                <a16:creationId xmlns:a16="http://schemas.microsoft.com/office/drawing/2014/main" id="{D26DA5F4-837C-A04B-B9AE-EE209100E6B7}"/>
              </a:ext>
            </a:extLst>
          </p:cNvPr>
          <p:cNvSpPr/>
          <p:nvPr/>
        </p:nvSpPr>
        <p:spPr>
          <a:xfrm>
            <a:off x="1444987" y="2702381"/>
            <a:ext cx="10007374" cy="1053463"/>
          </a:xfrm>
          <a:prstGeom prst="round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400" dirty="0">
              <a:solidFill>
                <a:schemeClr val="tx1"/>
              </a:solidFill>
            </a:endParaRPr>
          </a:p>
        </p:txBody>
      </p:sp>
    </p:spTree>
    <p:extLst>
      <p:ext uri="{BB962C8B-B14F-4D97-AF65-F5344CB8AC3E}">
        <p14:creationId xmlns:p14="http://schemas.microsoft.com/office/powerpoint/2010/main" val="18661768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26D2F3C-DAAA-6B42-A8C6-63EE73DD471F}"/>
              </a:ext>
            </a:extLst>
          </p:cNvPr>
          <p:cNvGrpSpPr/>
          <p:nvPr/>
        </p:nvGrpSpPr>
        <p:grpSpPr>
          <a:xfrm>
            <a:off x="2793640" y="1251850"/>
            <a:ext cx="6286129" cy="5390373"/>
            <a:chOff x="2071914" y="226697"/>
            <a:chExt cx="7518773" cy="6447371"/>
          </a:xfrm>
        </p:grpSpPr>
        <p:sp>
          <p:nvSpPr>
            <p:cNvPr id="7" name="Oval 6">
              <a:extLst>
                <a:ext uri="{FF2B5EF4-FFF2-40B4-BE49-F238E27FC236}">
                  <a16:creationId xmlns:a16="http://schemas.microsoft.com/office/drawing/2014/main" id="{66A1EF76-64EB-9842-B293-A2F7D60EC587}"/>
                </a:ext>
              </a:extLst>
            </p:cNvPr>
            <p:cNvSpPr/>
            <p:nvPr/>
          </p:nvSpPr>
          <p:spPr>
            <a:xfrm>
              <a:off x="2071914" y="229635"/>
              <a:ext cx="2927130"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8" name="Oval 7">
              <a:extLst>
                <a:ext uri="{FF2B5EF4-FFF2-40B4-BE49-F238E27FC236}">
                  <a16:creationId xmlns:a16="http://schemas.microsoft.com/office/drawing/2014/main" id="{F9888931-6150-7445-BD31-1CD1A57D4BE1}"/>
                </a:ext>
              </a:extLst>
            </p:cNvPr>
            <p:cNvSpPr/>
            <p:nvPr/>
          </p:nvSpPr>
          <p:spPr>
            <a:xfrm>
              <a:off x="6663557" y="226697"/>
              <a:ext cx="2927130"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Oval 8">
              <a:extLst>
                <a:ext uri="{FF2B5EF4-FFF2-40B4-BE49-F238E27FC236}">
                  <a16:creationId xmlns:a16="http://schemas.microsoft.com/office/drawing/2014/main" id="{9A266EB6-849D-A147-85B5-C9B06A695B9B}"/>
                </a:ext>
              </a:extLst>
            </p:cNvPr>
            <p:cNvSpPr/>
            <p:nvPr/>
          </p:nvSpPr>
          <p:spPr>
            <a:xfrm>
              <a:off x="4346026" y="3746937"/>
              <a:ext cx="2927130" cy="2927131"/>
            </a:xfrm>
            <a:prstGeom prst="ellipse">
              <a:avLst/>
            </a:prstGeom>
            <a:solidFill>
              <a:schemeClr val="accent1">
                <a:lumMod val="40000"/>
                <a:lumOff val="6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0" name="Straight Connector 9">
              <a:extLst>
                <a:ext uri="{FF2B5EF4-FFF2-40B4-BE49-F238E27FC236}">
                  <a16:creationId xmlns:a16="http://schemas.microsoft.com/office/drawing/2014/main" id="{344E2A36-8C8D-FD4F-B59D-D88DFE5EB611}"/>
                </a:ext>
              </a:extLst>
            </p:cNvPr>
            <p:cNvCxnSpPr>
              <a:cxnSpLocks/>
              <a:stCxn id="7" idx="5"/>
            </p:cNvCxnSpPr>
            <p:nvPr/>
          </p:nvCxnSpPr>
          <p:spPr>
            <a:xfrm>
              <a:off x="4570376" y="2728098"/>
              <a:ext cx="1198873" cy="463955"/>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05CE55-B089-1342-B3CE-EEBB41A3FE73}"/>
                </a:ext>
              </a:extLst>
            </p:cNvPr>
            <p:cNvCxnSpPr>
              <a:cxnSpLocks/>
              <a:endCxn id="8" idx="3"/>
            </p:cNvCxnSpPr>
            <p:nvPr/>
          </p:nvCxnSpPr>
          <p:spPr>
            <a:xfrm flipV="1">
              <a:off x="5809591"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1CAB12-6D99-904F-A6E8-03F781AB7054}"/>
                </a:ext>
              </a:extLst>
            </p:cNvPr>
            <p:cNvCxnSpPr>
              <a:cxnSpLocks/>
              <a:endCxn id="9" idx="0"/>
            </p:cNvCxnSpPr>
            <p:nvPr/>
          </p:nvCxnSpPr>
          <p:spPr>
            <a:xfrm>
              <a:off x="5809592" y="3153828"/>
              <a:ext cx="0" cy="593107"/>
            </a:xfrm>
            <a:prstGeom prst="line">
              <a:avLst/>
            </a:prstGeom>
            <a:ln w="762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0B198E3D-0AA6-214C-8462-70A44D4498BD}"/>
                </a:ext>
              </a:extLst>
            </p:cNvPr>
            <p:cNvPicPr>
              <a:picLocks noChangeAspect="1"/>
            </p:cNvPicPr>
            <p:nvPr/>
          </p:nvPicPr>
          <p:blipFill>
            <a:blip r:embed="rId3"/>
            <a:stretch>
              <a:fillRect/>
            </a:stretch>
          </p:blipFill>
          <p:spPr>
            <a:xfrm>
              <a:off x="2553493" y="803838"/>
              <a:ext cx="1805233" cy="1805233"/>
            </a:xfrm>
            <a:prstGeom prst="rect">
              <a:avLst/>
            </a:prstGeom>
          </p:spPr>
        </p:pic>
        <p:pic>
          <p:nvPicPr>
            <p:cNvPr id="14" name="Picture 13">
              <a:extLst>
                <a:ext uri="{FF2B5EF4-FFF2-40B4-BE49-F238E27FC236}">
                  <a16:creationId xmlns:a16="http://schemas.microsoft.com/office/drawing/2014/main" id="{21AE12E6-2D84-9E43-8C45-01BAF5C86EDA}"/>
                </a:ext>
              </a:extLst>
            </p:cNvPr>
            <p:cNvPicPr>
              <a:picLocks noChangeAspect="1"/>
            </p:cNvPicPr>
            <p:nvPr/>
          </p:nvPicPr>
          <p:blipFill rotWithShape="1">
            <a:blip r:embed="rId4"/>
            <a:srcRect l="22202" t="19636" r="27354" b="8048"/>
            <a:stretch/>
          </p:blipFill>
          <p:spPr>
            <a:xfrm>
              <a:off x="7497507" y="803838"/>
              <a:ext cx="1259231" cy="1805233"/>
            </a:xfrm>
            <a:prstGeom prst="rect">
              <a:avLst/>
            </a:prstGeom>
          </p:spPr>
        </p:pic>
        <p:pic>
          <p:nvPicPr>
            <p:cNvPr id="15" name="Picture 14">
              <a:extLst>
                <a:ext uri="{FF2B5EF4-FFF2-40B4-BE49-F238E27FC236}">
                  <a16:creationId xmlns:a16="http://schemas.microsoft.com/office/drawing/2014/main" id="{BA7D6EB4-10A3-AF47-8DDA-3DD5283D6E85}"/>
                </a:ext>
              </a:extLst>
            </p:cNvPr>
            <p:cNvPicPr>
              <a:picLocks noChangeAspect="1"/>
            </p:cNvPicPr>
            <p:nvPr/>
          </p:nvPicPr>
          <p:blipFill rotWithShape="1">
            <a:blip r:embed="rId5"/>
            <a:srcRect l="14252" t="15105" r="19796"/>
            <a:stretch/>
          </p:blipFill>
          <p:spPr>
            <a:xfrm>
              <a:off x="4977335" y="4139198"/>
              <a:ext cx="1664513" cy="2142605"/>
            </a:xfrm>
            <a:prstGeom prst="rect">
              <a:avLst/>
            </a:prstGeom>
          </p:spPr>
        </p:pic>
      </p:grpSp>
      <p:sp>
        <p:nvSpPr>
          <p:cNvPr id="16" name="Rectangle 15">
            <a:extLst>
              <a:ext uri="{FF2B5EF4-FFF2-40B4-BE49-F238E27FC236}">
                <a16:creationId xmlns:a16="http://schemas.microsoft.com/office/drawing/2014/main" id="{18997943-C8C3-0B4B-A5AC-7253CE48C9F0}"/>
              </a:ext>
            </a:extLst>
          </p:cNvPr>
          <p:cNvSpPr/>
          <p:nvPr/>
        </p:nvSpPr>
        <p:spPr>
          <a:xfrm>
            <a:off x="892482" y="2236086"/>
            <a:ext cx="2937213" cy="1007566"/>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Messaging in O(</a:t>
            </a:r>
            <a:r>
              <a:rPr lang="en-US" sz="2400" dirty="0" err="1"/>
              <a:t>n^a</a:t>
            </a:r>
            <a:r>
              <a:rPr lang="en-US" sz="2400" dirty="0"/>
              <a:t>) time</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A923E76-036D-9C48-A9E4-CB79C7DB8B7E}"/>
                  </a:ext>
                </a:extLst>
              </p:cNvPr>
              <p:cNvSpPr/>
              <p:nvPr/>
            </p:nvSpPr>
            <p:spPr>
              <a:xfrm>
                <a:off x="8848421" y="2229742"/>
                <a:ext cx="2606175" cy="101391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i="1" dirty="0" err="1" smtClean="0">
                            <a:latin typeface="Cambria Math" panose="02040503050406030204" pitchFamily="18" charset="0"/>
                          </a:rPr>
                        </m:ctrlPr>
                      </m:sSupPr>
                      <m:e>
                        <m:r>
                          <a:rPr lang="en-US" sz="2400" i="1" dirty="0" err="1" smtClean="0">
                            <a:latin typeface="Cambria Math" panose="02040503050406030204" pitchFamily="18" charset="0"/>
                          </a:rPr>
                          <m:t>𝑛</m:t>
                        </m:r>
                      </m:e>
                      <m:sup>
                        <m:r>
                          <a:rPr lang="en-US" sz="2400" i="1" dirty="0" err="1" smtClean="0">
                            <a:latin typeface="Cambria Math" panose="02040503050406030204" pitchFamily="18" charset="0"/>
                          </a:rPr>
                          <m:t>𝑐</m:t>
                        </m:r>
                      </m:sup>
                    </m:sSup>
                    <m:r>
                      <a:rPr lang="en-US" sz="2400" i="1" dirty="0" smtClean="0">
                        <a:latin typeface="Cambria Math" panose="02040503050406030204" pitchFamily="18" charset="0"/>
                      </a:rPr>
                      <m:t>)</m:t>
                    </m:r>
                  </m:oMath>
                </a14:m>
                <a:r>
                  <a:rPr lang="en-US" sz="2400" dirty="0"/>
                  <a:t>-Time</a:t>
                </a:r>
              </a:p>
              <a:p>
                <a:pPr algn="ctr"/>
                <a:r>
                  <a:rPr lang="en-US" sz="2400" dirty="0"/>
                  <a:t>C &gt;&gt; a</a:t>
                </a:r>
              </a:p>
            </p:txBody>
          </p:sp>
        </mc:Choice>
        <mc:Fallback xmlns="">
          <p:sp>
            <p:nvSpPr>
              <p:cNvPr id="17" name="Rectangle 16">
                <a:extLst>
                  <a:ext uri="{FF2B5EF4-FFF2-40B4-BE49-F238E27FC236}">
                    <a16:creationId xmlns:a16="http://schemas.microsoft.com/office/drawing/2014/main" id="{3A923E76-036D-9C48-A9E4-CB79C7DB8B7E}"/>
                  </a:ext>
                </a:extLst>
              </p:cNvPr>
              <p:cNvSpPr>
                <a:spLocks noRot="1" noChangeAspect="1" noMove="1" noResize="1" noEditPoints="1" noAdjustHandles="1" noChangeArrowheads="1" noChangeShapeType="1" noTextEdit="1"/>
              </p:cNvSpPr>
              <p:nvPr/>
            </p:nvSpPr>
            <p:spPr>
              <a:xfrm>
                <a:off x="8848421" y="2229742"/>
                <a:ext cx="2606175" cy="1013910"/>
              </a:xfrm>
              <a:prstGeom prst="rect">
                <a:avLst/>
              </a:prstGeom>
              <a:blipFill>
                <a:blip r:embed="rId6"/>
                <a:stretch>
                  <a:fillRect b="-2469"/>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109EEFEF-3A7F-664C-A310-48EEE2114B01}"/>
              </a:ext>
            </a:extLst>
          </p:cNvPr>
          <p:cNvSpPr/>
          <p:nvPr/>
        </p:nvSpPr>
        <p:spPr>
          <a:xfrm>
            <a:off x="1447222" y="324184"/>
            <a:ext cx="10007374" cy="1053463"/>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solidFill>
                  <a:schemeClr val="tx1"/>
                </a:solidFill>
              </a:rPr>
              <a:t>3. Fine-Grained Cryptography</a:t>
            </a:r>
          </a:p>
        </p:txBody>
      </p:sp>
      <p:sp>
        <p:nvSpPr>
          <p:cNvPr id="21" name="Rectangle 20">
            <a:extLst>
              <a:ext uri="{FF2B5EF4-FFF2-40B4-BE49-F238E27FC236}">
                <a16:creationId xmlns:a16="http://schemas.microsoft.com/office/drawing/2014/main" id="{51A66527-4B61-904D-BF52-642B07FDC543}"/>
              </a:ext>
            </a:extLst>
          </p:cNvPr>
          <p:cNvSpPr/>
          <p:nvPr/>
        </p:nvSpPr>
        <p:spPr>
          <a:xfrm>
            <a:off x="3052155" y="5539363"/>
            <a:ext cx="2159673" cy="52161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Messages</a:t>
            </a:r>
          </a:p>
        </p:txBody>
      </p:sp>
    </p:spTree>
    <p:extLst>
      <p:ext uri="{BB962C8B-B14F-4D97-AF65-F5344CB8AC3E}">
        <p14:creationId xmlns:p14="http://schemas.microsoft.com/office/powerpoint/2010/main" val="37426348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7DCD-C413-764C-981F-5C30B8897718}"/>
              </a:ext>
            </a:extLst>
          </p:cNvPr>
          <p:cNvSpPr>
            <a:spLocks noGrp="1"/>
          </p:cNvSpPr>
          <p:nvPr>
            <p:ph type="title"/>
          </p:nvPr>
        </p:nvSpPr>
        <p:spPr/>
        <p:txBody>
          <a:bodyPr>
            <a:normAutofit/>
          </a:bodyPr>
          <a:lstStyle/>
          <a:p>
            <a:pPr algn="ctr"/>
            <a:r>
              <a:rPr lang="en-US" sz="6400" b="1" dirty="0">
                <a:solidFill>
                  <a:schemeClr val="bg1"/>
                </a:solidFill>
                <a:effectLst>
                  <a:glow rad="127000">
                    <a:schemeClr val="tx1"/>
                  </a:glow>
                </a:effectLst>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“In a world”</a:t>
            </a:r>
          </a:p>
        </p:txBody>
      </p:sp>
      <p:sp>
        <p:nvSpPr>
          <p:cNvPr id="3" name="Content Placeholder 2">
            <a:extLst>
              <a:ext uri="{FF2B5EF4-FFF2-40B4-BE49-F238E27FC236}">
                <a16:creationId xmlns:a16="http://schemas.microsoft.com/office/drawing/2014/main" id="{F434BF6A-74C8-C045-999C-7E585B3E36AB}"/>
              </a:ext>
            </a:extLst>
          </p:cNvPr>
          <p:cNvSpPr>
            <a:spLocks noGrp="1"/>
          </p:cNvSpPr>
          <p:nvPr>
            <p:ph idx="1"/>
          </p:nvPr>
        </p:nvSpPr>
        <p:spPr>
          <a:xfrm>
            <a:off x="838200" y="1690688"/>
            <a:ext cx="10515600" cy="2839829"/>
          </a:xfrm>
        </p:spPr>
        <p:txBody>
          <a:bodyPr>
            <a:normAutofit/>
          </a:bodyPr>
          <a:lstStyle/>
          <a:p>
            <a:pPr marL="0" indent="0" algn="ctr">
              <a:lnSpc>
                <a:spcPct val="170000"/>
              </a:lnSpc>
              <a:buNone/>
            </a:pPr>
            <a:r>
              <a:rPr lang="en-US" sz="3200" dirty="0">
                <a:solidFill>
                  <a:schemeClr val="bg1"/>
                </a:solidFill>
                <a:effectLst>
                  <a:glow rad="127000">
                    <a:schemeClr val="tx1"/>
                  </a:glow>
                </a:effectLst>
              </a:rPr>
              <a:t>… where OWFs don’t exist…</a:t>
            </a:r>
          </a:p>
          <a:p>
            <a:pPr marL="0" indent="0" algn="ctr">
              <a:lnSpc>
                <a:spcPct val="170000"/>
              </a:lnSpc>
              <a:buNone/>
            </a:pPr>
            <a:r>
              <a:rPr lang="en-US" sz="3200" dirty="0">
                <a:solidFill>
                  <a:schemeClr val="bg1"/>
                </a:solidFill>
                <a:effectLst>
                  <a:glow rad="127000">
                    <a:schemeClr val="tx1"/>
                  </a:glow>
                </a:effectLst>
              </a:rPr>
              <a:t>… where BPP is functionally equivalent to NP…</a:t>
            </a:r>
          </a:p>
          <a:p>
            <a:pPr marL="0" indent="0" algn="ctr">
              <a:lnSpc>
                <a:spcPct val="170000"/>
              </a:lnSpc>
              <a:buNone/>
            </a:pPr>
            <a:r>
              <a:rPr lang="en-US" sz="3200" dirty="0">
                <a:solidFill>
                  <a:schemeClr val="bg1"/>
                </a:solidFill>
                <a:effectLst>
                  <a:glow rad="127000">
                    <a:schemeClr val="tx1"/>
                  </a:glow>
                </a:effectLst>
              </a:rPr>
              <a:t>… called </a:t>
            </a:r>
            <a:r>
              <a:rPr lang="en-US" sz="3200" b="1" dirty="0" err="1">
                <a:solidFill>
                  <a:schemeClr val="bg1"/>
                </a:solidFill>
                <a:effectLst>
                  <a:glow rad="127000">
                    <a:schemeClr val="tx1"/>
                  </a:glow>
                </a:effectLst>
              </a:rPr>
              <a:t>Pessiland</a:t>
            </a:r>
            <a:r>
              <a:rPr lang="en-US" sz="3200" dirty="0">
                <a:solidFill>
                  <a:schemeClr val="bg1"/>
                </a:solidFill>
                <a:effectLst>
                  <a:glow rad="127000">
                    <a:schemeClr val="tx1"/>
                  </a:glow>
                </a:effectLst>
              </a:rPr>
              <a:t>…</a:t>
            </a:r>
          </a:p>
        </p:txBody>
      </p:sp>
      <p:grpSp>
        <p:nvGrpSpPr>
          <p:cNvPr id="4" name="Group 3">
            <a:extLst>
              <a:ext uri="{FF2B5EF4-FFF2-40B4-BE49-F238E27FC236}">
                <a16:creationId xmlns:a16="http://schemas.microsoft.com/office/drawing/2014/main" id="{D40D4FFE-D965-4347-9F2E-247207975CA1}"/>
              </a:ext>
            </a:extLst>
          </p:cNvPr>
          <p:cNvGrpSpPr/>
          <p:nvPr/>
        </p:nvGrpSpPr>
        <p:grpSpPr>
          <a:xfrm>
            <a:off x="1676400" y="5785990"/>
            <a:ext cx="10515600" cy="984205"/>
            <a:chOff x="1676400" y="5785990"/>
            <a:chExt cx="10515600" cy="984205"/>
          </a:xfrm>
        </p:grpSpPr>
        <p:sp>
          <p:nvSpPr>
            <p:cNvPr id="10" name="Content Placeholder 2">
              <a:extLst>
                <a:ext uri="{FF2B5EF4-FFF2-40B4-BE49-F238E27FC236}">
                  <a16:creationId xmlns:a16="http://schemas.microsoft.com/office/drawing/2014/main" id="{F6C00722-B565-F34F-AD79-3F707AC2A859}"/>
                </a:ext>
              </a:extLst>
            </p:cNvPr>
            <p:cNvSpPr txBox="1">
              <a:spLocks/>
            </p:cNvSpPr>
            <p:nvPr/>
          </p:nvSpPr>
          <p:spPr>
            <a:xfrm>
              <a:off x="1676400" y="5794194"/>
              <a:ext cx="10515600" cy="976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400" dirty="0">
                  <a:solidFill>
                    <a:schemeClr val="bg1"/>
                  </a:solidFill>
                  <a:effectLst>
                    <a:glow rad="647700">
                      <a:schemeClr val="accent4">
                        <a:satMod val="175000"/>
                        <a:alpha val="40000"/>
                      </a:schemeClr>
                    </a:glow>
                  </a:effectLst>
                </a:rPr>
                <a:t>Three intrepid researchers find out…</a:t>
              </a:r>
            </a:p>
          </p:txBody>
        </p:sp>
        <p:sp>
          <p:nvSpPr>
            <p:cNvPr id="8" name="Content Placeholder 2">
              <a:extLst>
                <a:ext uri="{FF2B5EF4-FFF2-40B4-BE49-F238E27FC236}">
                  <a16:creationId xmlns:a16="http://schemas.microsoft.com/office/drawing/2014/main" id="{58EAADF2-B8C3-AE4A-8F31-5CC4CDA743B9}"/>
                </a:ext>
              </a:extLst>
            </p:cNvPr>
            <p:cNvSpPr txBox="1">
              <a:spLocks/>
            </p:cNvSpPr>
            <p:nvPr/>
          </p:nvSpPr>
          <p:spPr>
            <a:xfrm>
              <a:off x="1676400" y="5785990"/>
              <a:ext cx="10515600" cy="976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400" dirty="0">
                  <a:solidFill>
                    <a:schemeClr val="bg1"/>
                  </a:solidFill>
                  <a:effectLst>
                    <a:glow rad="127000">
                      <a:schemeClr val="tx1"/>
                    </a:glow>
                  </a:effectLst>
                </a:rPr>
                <a:t>Three intrepid researchers find out…</a:t>
              </a:r>
            </a:p>
          </p:txBody>
        </p:sp>
      </p:grpSp>
      <p:sp>
        <p:nvSpPr>
          <p:cNvPr id="9" name="Title 1">
            <a:extLst>
              <a:ext uri="{FF2B5EF4-FFF2-40B4-BE49-F238E27FC236}">
                <a16:creationId xmlns:a16="http://schemas.microsoft.com/office/drawing/2014/main" id="{2A48A9A2-9721-EF4B-9B56-2478D3F9E783}"/>
              </a:ext>
            </a:extLst>
          </p:cNvPr>
          <p:cNvSpPr txBox="1">
            <a:spLocks/>
          </p:cNvSpPr>
          <p:nvPr/>
        </p:nvSpPr>
        <p:spPr>
          <a:xfrm>
            <a:off x="0" y="45410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effectLst>
                  <a:glow rad="127000">
                    <a:schemeClr val="tx1"/>
                  </a:glow>
                </a:effectLst>
              </a:rPr>
              <a:t>Can we still have meaningful cryptography?</a:t>
            </a:r>
          </a:p>
        </p:txBody>
      </p:sp>
    </p:spTree>
    <p:extLst>
      <p:ext uri="{BB962C8B-B14F-4D97-AF65-F5344CB8AC3E}">
        <p14:creationId xmlns:p14="http://schemas.microsoft.com/office/powerpoint/2010/main" val="32181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75CA6A5-2AB8-6646-BC9F-21DA89F272BE}"/>
              </a:ext>
            </a:extLst>
          </p:cNvPr>
          <p:cNvSpPr/>
          <p:nvPr/>
        </p:nvSpPr>
        <p:spPr>
          <a:xfrm>
            <a:off x="221456" y="545744"/>
            <a:ext cx="5836446" cy="11567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Average Case Hard</a:t>
            </a:r>
            <a:r>
              <a:rPr lang="en-US" sz="2800" dirty="0">
                <a:solidFill>
                  <a:schemeClr val="tx1"/>
                </a:solidFill>
              </a:rPr>
              <a:t> problems</a:t>
            </a:r>
            <a:endParaRPr lang="en-US" sz="2800" b="1" dirty="0">
              <a:solidFill>
                <a:schemeClr val="tx1"/>
              </a:solidFill>
            </a:endParaRPr>
          </a:p>
        </p:txBody>
      </p:sp>
      <p:sp>
        <p:nvSpPr>
          <p:cNvPr id="9" name="Rounded Rectangle 8">
            <a:extLst>
              <a:ext uri="{FF2B5EF4-FFF2-40B4-BE49-F238E27FC236}">
                <a16:creationId xmlns:a16="http://schemas.microsoft.com/office/drawing/2014/main" id="{9B855CEA-8308-7E49-A4FB-B3594EDC9E39}"/>
              </a:ext>
            </a:extLst>
          </p:cNvPr>
          <p:cNvSpPr/>
          <p:nvPr/>
        </p:nvSpPr>
        <p:spPr>
          <a:xfrm>
            <a:off x="221455" y="2855086"/>
            <a:ext cx="5836445" cy="11515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One-Way Function</a:t>
            </a:r>
            <a:endParaRPr lang="en-US" sz="2800" dirty="0">
              <a:solidFill>
                <a:schemeClr val="tx1"/>
              </a:solidFill>
            </a:endParaRPr>
          </a:p>
        </p:txBody>
      </p:sp>
      <p:sp>
        <p:nvSpPr>
          <p:cNvPr id="10" name="Rounded Rectangle 9">
            <a:extLst>
              <a:ext uri="{FF2B5EF4-FFF2-40B4-BE49-F238E27FC236}">
                <a16:creationId xmlns:a16="http://schemas.microsoft.com/office/drawing/2014/main" id="{B902BFC4-23CA-FA47-A207-9E55277B6511}"/>
              </a:ext>
            </a:extLst>
          </p:cNvPr>
          <p:cNvSpPr/>
          <p:nvPr/>
        </p:nvSpPr>
        <p:spPr>
          <a:xfrm>
            <a:off x="8145065" y="205660"/>
            <a:ext cx="3249215"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BPP ≠ NP</a:t>
            </a:r>
          </a:p>
          <a:p>
            <a:pPr algn="ctr"/>
            <a:r>
              <a:rPr lang="en-US" sz="2800" dirty="0">
                <a:solidFill>
                  <a:schemeClr val="tx1"/>
                </a:solidFill>
              </a:rPr>
              <a:t>(=&gt; P ≠ NP)</a:t>
            </a:r>
          </a:p>
        </p:txBody>
      </p:sp>
      <p:sp>
        <p:nvSpPr>
          <p:cNvPr id="12" name="Rounded Rectangle 11">
            <a:extLst>
              <a:ext uri="{FF2B5EF4-FFF2-40B4-BE49-F238E27FC236}">
                <a16:creationId xmlns:a16="http://schemas.microsoft.com/office/drawing/2014/main" id="{921E1749-D8D4-0F47-A686-A4F6FBCB1BC9}"/>
              </a:ext>
            </a:extLst>
          </p:cNvPr>
          <p:cNvSpPr/>
          <p:nvPr/>
        </p:nvSpPr>
        <p:spPr>
          <a:xfrm>
            <a:off x="7412235" y="2512390"/>
            <a:ext cx="4585096"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Efficiently </a:t>
            </a:r>
            <a:r>
              <a:rPr lang="en-US" sz="2800" b="1" dirty="0">
                <a:solidFill>
                  <a:schemeClr val="tx1"/>
                </a:solidFill>
              </a:rPr>
              <a:t>generate</a:t>
            </a:r>
            <a:r>
              <a:rPr lang="en-US" sz="2800" dirty="0">
                <a:solidFill>
                  <a:schemeClr val="tx1"/>
                </a:solidFill>
              </a:rPr>
              <a:t> hard distribution + </a:t>
            </a:r>
            <a:r>
              <a:rPr lang="en-US" sz="2800" b="1" dirty="0">
                <a:solidFill>
                  <a:schemeClr val="tx1"/>
                </a:solidFill>
              </a:rPr>
              <a:t>know solutions</a:t>
            </a:r>
          </a:p>
        </p:txBody>
      </p:sp>
      <p:sp>
        <p:nvSpPr>
          <p:cNvPr id="15" name="Rounded Rectangle 14">
            <a:extLst>
              <a:ext uri="{FF2B5EF4-FFF2-40B4-BE49-F238E27FC236}">
                <a16:creationId xmlns:a16="http://schemas.microsoft.com/office/drawing/2014/main" id="{1AF95527-1AF1-F141-AE89-28CC2A3F3337}"/>
              </a:ext>
            </a:extLst>
          </p:cNvPr>
          <p:cNvSpPr/>
          <p:nvPr/>
        </p:nvSpPr>
        <p:spPr>
          <a:xfrm>
            <a:off x="221455" y="5136590"/>
            <a:ext cx="5836445" cy="9276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Public key crypto</a:t>
            </a:r>
          </a:p>
        </p:txBody>
      </p:sp>
      <p:sp>
        <p:nvSpPr>
          <p:cNvPr id="16" name="Rounded Rectangle 15">
            <a:extLst>
              <a:ext uri="{FF2B5EF4-FFF2-40B4-BE49-F238E27FC236}">
                <a16:creationId xmlns:a16="http://schemas.microsoft.com/office/drawing/2014/main" id="{0B826C45-1C80-6A4F-A80E-F0D3E0CBE9BE}"/>
              </a:ext>
            </a:extLst>
          </p:cNvPr>
          <p:cNvSpPr/>
          <p:nvPr/>
        </p:nvSpPr>
        <p:spPr>
          <a:xfrm>
            <a:off x="7477125" y="4681967"/>
            <a:ext cx="4455317"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Efficiently </a:t>
            </a:r>
            <a:r>
              <a:rPr lang="en-US" sz="2800" b="1" dirty="0">
                <a:solidFill>
                  <a:schemeClr val="tx1"/>
                </a:solidFill>
              </a:rPr>
              <a:t>generate</a:t>
            </a:r>
            <a:r>
              <a:rPr lang="en-US" sz="2800" dirty="0">
                <a:solidFill>
                  <a:schemeClr val="tx1"/>
                </a:solidFill>
              </a:rPr>
              <a:t> hard distribution + </a:t>
            </a:r>
            <a:r>
              <a:rPr lang="en-US" sz="2800" b="1" dirty="0">
                <a:solidFill>
                  <a:schemeClr val="tx1"/>
                </a:solidFill>
              </a:rPr>
              <a:t>trapdoor</a:t>
            </a:r>
          </a:p>
        </p:txBody>
      </p:sp>
    </p:spTree>
    <p:extLst>
      <p:ext uri="{BB962C8B-B14F-4D97-AF65-F5344CB8AC3E}">
        <p14:creationId xmlns:p14="http://schemas.microsoft.com/office/powerpoint/2010/main" val="99826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06E5B12-21B2-6946-88C7-9783BB29BE4D}"/>
              </a:ext>
            </a:extLst>
          </p:cNvPr>
          <p:cNvSpPr txBox="1"/>
          <p:nvPr/>
        </p:nvSpPr>
        <p:spPr>
          <a:xfrm>
            <a:off x="188947" y="300472"/>
            <a:ext cx="2616422" cy="646331"/>
          </a:xfrm>
          <a:prstGeom prst="rect">
            <a:avLst/>
          </a:prstGeom>
          <a:solidFill>
            <a:schemeClr val="bg1"/>
          </a:solidFill>
        </p:spPr>
        <p:txBody>
          <a:bodyPr wrap="none" rtlCol="0">
            <a:spAutoFit/>
          </a:bodyPr>
          <a:lstStyle/>
          <a:p>
            <a:r>
              <a:rPr lang="en-US" sz="3600" dirty="0">
                <a:solidFill>
                  <a:schemeClr val="accent3">
                    <a:lumMod val="50000"/>
                  </a:schemeClr>
                </a:solidFill>
              </a:rPr>
              <a:t>Functionality</a:t>
            </a:r>
          </a:p>
        </p:txBody>
      </p:sp>
      <p:sp>
        <p:nvSpPr>
          <p:cNvPr id="9" name="TextBox 8">
            <a:extLst>
              <a:ext uri="{FF2B5EF4-FFF2-40B4-BE49-F238E27FC236}">
                <a16:creationId xmlns:a16="http://schemas.microsoft.com/office/drawing/2014/main" id="{52B03EDF-2A17-9C40-9A9D-B15EE09C3996}"/>
              </a:ext>
            </a:extLst>
          </p:cNvPr>
          <p:cNvSpPr txBox="1"/>
          <p:nvPr/>
        </p:nvSpPr>
        <p:spPr>
          <a:xfrm>
            <a:off x="9195966" y="448488"/>
            <a:ext cx="1691489" cy="646331"/>
          </a:xfrm>
          <a:prstGeom prst="rect">
            <a:avLst/>
          </a:prstGeom>
          <a:solidFill>
            <a:schemeClr val="bg1"/>
          </a:solidFill>
        </p:spPr>
        <p:txBody>
          <a:bodyPr wrap="none" rtlCol="0">
            <a:spAutoFit/>
          </a:bodyPr>
          <a:lstStyle/>
          <a:p>
            <a:r>
              <a:rPr lang="en-US" sz="3600" dirty="0">
                <a:solidFill>
                  <a:schemeClr val="accent2">
                    <a:lumMod val="50000"/>
                  </a:schemeClr>
                </a:solidFill>
              </a:rPr>
              <a:t>Security</a:t>
            </a:r>
          </a:p>
        </p:txBody>
      </p:sp>
      <p:grpSp>
        <p:nvGrpSpPr>
          <p:cNvPr id="36" name="Group 35">
            <a:extLst>
              <a:ext uri="{FF2B5EF4-FFF2-40B4-BE49-F238E27FC236}">
                <a16:creationId xmlns:a16="http://schemas.microsoft.com/office/drawing/2014/main" id="{31544EEA-F82A-A945-90E9-8F88D6EE66EA}"/>
              </a:ext>
            </a:extLst>
          </p:cNvPr>
          <p:cNvGrpSpPr/>
          <p:nvPr/>
        </p:nvGrpSpPr>
        <p:grpSpPr>
          <a:xfrm>
            <a:off x="2357913" y="425950"/>
            <a:ext cx="6986014" cy="2722451"/>
            <a:chOff x="2071914" y="226697"/>
            <a:chExt cx="7518775" cy="2930068"/>
          </a:xfrm>
        </p:grpSpPr>
        <p:sp>
          <p:nvSpPr>
            <p:cNvPr id="4" name="Oval 3">
              <a:extLst>
                <a:ext uri="{FF2B5EF4-FFF2-40B4-BE49-F238E27FC236}">
                  <a16:creationId xmlns:a16="http://schemas.microsoft.com/office/drawing/2014/main" id="{4C6CDF80-AA60-E145-A05E-7925FFB8DAC5}"/>
                </a:ext>
              </a:extLst>
            </p:cNvPr>
            <p:cNvSpPr/>
            <p:nvPr/>
          </p:nvSpPr>
          <p:spPr>
            <a:xfrm>
              <a:off x="2071914" y="229634"/>
              <a:ext cx="2927131" cy="2927131"/>
            </a:xfrm>
            <a:prstGeom prst="ellipse">
              <a:avLst/>
            </a:prstGeom>
            <a:solidFill>
              <a:schemeClr val="accent3">
                <a:lumMod val="40000"/>
                <a:lumOff val="60000"/>
              </a:schemeClr>
            </a:solidFill>
            <a:ln w="762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Oval 4">
              <a:extLst>
                <a:ext uri="{FF2B5EF4-FFF2-40B4-BE49-F238E27FC236}">
                  <a16:creationId xmlns:a16="http://schemas.microsoft.com/office/drawing/2014/main" id="{C6EACDB9-F605-B04A-B255-23D38D563934}"/>
                </a:ext>
              </a:extLst>
            </p:cNvPr>
            <p:cNvSpPr/>
            <p:nvPr/>
          </p:nvSpPr>
          <p:spPr>
            <a:xfrm>
              <a:off x="6663558" y="226697"/>
              <a:ext cx="2927131" cy="2927131"/>
            </a:xfrm>
            <a:prstGeom prst="ellipse">
              <a:avLst/>
            </a:prstGeom>
            <a:solidFill>
              <a:schemeClr val="accent2">
                <a:lumMod val="40000"/>
                <a:lumOff val="6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5" name="Straight Connector 14">
              <a:extLst>
                <a:ext uri="{FF2B5EF4-FFF2-40B4-BE49-F238E27FC236}">
                  <a16:creationId xmlns:a16="http://schemas.microsoft.com/office/drawing/2014/main" id="{9656D062-EEF0-5145-9479-0ED94A736138}"/>
                </a:ext>
              </a:extLst>
            </p:cNvPr>
            <p:cNvCxnSpPr>
              <a:cxnSpLocks/>
              <a:stCxn id="4" idx="5"/>
            </p:cNvCxnSpPr>
            <p:nvPr/>
          </p:nvCxnSpPr>
          <p:spPr>
            <a:xfrm>
              <a:off x="4570377" y="2728096"/>
              <a:ext cx="1239216" cy="425731"/>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1E14B-2828-3042-89A7-1B163E5F20F0}"/>
                </a:ext>
              </a:extLst>
            </p:cNvPr>
            <p:cNvCxnSpPr>
              <a:cxnSpLocks/>
              <a:endCxn id="5" idx="3"/>
            </p:cNvCxnSpPr>
            <p:nvPr/>
          </p:nvCxnSpPr>
          <p:spPr>
            <a:xfrm flipV="1">
              <a:off x="5809592" y="2725160"/>
              <a:ext cx="1282634" cy="428668"/>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937A1431-A165-2649-BB81-6814C69CF1B8}"/>
                </a:ext>
              </a:extLst>
            </p:cNvPr>
            <p:cNvPicPr>
              <a:picLocks noChangeAspect="1"/>
            </p:cNvPicPr>
            <p:nvPr/>
          </p:nvPicPr>
          <p:blipFill>
            <a:blip r:embed="rId2"/>
            <a:stretch>
              <a:fillRect/>
            </a:stretch>
          </p:blipFill>
          <p:spPr>
            <a:xfrm>
              <a:off x="2553493" y="803838"/>
              <a:ext cx="1805233" cy="1805233"/>
            </a:xfrm>
            <a:prstGeom prst="rect">
              <a:avLst/>
            </a:prstGeom>
          </p:spPr>
        </p:pic>
        <p:pic>
          <p:nvPicPr>
            <p:cNvPr id="33" name="Picture 32">
              <a:extLst>
                <a:ext uri="{FF2B5EF4-FFF2-40B4-BE49-F238E27FC236}">
                  <a16:creationId xmlns:a16="http://schemas.microsoft.com/office/drawing/2014/main" id="{3FB721DB-CA8F-3048-A319-E1EE32CDC7D6}"/>
                </a:ext>
              </a:extLst>
            </p:cNvPr>
            <p:cNvPicPr>
              <a:picLocks noChangeAspect="1"/>
            </p:cNvPicPr>
            <p:nvPr/>
          </p:nvPicPr>
          <p:blipFill rotWithShape="1">
            <a:blip r:embed="rId3"/>
            <a:srcRect l="22202" t="19636" r="27354" b="8048"/>
            <a:stretch/>
          </p:blipFill>
          <p:spPr>
            <a:xfrm>
              <a:off x="7497508" y="803838"/>
              <a:ext cx="1259231" cy="1805233"/>
            </a:xfrm>
            <a:prstGeom prst="rect">
              <a:avLst/>
            </a:prstGeom>
          </p:spPr>
        </p:pic>
      </p:grpSp>
      <p:sp>
        <p:nvSpPr>
          <p:cNvPr id="19" name="Rectangle 18">
            <a:extLst>
              <a:ext uri="{FF2B5EF4-FFF2-40B4-BE49-F238E27FC236}">
                <a16:creationId xmlns:a16="http://schemas.microsoft.com/office/drawing/2014/main" id="{832C2D45-CED5-6941-8525-E3B05ABE5C30}"/>
              </a:ext>
            </a:extLst>
          </p:cNvPr>
          <p:cNvSpPr/>
          <p:nvPr/>
        </p:nvSpPr>
        <p:spPr>
          <a:xfrm>
            <a:off x="17777" y="-1"/>
            <a:ext cx="12174223" cy="6858001"/>
          </a:xfrm>
          <a:prstGeom prst="rect">
            <a:avLst/>
          </a:prstGeom>
          <a:solidFill>
            <a:srgbClr val="FFFFF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438838FB-7471-B941-8B46-D15988E58250}"/>
              </a:ext>
            </a:extLst>
          </p:cNvPr>
          <p:cNvSpPr/>
          <p:nvPr/>
        </p:nvSpPr>
        <p:spPr>
          <a:xfrm>
            <a:off x="4812692" y="300472"/>
            <a:ext cx="2241757" cy="780982"/>
          </a:xfrm>
          <a:prstGeom prst="roundRect">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Hashing</a:t>
            </a:r>
          </a:p>
        </p:txBody>
      </p:sp>
      <mc:AlternateContent xmlns:mc="http://schemas.openxmlformats.org/markup-compatibility/2006">
        <mc:Choice xmlns:a14="http://schemas.microsoft.com/office/drawing/2010/main" Requires="a14">
          <p:sp>
            <p:nvSpPr>
              <p:cNvPr id="23" name="Rounded Rectangle 22">
                <a:extLst>
                  <a:ext uri="{FF2B5EF4-FFF2-40B4-BE49-F238E27FC236}">
                    <a16:creationId xmlns:a16="http://schemas.microsoft.com/office/drawing/2014/main" id="{9AB8EFE3-F694-CC41-8ADC-77647AB420B6}"/>
                  </a:ext>
                </a:extLst>
              </p:cNvPr>
              <p:cNvSpPr/>
              <p:nvPr/>
            </p:nvSpPr>
            <p:spPr>
              <a:xfrm>
                <a:off x="231909" y="2098890"/>
                <a:ext cx="3197091"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Compress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 </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2</m:t>
                        </m:r>
                      </m:sub>
                    </m:sSub>
                  </m:oMath>
                </a14:m>
                <a:endParaRPr lang="en-US" sz="3200" dirty="0">
                  <a:solidFill>
                    <a:schemeClr val="bg1"/>
                  </a:solidFill>
                </a:endParaRPr>
              </a:p>
            </p:txBody>
          </p:sp>
        </mc:Choice>
        <mc:Fallback>
          <p:sp>
            <p:nvSpPr>
              <p:cNvPr id="23" name="Rounded Rectangle 22">
                <a:extLst>
                  <a:ext uri="{FF2B5EF4-FFF2-40B4-BE49-F238E27FC236}">
                    <a16:creationId xmlns:a16="http://schemas.microsoft.com/office/drawing/2014/main" id="{9AB8EFE3-F694-CC41-8ADC-77647AB420B6}"/>
                  </a:ext>
                </a:extLst>
              </p:cNvPr>
              <p:cNvSpPr>
                <a:spLocks noRot="1" noChangeAspect="1" noMove="1" noResize="1" noEditPoints="1" noAdjustHandles="1" noChangeArrowheads="1" noChangeShapeType="1" noTextEdit="1"/>
              </p:cNvSpPr>
              <p:nvPr/>
            </p:nvSpPr>
            <p:spPr>
              <a:xfrm>
                <a:off x="231909" y="2098890"/>
                <a:ext cx="3197091" cy="665703"/>
              </a:xfrm>
              <a:prstGeom prst="roundRect">
                <a:avLst/>
              </a:prstGeom>
              <a:blipFill>
                <a:blip r:embed="rId4"/>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ounded Rectangle 23">
                <a:extLst>
                  <a:ext uri="{FF2B5EF4-FFF2-40B4-BE49-F238E27FC236}">
                    <a16:creationId xmlns:a16="http://schemas.microsoft.com/office/drawing/2014/main" id="{E4F794F1-5A2D-2C40-AB18-C8A8C32C2852}"/>
                  </a:ext>
                </a:extLst>
              </p:cNvPr>
              <p:cNvSpPr/>
              <p:nvPr/>
            </p:nvSpPr>
            <p:spPr>
              <a:xfrm>
                <a:off x="231141" y="1075010"/>
                <a:ext cx="3197091" cy="665703"/>
              </a:xfrm>
              <a:prstGeom prst="roundRect">
                <a:avLst/>
              </a:prstGeom>
              <a:solidFill>
                <a:schemeClr val="accent3">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Compare </a:t>
                </a:r>
                <a14:m>
                  <m:oMath xmlns:m="http://schemas.openxmlformats.org/officeDocument/2006/math">
                    <m:sSub>
                      <m:sSubPr>
                        <m:ctrlPr>
                          <a:rPr lang="en-US" sz="3200" b="0" i="1" dirty="0" smtClean="0">
                            <a:solidFill>
                              <a:schemeClr val="bg1"/>
                            </a:solidFill>
                            <a:latin typeface="Cambria Math" panose="02040503050406030204" pitchFamily="18" charset="0"/>
                          </a:rPr>
                        </m:ctrlPr>
                      </m:sSubPr>
                      <m:e>
                        <m:r>
                          <a:rPr lang="en-US" sz="320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1</m:t>
                        </m:r>
                      </m:sub>
                    </m:sSub>
                    <m:r>
                      <a:rPr lang="en-US" sz="3200" b="0" i="1" dirty="0" smtClean="0">
                        <a:solidFill>
                          <a:schemeClr val="bg1"/>
                        </a:solidFill>
                        <a:latin typeface="Cambria Math" panose="02040503050406030204" pitchFamily="18" charset="0"/>
                      </a:rPr>
                      <m:t>, </m:t>
                    </m:r>
                    <m:sSub>
                      <m:sSubPr>
                        <m:ctrlPr>
                          <a:rPr lang="en-US" sz="3200" b="0" i="1" dirty="0" smtClean="0">
                            <a:solidFill>
                              <a:schemeClr val="bg1"/>
                            </a:solidFill>
                            <a:latin typeface="Cambria Math" panose="02040503050406030204" pitchFamily="18" charset="0"/>
                          </a:rPr>
                        </m:ctrlPr>
                      </m:sSubPr>
                      <m:e>
                        <m:r>
                          <a:rPr lang="en-US" sz="3200" b="0" i="1" dirty="0" smtClean="0">
                            <a:solidFill>
                              <a:schemeClr val="bg1"/>
                            </a:solidFill>
                            <a:latin typeface="Cambria Math" panose="02040503050406030204" pitchFamily="18" charset="0"/>
                          </a:rPr>
                          <m:t>𝑥</m:t>
                        </m:r>
                      </m:e>
                      <m:sub>
                        <m:r>
                          <a:rPr lang="en-US" sz="3200" b="0" i="1" dirty="0" smtClean="0">
                            <a:solidFill>
                              <a:schemeClr val="bg1"/>
                            </a:solidFill>
                            <a:latin typeface="Cambria Math" panose="02040503050406030204" pitchFamily="18" charset="0"/>
                          </a:rPr>
                          <m:t>2</m:t>
                        </m:r>
                      </m:sub>
                    </m:sSub>
                  </m:oMath>
                </a14:m>
                <a:endParaRPr lang="en-US" sz="3200" dirty="0">
                  <a:solidFill>
                    <a:schemeClr val="bg1"/>
                  </a:solidFill>
                </a:endParaRPr>
              </a:p>
            </p:txBody>
          </p:sp>
        </mc:Choice>
        <mc:Fallback>
          <p:sp>
            <p:nvSpPr>
              <p:cNvPr id="24" name="Rounded Rectangle 23">
                <a:extLst>
                  <a:ext uri="{FF2B5EF4-FFF2-40B4-BE49-F238E27FC236}">
                    <a16:creationId xmlns:a16="http://schemas.microsoft.com/office/drawing/2014/main" id="{E4F794F1-5A2D-2C40-AB18-C8A8C32C2852}"/>
                  </a:ext>
                </a:extLst>
              </p:cNvPr>
              <p:cNvSpPr>
                <a:spLocks noRot="1" noChangeAspect="1" noMove="1" noResize="1" noEditPoints="1" noAdjustHandles="1" noChangeArrowheads="1" noChangeShapeType="1" noTextEdit="1"/>
              </p:cNvSpPr>
              <p:nvPr/>
            </p:nvSpPr>
            <p:spPr>
              <a:xfrm>
                <a:off x="231141" y="1075010"/>
                <a:ext cx="3197091" cy="665703"/>
              </a:xfrm>
              <a:prstGeom prst="roundRect">
                <a:avLst/>
              </a:prstGeom>
              <a:blipFill>
                <a:blip r:embed="rId5"/>
                <a:stretch>
                  <a:fillRect/>
                </a:stretch>
              </a:blipFill>
              <a:ln>
                <a:noFill/>
              </a:ln>
              <a:effectLst>
                <a:outerShdw blurRad="254000" dist="63500" dir="2940000" algn="ctr" rotWithShape="0">
                  <a:schemeClr val="bg2">
                    <a:lumMod val="25000"/>
                  </a:schemeClr>
                </a:outerShdw>
              </a:effectLst>
            </p:spPr>
            <p:txBody>
              <a:bodyPr/>
              <a:lstStyle/>
              <a:p>
                <a:r>
                  <a:rPr lang="en-US">
                    <a:noFill/>
                  </a:rPr>
                  <a:t> </a:t>
                </a:r>
              </a:p>
            </p:txBody>
          </p:sp>
        </mc:Fallback>
      </mc:AlternateContent>
      <p:sp>
        <p:nvSpPr>
          <p:cNvPr id="25" name="Rounded Rectangle 24">
            <a:extLst>
              <a:ext uri="{FF2B5EF4-FFF2-40B4-BE49-F238E27FC236}">
                <a16:creationId xmlns:a16="http://schemas.microsoft.com/office/drawing/2014/main" id="{A1788606-1225-CA40-BDD1-6A0AF2109A12}"/>
              </a:ext>
            </a:extLst>
          </p:cNvPr>
          <p:cNvSpPr/>
          <p:nvPr/>
        </p:nvSpPr>
        <p:spPr>
          <a:xfrm>
            <a:off x="8688092" y="1452959"/>
            <a:ext cx="3197091" cy="665703"/>
          </a:xfrm>
          <a:prstGeom prst="roundRect">
            <a:avLst/>
          </a:prstGeom>
          <a:solidFill>
            <a:schemeClr val="accent2">
              <a:lumMod val="75000"/>
            </a:schemeClr>
          </a:solidFill>
          <a:ln>
            <a:noFill/>
          </a:ln>
          <a:effectLst>
            <a:outerShdw blurRad="254000" dist="63500" dir="2940000" algn="ctr" rotWithShape="0">
              <a:schemeClr val="bg2">
                <a:lumMod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Adaptive</a:t>
            </a:r>
          </a:p>
        </p:txBody>
      </p:sp>
      <p:grpSp>
        <p:nvGrpSpPr>
          <p:cNvPr id="26" name="Group 25">
            <a:extLst>
              <a:ext uri="{FF2B5EF4-FFF2-40B4-BE49-F238E27FC236}">
                <a16:creationId xmlns:a16="http://schemas.microsoft.com/office/drawing/2014/main" id="{C1A9CAE0-A7E8-1B4E-9ED1-4C0CC91E7748}"/>
              </a:ext>
            </a:extLst>
          </p:cNvPr>
          <p:cNvGrpSpPr/>
          <p:nvPr/>
        </p:nvGrpSpPr>
        <p:grpSpPr>
          <a:xfrm>
            <a:off x="2959455" y="3754327"/>
            <a:ext cx="2974115" cy="1533737"/>
            <a:chOff x="2416544" y="3444637"/>
            <a:chExt cx="2974115" cy="1533737"/>
          </a:xfrm>
        </p:grpSpPr>
        <p:sp>
          <p:nvSpPr>
            <p:cNvPr id="27" name="Freeform 26">
              <a:extLst>
                <a:ext uri="{FF2B5EF4-FFF2-40B4-BE49-F238E27FC236}">
                  <a16:creationId xmlns:a16="http://schemas.microsoft.com/office/drawing/2014/main" id="{E4978A57-579F-5E43-B1BD-8ABA77D77EFC}"/>
                </a:ext>
              </a:extLst>
            </p:cNvPr>
            <p:cNvSpPr/>
            <p:nvPr/>
          </p:nvSpPr>
          <p:spPr>
            <a:xfrm>
              <a:off x="2416544" y="3444637"/>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a:extLst>
                <a:ext uri="{FF2B5EF4-FFF2-40B4-BE49-F238E27FC236}">
                  <a16:creationId xmlns:a16="http://schemas.microsoft.com/office/drawing/2014/main" id="{D16A65F8-1367-0344-8925-C45BFD75CE6E}"/>
                </a:ext>
              </a:extLst>
            </p:cNvPr>
            <p:cNvSpPr/>
            <p:nvPr/>
          </p:nvSpPr>
          <p:spPr>
            <a:xfrm>
              <a:off x="3731725" y="3984664"/>
              <a:ext cx="343749" cy="546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C192CB8F-ABB4-2143-B360-BB1E64FC0055}"/>
                  </a:ext>
                </a:extLst>
              </p:cNvPr>
              <p:cNvSpPr/>
              <p:nvPr/>
            </p:nvSpPr>
            <p:spPr>
              <a:xfrm>
                <a:off x="3795327" y="5289841"/>
                <a:ext cx="132730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h</m:t>
                      </m:r>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1</m:t>
                          </m:r>
                        </m:sub>
                      </m:sSub>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p:sp>
            <p:nvSpPr>
              <p:cNvPr id="29" name="Rectangle 28">
                <a:extLst>
                  <a:ext uri="{FF2B5EF4-FFF2-40B4-BE49-F238E27FC236}">
                    <a16:creationId xmlns:a16="http://schemas.microsoft.com/office/drawing/2014/main" id="{C192CB8F-ABB4-2143-B360-BB1E64FC0055}"/>
                  </a:ext>
                </a:extLst>
              </p:cNvPr>
              <p:cNvSpPr>
                <a:spLocks noRot="1" noChangeAspect="1" noMove="1" noResize="1" noEditPoints="1" noAdjustHandles="1" noChangeArrowheads="1" noChangeShapeType="1" noTextEdit="1"/>
              </p:cNvSpPr>
              <p:nvPr/>
            </p:nvSpPr>
            <p:spPr>
              <a:xfrm>
                <a:off x="3795327" y="5289841"/>
                <a:ext cx="1327304" cy="387465"/>
              </a:xfrm>
              <a:prstGeom prst="rect">
                <a:avLst/>
              </a:prstGeom>
              <a:blipFill>
                <a:blip r:embed="rId6"/>
                <a:stretch>
                  <a:fillRect t="-15625"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4428F52B-5CB3-3B43-AAD3-390578CD9FA8}"/>
                  </a:ext>
                </a:extLst>
              </p:cNvPr>
              <p:cNvSpPr/>
              <p:nvPr/>
            </p:nvSpPr>
            <p:spPr>
              <a:xfrm>
                <a:off x="7232981" y="5302980"/>
                <a:ext cx="1332294" cy="3874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rPr>
                        <m:t>h</m:t>
                      </m:r>
                      <m:r>
                        <a:rPr lang="en-US" sz="3200" b="0" i="1" dirty="0" smtClean="0">
                          <a:solidFill>
                            <a:schemeClr val="tx1"/>
                          </a:solidFill>
                          <a:latin typeface="Cambria Math" panose="02040503050406030204" pitchFamily="18" charset="0"/>
                        </a:rPr>
                        <m:t>(</m:t>
                      </m:r>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2</m:t>
                          </m:r>
                        </m:sub>
                      </m:sSub>
                      <m:r>
                        <a:rPr lang="en-US" sz="3200" b="0" i="1" dirty="0" smtClean="0">
                          <a:solidFill>
                            <a:schemeClr val="tx1"/>
                          </a:solidFill>
                          <a:latin typeface="Cambria Math" panose="02040503050406030204" pitchFamily="18" charset="0"/>
                        </a:rPr>
                        <m:t>)</m:t>
                      </m:r>
                    </m:oMath>
                  </m:oMathPara>
                </a14:m>
                <a:endParaRPr lang="en-US" sz="3200" dirty="0">
                  <a:solidFill>
                    <a:schemeClr val="tx1"/>
                  </a:solidFill>
                </a:endParaRPr>
              </a:p>
            </p:txBody>
          </p:sp>
        </mc:Choice>
        <mc:Fallback>
          <p:sp>
            <p:nvSpPr>
              <p:cNvPr id="30" name="Rectangle 29">
                <a:extLst>
                  <a:ext uri="{FF2B5EF4-FFF2-40B4-BE49-F238E27FC236}">
                    <a16:creationId xmlns:a16="http://schemas.microsoft.com/office/drawing/2014/main" id="{4428F52B-5CB3-3B43-AAD3-390578CD9FA8}"/>
                  </a:ext>
                </a:extLst>
              </p:cNvPr>
              <p:cNvSpPr>
                <a:spLocks noRot="1" noChangeAspect="1" noMove="1" noResize="1" noEditPoints="1" noAdjustHandles="1" noChangeArrowheads="1" noChangeShapeType="1" noTextEdit="1"/>
              </p:cNvSpPr>
              <p:nvPr/>
            </p:nvSpPr>
            <p:spPr>
              <a:xfrm>
                <a:off x="7232981" y="5302980"/>
                <a:ext cx="1332294" cy="387465"/>
              </a:xfrm>
              <a:prstGeom prst="rect">
                <a:avLst/>
              </a:prstGeom>
              <a:blipFill>
                <a:blip r:embed="rId7"/>
                <a:stretch>
                  <a:fillRect l="-943" t="-15625" b="-53125"/>
                </a:stretch>
              </a:blipFill>
            </p:spPr>
            <p:txBody>
              <a:bodyPr/>
              <a:lstStyle/>
              <a:p>
                <a:r>
                  <a:rPr lang="en-US">
                    <a:noFill/>
                  </a:rPr>
                  <a:t> </a:t>
                </a:r>
              </a:p>
            </p:txBody>
          </p:sp>
        </mc:Fallback>
      </mc:AlternateContent>
      <p:sp>
        <p:nvSpPr>
          <p:cNvPr id="32" name="Freeform 31">
            <a:extLst>
              <a:ext uri="{FF2B5EF4-FFF2-40B4-BE49-F238E27FC236}">
                <a16:creationId xmlns:a16="http://schemas.microsoft.com/office/drawing/2014/main" id="{3D936A4C-571E-F54D-96DA-AFF9FB920F87}"/>
              </a:ext>
            </a:extLst>
          </p:cNvPr>
          <p:cNvSpPr/>
          <p:nvPr/>
        </p:nvSpPr>
        <p:spPr>
          <a:xfrm>
            <a:off x="6367274" y="3778141"/>
            <a:ext cx="2974115" cy="1533737"/>
          </a:xfrm>
          <a:custGeom>
            <a:avLst/>
            <a:gdLst>
              <a:gd name="connsiteX0" fmla="*/ 0 w 3236685"/>
              <a:gd name="connsiteY0" fmla="*/ 29029 h 1669143"/>
              <a:gd name="connsiteX1" fmla="*/ 914400 w 3236685"/>
              <a:gd name="connsiteY1" fmla="*/ 1669143 h 1669143"/>
              <a:gd name="connsiteX2" fmla="*/ 2380343 w 3236685"/>
              <a:gd name="connsiteY2" fmla="*/ 1669143 h 1669143"/>
              <a:gd name="connsiteX3" fmla="*/ 3236685 w 3236685"/>
              <a:gd name="connsiteY3" fmla="*/ 0 h 1669143"/>
            </a:gdLst>
            <a:ahLst/>
            <a:cxnLst>
              <a:cxn ang="0">
                <a:pos x="connsiteX0" y="connsiteY0"/>
              </a:cxn>
              <a:cxn ang="0">
                <a:pos x="connsiteX1" y="connsiteY1"/>
              </a:cxn>
              <a:cxn ang="0">
                <a:pos x="connsiteX2" y="connsiteY2"/>
              </a:cxn>
              <a:cxn ang="0">
                <a:pos x="connsiteX3" y="connsiteY3"/>
              </a:cxn>
            </a:cxnLst>
            <a:rect l="l" t="t" r="r" b="b"/>
            <a:pathLst>
              <a:path w="3236685" h="1669143">
                <a:moveTo>
                  <a:pt x="0" y="29029"/>
                </a:moveTo>
                <a:lnTo>
                  <a:pt x="914400" y="1669143"/>
                </a:lnTo>
                <a:lnTo>
                  <a:pt x="2380343" y="1669143"/>
                </a:lnTo>
                <a:lnTo>
                  <a:pt x="3236685" y="0"/>
                </a:lnTo>
              </a:path>
            </a:pathLst>
          </a:cu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C3E4362D-C987-8048-AC2B-3EAFCB81FF68}"/>
                  </a:ext>
                </a:extLst>
              </p:cNvPr>
              <p:cNvSpPr/>
              <p:nvPr/>
            </p:nvSpPr>
            <p:spPr>
              <a:xfrm>
                <a:off x="2977366"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1</m:t>
                          </m:r>
                        </m:sub>
                      </m:sSub>
                    </m:oMath>
                  </m:oMathPara>
                </a14:m>
                <a:endParaRPr lang="en-US" sz="3200" dirty="0">
                  <a:solidFill>
                    <a:schemeClr val="tx1"/>
                  </a:solidFill>
                </a:endParaRPr>
              </a:p>
            </p:txBody>
          </p:sp>
        </mc:Choice>
        <mc:Fallback>
          <p:sp>
            <p:nvSpPr>
              <p:cNvPr id="34" name="Rectangle 33">
                <a:extLst>
                  <a:ext uri="{FF2B5EF4-FFF2-40B4-BE49-F238E27FC236}">
                    <a16:creationId xmlns:a16="http://schemas.microsoft.com/office/drawing/2014/main" id="{C3E4362D-C987-8048-AC2B-3EAFCB81FF68}"/>
                  </a:ext>
                </a:extLst>
              </p:cNvPr>
              <p:cNvSpPr>
                <a:spLocks noRot="1" noChangeAspect="1" noMove="1" noResize="1" noEditPoints="1" noAdjustHandles="1" noChangeArrowheads="1" noChangeShapeType="1" noTextEdit="1"/>
              </p:cNvSpPr>
              <p:nvPr/>
            </p:nvSpPr>
            <p:spPr>
              <a:xfrm>
                <a:off x="2977366" y="3405551"/>
                <a:ext cx="2969797" cy="387466"/>
              </a:xfrm>
              <a:prstGeom prst="rect">
                <a:avLst/>
              </a:prstGeom>
              <a:blipFill>
                <a:blip r:embed="rId8"/>
                <a:stretch>
                  <a:fillRect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9D5403D1-D484-6A4D-A0A6-E838C0379FAC}"/>
                  </a:ext>
                </a:extLst>
              </p:cNvPr>
              <p:cNvSpPr/>
              <p:nvPr/>
            </p:nvSpPr>
            <p:spPr>
              <a:xfrm>
                <a:off x="6368692" y="3405551"/>
                <a:ext cx="2969797" cy="38746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i="1" dirty="0" smtClean="0">
                              <a:solidFill>
                                <a:schemeClr val="tx1"/>
                              </a:solidFill>
                              <a:latin typeface="Cambria Math" panose="02040503050406030204" pitchFamily="18" charset="0"/>
                            </a:rPr>
                            <m:t>𝑥</m:t>
                          </m:r>
                        </m:e>
                        <m:sub>
                          <m:r>
                            <a:rPr lang="en-US" sz="3200" b="0" i="1" dirty="0" smtClean="0">
                              <a:solidFill>
                                <a:schemeClr val="tx1"/>
                              </a:solidFill>
                              <a:latin typeface="Cambria Math" panose="02040503050406030204" pitchFamily="18" charset="0"/>
                            </a:rPr>
                            <m:t>2</m:t>
                          </m:r>
                        </m:sub>
                      </m:sSub>
                    </m:oMath>
                  </m:oMathPara>
                </a14:m>
                <a:endParaRPr lang="en-US" sz="3200" dirty="0">
                  <a:solidFill>
                    <a:schemeClr val="tx1"/>
                  </a:solidFill>
                </a:endParaRPr>
              </a:p>
            </p:txBody>
          </p:sp>
        </mc:Choice>
        <mc:Fallback>
          <p:sp>
            <p:nvSpPr>
              <p:cNvPr id="35" name="Rectangle 34">
                <a:extLst>
                  <a:ext uri="{FF2B5EF4-FFF2-40B4-BE49-F238E27FC236}">
                    <a16:creationId xmlns:a16="http://schemas.microsoft.com/office/drawing/2014/main" id="{9D5403D1-D484-6A4D-A0A6-E838C0379FAC}"/>
                  </a:ext>
                </a:extLst>
              </p:cNvPr>
              <p:cNvSpPr>
                <a:spLocks noRot="1" noChangeAspect="1" noMove="1" noResize="1" noEditPoints="1" noAdjustHandles="1" noChangeArrowheads="1" noChangeShapeType="1" noTextEdit="1"/>
              </p:cNvSpPr>
              <p:nvPr/>
            </p:nvSpPr>
            <p:spPr>
              <a:xfrm>
                <a:off x="6368692" y="3405551"/>
                <a:ext cx="2969797" cy="387466"/>
              </a:xfrm>
              <a:prstGeom prst="rect">
                <a:avLst/>
              </a:prstGeom>
              <a:blipFill>
                <a:blip r:embed="rId9"/>
                <a:stretch>
                  <a:fillRect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7E4CA587-C583-EC4C-87DE-E23D5461FB9B}"/>
                  </a:ext>
                </a:extLst>
              </p:cNvPr>
              <p:cNvSpPr txBox="1"/>
              <p:nvPr/>
            </p:nvSpPr>
            <p:spPr>
              <a:xfrm>
                <a:off x="5795998" y="5079906"/>
                <a:ext cx="708848"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latin typeface="Cambria Math" panose="02040503050406030204" pitchFamily="18" charset="0"/>
                        </a:rPr>
                        <m:t>=</m:t>
                      </m:r>
                    </m:oMath>
                  </m:oMathPara>
                </a14:m>
                <a:endParaRPr lang="en-US" sz="4200" dirty="0"/>
              </a:p>
            </p:txBody>
          </p:sp>
        </mc:Choice>
        <mc:Fallback>
          <p:sp>
            <p:nvSpPr>
              <p:cNvPr id="37" name="TextBox 36">
                <a:extLst>
                  <a:ext uri="{FF2B5EF4-FFF2-40B4-BE49-F238E27FC236}">
                    <a16:creationId xmlns:a16="http://schemas.microsoft.com/office/drawing/2014/main" id="{7E4CA587-C583-EC4C-87DE-E23D5461FB9B}"/>
                  </a:ext>
                </a:extLst>
              </p:cNvPr>
              <p:cNvSpPr txBox="1">
                <a:spLocks noRot="1" noChangeAspect="1" noMove="1" noResize="1" noEditPoints="1" noAdjustHandles="1" noChangeArrowheads="1" noChangeShapeType="1" noTextEdit="1"/>
              </p:cNvSpPr>
              <p:nvPr/>
            </p:nvSpPr>
            <p:spPr>
              <a:xfrm>
                <a:off x="5795998" y="5079906"/>
                <a:ext cx="708848" cy="73866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B8455F1F-AA83-6749-A062-B789357EEE9B}"/>
                  </a:ext>
                </a:extLst>
              </p:cNvPr>
              <p:cNvSpPr txBox="1"/>
              <p:nvPr/>
            </p:nvSpPr>
            <p:spPr>
              <a:xfrm>
                <a:off x="5883361" y="4660049"/>
                <a:ext cx="534121"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solidFill>
                            <a:schemeClr val="accent3">
                              <a:lumMod val="50000"/>
                            </a:schemeClr>
                          </a:solidFill>
                          <a:latin typeface="Cambria Math" panose="02040503050406030204" pitchFamily="18" charset="0"/>
                        </a:rPr>
                        <m:t>?</m:t>
                      </m:r>
                    </m:oMath>
                  </m:oMathPara>
                </a14:m>
                <a:endParaRPr lang="en-US" sz="4200" dirty="0">
                  <a:solidFill>
                    <a:schemeClr val="accent3">
                      <a:lumMod val="50000"/>
                    </a:schemeClr>
                  </a:solidFill>
                </a:endParaRPr>
              </a:p>
            </p:txBody>
          </p:sp>
        </mc:Choice>
        <mc:Fallback>
          <p:sp>
            <p:nvSpPr>
              <p:cNvPr id="38" name="TextBox 37">
                <a:extLst>
                  <a:ext uri="{FF2B5EF4-FFF2-40B4-BE49-F238E27FC236}">
                    <a16:creationId xmlns:a16="http://schemas.microsoft.com/office/drawing/2014/main" id="{B8455F1F-AA83-6749-A062-B789357EEE9B}"/>
                  </a:ext>
                </a:extLst>
              </p:cNvPr>
              <p:cNvSpPr txBox="1">
                <a:spLocks noRot="1" noChangeAspect="1" noMove="1" noResize="1" noEditPoints="1" noAdjustHandles="1" noChangeArrowheads="1" noChangeShapeType="1" noTextEdit="1"/>
              </p:cNvSpPr>
              <p:nvPr/>
            </p:nvSpPr>
            <p:spPr>
              <a:xfrm>
                <a:off x="5883361" y="4660049"/>
                <a:ext cx="534121" cy="738664"/>
              </a:xfrm>
              <a:prstGeom prst="rect">
                <a:avLst/>
              </a:prstGeom>
              <a:blipFill>
                <a:blip r:embed="rId11"/>
                <a:stretch>
                  <a:fillRect l="-2326" r="-4651"/>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FA71AAB0-6B33-274E-985A-C30FA11D05F2}"/>
              </a:ext>
            </a:extLst>
          </p:cNvPr>
          <p:cNvSpPr txBox="1"/>
          <p:nvPr/>
        </p:nvSpPr>
        <p:spPr>
          <a:xfrm>
            <a:off x="4800407" y="1060898"/>
            <a:ext cx="2266326" cy="738664"/>
          </a:xfrm>
          <a:prstGeom prst="rect">
            <a:avLst/>
          </a:prstGeom>
          <a:noFill/>
        </p:spPr>
        <p:txBody>
          <a:bodyPr wrap="none" rtlCol="0">
            <a:spAutoFit/>
          </a:bodyPr>
          <a:lstStyle/>
          <a:p>
            <a:r>
              <a:rPr lang="en-US" sz="4200" dirty="0"/>
              <a:t>e.g. CRHF</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F26B670-CB96-3742-BD6D-320F3A3ECD2A}"/>
                  </a:ext>
                </a:extLst>
              </p:cNvPr>
              <p:cNvSpPr txBox="1"/>
              <p:nvPr/>
            </p:nvSpPr>
            <p:spPr>
              <a:xfrm>
                <a:off x="5802795" y="3198544"/>
                <a:ext cx="708848"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latin typeface="Cambria Math" panose="02040503050406030204" pitchFamily="18" charset="0"/>
                        </a:rPr>
                        <m:t>=</m:t>
                      </m:r>
                    </m:oMath>
                  </m:oMathPara>
                </a14:m>
                <a:endParaRPr lang="en-US" sz="4200" dirty="0"/>
              </a:p>
            </p:txBody>
          </p:sp>
        </mc:Choice>
        <mc:Fallback>
          <p:sp>
            <p:nvSpPr>
              <p:cNvPr id="40" name="TextBox 39">
                <a:extLst>
                  <a:ext uri="{FF2B5EF4-FFF2-40B4-BE49-F238E27FC236}">
                    <a16:creationId xmlns:a16="http://schemas.microsoft.com/office/drawing/2014/main" id="{5F26B670-CB96-3742-BD6D-320F3A3ECD2A}"/>
                  </a:ext>
                </a:extLst>
              </p:cNvPr>
              <p:cNvSpPr txBox="1">
                <a:spLocks noRot="1" noChangeAspect="1" noMove="1" noResize="1" noEditPoints="1" noAdjustHandles="1" noChangeArrowheads="1" noChangeShapeType="1" noTextEdit="1"/>
              </p:cNvSpPr>
              <p:nvPr/>
            </p:nvSpPr>
            <p:spPr>
              <a:xfrm>
                <a:off x="5802795" y="3198544"/>
                <a:ext cx="708848" cy="73866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C65CF34-C04B-424C-BC94-68711D782394}"/>
                  </a:ext>
                </a:extLst>
              </p:cNvPr>
              <p:cNvSpPr txBox="1"/>
              <p:nvPr/>
            </p:nvSpPr>
            <p:spPr>
              <a:xfrm>
                <a:off x="5883360" y="2805418"/>
                <a:ext cx="534121"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200" b="0" i="1" smtClean="0">
                          <a:solidFill>
                            <a:schemeClr val="accent3">
                              <a:lumMod val="50000"/>
                            </a:schemeClr>
                          </a:solidFill>
                          <a:latin typeface="Cambria Math" panose="02040503050406030204" pitchFamily="18" charset="0"/>
                        </a:rPr>
                        <m:t>?</m:t>
                      </m:r>
                    </m:oMath>
                  </m:oMathPara>
                </a14:m>
                <a:endParaRPr lang="en-US" sz="4200" dirty="0">
                  <a:solidFill>
                    <a:schemeClr val="accent3">
                      <a:lumMod val="50000"/>
                    </a:schemeClr>
                  </a:solidFill>
                </a:endParaRPr>
              </a:p>
            </p:txBody>
          </p:sp>
        </mc:Choice>
        <mc:Fallback>
          <p:sp>
            <p:nvSpPr>
              <p:cNvPr id="41" name="TextBox 40">
                <a:extLst>
                  <a:ext uri="{FF2B5EF4-FFF2-40B4-BE49-F238E27FC236}">
                    <a16:creationId xmlns:a16="http://schemas.microsoft.com/office/drawing/2014/main" id="{6C65CF34-C04B-424C-BC94-68711D782394}"/>
                  </a:ext>
                </a:extLst>
              </p:cNvPr>
              <p:cNvSpPr txBox="1">
                <a:spLocks noRot="1" noChangeAspect="1" noMove="1" noResize="1" noEditPoints="1" noAdjustHandles="1" noChangeArrowheads="1" noChangeShapeType="1" noTextEdit="1"/>
              </p:cNvSpPr>
              <p:nvPr/>
            </p:nvSpPr>
            <p:spPr>
              <a:xfrm>
                <a:off x="5883360" y="2805418"/>
                <a:ext cx="534121" cy="738664"/>
              </a:xfrm>
              <a:prstGeom prst="rect">
                <a:avLst/>
              </a:prstGeom>
              <a:blipFill>
                <a:blip r:embed="rId11"/>
                <a:stretch>
                  <a:fillRect l="-2326" r="-4651"/>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E5E1B74-2CFB-D948-BD72-9F82B247664E}"/>
              </a:ext>
            </a:extLst>
          </p:cNvPr>
          <p:cNvGrpSpPr/>
          <p:nvPr/>
        </p:nvGrpSpPr>
        <p:grpSpPr>
          <a:xfrm>
            <a:off x="9679154" y="2173427"/>
            <a:ext cx="1991100" cy="1232124"/>
            <a:chOff x="9679154" y="2173427"/>
            <a:chExt cx="1991100" cy="1232124"/>
          </a:xfrm>
          <a:effectLst>
            <a:outerShdw blurRad="254000" dist="63500" dir="2940000" algn="ctr" rotWithShape="0">
              <a:schemeClr val="tx1"/>
            </a:outerShdw>
          </a:effectLst>
        </p:grpSpPr>
        <mc:AlternateContent xmlns:mc="http://schemas.openxmlformats.org/markup-compatibility/2006">
          <mc:Choice xmlns:a14="http://schemas.microsoft.com/office/drawing/2010/main" Requires="a14">
            <p:sp>
              <p:nvSpPr>
                <p:cNvPr id="42" name="Cloud 41">
                  <a:extLst>
                    <a:ext uri="{FF2B5EF4-FFF2-40B4-BE49-F238E27FC236}">
                      <a16:creationId xmlns:a16="http://schemas.microsoft.com/office/drawing/2014/main" id="{2894932A-711D-B444-9715-033A9C5BA0F6}"/>
                    </a:ext>
                  </a:extLst>
                </p:cNvPr>
                <p:cNvSpPr/>
                <p:nvPr/>
              </p:nvSpPr>
              <p:spPr>
                <a:xfrm>
                  <a:off x="10136662" y="2447972"/>
                  <a:ext cx="1533592" cy="957579"/>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h</m:t>
                        </m:r>
                      </m:oMath>
                    </m:oMathPara>
                  </a14:m>
                  <a:endParaRPr lang="en-US" sz="2800" dirty="0">
                    <a:solidFill>
                      <a:schemeClr val="tx1"/>
                    </a:solidFill>
                  </a:endParaRPr>
                </a:p>
              </p:txBody>
            </p:sp>
          </mc:Choice>
          <mc:Fallback>
            <p:sp>
              <p:nvSpPr>
                <p:cNvPr id="42" name="Cloud 41">
                  <a:extLst>
                    <a:ext uri="{FF2B5EF4-FFF2-40B4-BE49-F238E27FC236}">
                      <a16:creationId xmlns:a16="http://schemas.microsoft.com/office/drawing/2014/main" id="{2894932A-711D-B444-9715-033A9C5BA0F6}"/>
                    </a:ext>
                  </a:extLst>
                </p:cNvPr>
                <p:cNvSpPr>
                  <a:spLocks noRot="1" noChangeAspect="1" noMove="1" noResize="1" noEditPoints="1" noAdjustHandles="1" noChangeArrowheads="1" noChangeShapeType="1" noTextEdit="1"/>
                </p:cNvSpPr>
                <p:nvPr/>
              </p:nvSpPr>
              <p:spPr>
                <a:xfrm>
                  <a:off x="10136662" y="2447972"/>
                  <a:ext cx="1533592" cy="957579"/>
                </a:xfrm>
                <a:prstGeom prst="cloud">
                  <a:avLst/>
                </a:prstGeom>
                <a:blipFill>
                  <a:blip r:embed="rId13"/>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FE0BAC61-B244-4D49-A483-CD642A1CD9EE}"/>
                </a:ext>
              </a:extLst>
            </p:cNvPr>
            <p:cNvSpPr/>
            <p:nvPr/>
          </p:nvSpPr>
          <p:spPr>
            <a:xfrm>
              <a:off x="9808312" y="2509228"/>
              <a:ext cx="328350" cy="32835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FAE39CE-7A01-AD40-9B58-6E87800DAABC}"/>
                </a:ext>
              </a:extLst>
            </p:cNvPr>
            <p:cNvSpPr/>
            <p:nvPr/>
          </p:nvSpPr>
          <p:spPr>
            <a:xfrm>
              <a:off x="9679154" y="2173427"/>
              <a:ext cx="258315" cy="2583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80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9" grpId="0" animBg="1"/>
      <p:bldP spid="30" grpId="0" animBg="1"/>
      <p:bldP spid="32" grpId="0" animBg="1"/>
      <p:bldP spid="34" grpId="0" animBg="1"/>
      <p:bldP spid="35" grpId="0" animBg="1"/>
      <p:bldP spid="37" grpId="0"/>
      <p:bldP spid="38" grpId="0"/>
      <p:bldP spid="40" grpId="0"/>
      <p:bldP spid="4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560E5B97-E991-6248-B098-EA6E0906880D}"/>
              </a:ext>
            </a:extLst>
          </p:cNvPr>
          <p:cNvSpPr/>
          <p:nvPr/>
        </p:nvSpPr>
        <p:spPr>
          <a:xfrm>
            <a:off x="221456" y="545744"/>
            <a:ext cx="5836446" cy="11567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Average Case Hard</a:t>
            </a:r>
            <a:r>
              <a:rPr lang="en-US" sz="2800" dirty="0">
                <a:solidFill>
                  <a:schemeClr val="tx1"/>
                </a:solidFill>
              </a:rPr>
              <a:t> problems</a:t>
            </a:r>
            <a:endParaRPr lang="en-US" sz="2800" b="1" dirty="0">
              <a:solidFill>
                <a:schemeClr val="tx1"/>
              </a:solidFill>
            </a:endParaRPr>
          </a:p>
        </p:txBody>
      </p:sp>
      <p:sp>
        <p:nvSpPr>
          <p:cNvPr id="14" name="Rounded Rectangle 13">
            <a:extLst>
              <a:ext uri="{FF2B5EF4-FFF2-40B4-BE49-F238E27FC236}">
                <a16:creationId xmlns:a16="http://schemas.microsoft.com/office/drawing/2014/main" id="{AC56511D-0CF2-E14B-A35F-E0FDCABB1F81}"/>
              </a:ext>
            </a:extLst>
          </p:cNvPr>
          <p:cNvSpPr/>
          <p:nvPr/>
        </p:nvSpPr>
        <p:spPr>
          <a:xfrm>
            <a:off x="221455" y="2855086"/>
            <a:ext cx="5836445" cy="11515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One-Way Function</a:t>
            </a:r>
            <a:endParaRPr lang="en-US" sz="2800" dirty="0">
              <a:solidFill>
                <a:schemeClr val="tx1"/>
              </a:solidFill>
            </a:endParaRPr>
          </a:p>
        </p:txBody>
      </p:sp>
      <p:sp>
        <p:nvSpPr>
          <p:cNvPr id="17" name="Rounded Rectangle 16">
            <a:extLst>
              <a:ext uri="{FF2B5EF4-FFF2-40B4-BE49-F238E27FC236}">
                <a16:creationId xmlns:a16="http://schemas.microsoft.com/office/drawing/2014/main" id="{53CF99E3-3DBB-0049-8771-59FEE5551FF2}"/>
              </a:ext>
            </a:extLst>
          </p:cNvPr>
          <p:cNvSpPr/>
          <p:nvPr/>
        </p:nvSpPr>
        <p:spPr>
          <a:xfrm>
            <a:off x="8145065" y="205660"/>
            <a:ext cx="3249215"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BPP ≠ NP</a:t>
            </a:r>
          </a:p>
          <a:p>
            <a:pPr algn="ctr"/>
            <a:r>
              <a:rPr lang="en-US" sz="2800" dirty="0">
                <a:solidFill>
                  <a:schemeClr val="tx1"/>
                </a:solidFill>
              </a:rPr>
              <a:t>(=&gt; P ≠ NP)</a:t>
            </a:r>
          </a:p>
        </p:txBody>
      </p:sp>
      <p:sp>
        <p:nvSpPr>
          <p:cNvPr id="18" name="Rounded Rectangle 17">
            <a:extLst>
              <a:ext uri="{FF2B5EF4-FFF2-40B4-BE49-F238E27FC236}">
                <a16:creationId xmlns:a16="http://schemas.microsoft.com/office/drawing/2014/main" id="{983B5D3B-E3B5-9041-9E9C-8B918BBAB312}"/>
              </a:ext>
            </a:extLst>
          </p:cNvPr>
          <p:cNvSpPr/>
          <p:nvPr/>
        </p:nvSpPr>
        <p:spPr>
          <a:xfrm>
            <a:off x="7412235" y="2512390"/>
            <a:ext cx="4585096"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Efficiently </a:t>
            </a:r>
            <a:r>
              <a:rPr lang="en-US" sz="2800" b="1" dirty="0">
                <a:solidFill>
                  <a:schemeClr val="tx1"/>
                </a:solidFill>
              </a:rPr>
              <a:t>generate</a:t>
            </a:r>
            <a:r>
              <a:rPr lang="en-US" sz="2800" dirty="0">
                <a:solidFill>
                  <a:schemeClr val="tx1"/>
                </a:solidFill>
              </a:rPr>
              <a:t> hard distribution + </a:t>
            </a:r>
            <a:r>
              <a:rPr lang="en-US" sz="2800" b="1" dirty="0">
                <a:solidFill>
                  <a:schemeClr val="tx1"/>
                </a:solidFill>
              </a:rPr>
              <a:t>know solutions</a:t>
            </a:r>
          </a:p>
        </p:txBody>
      </p:sp>
      <p:sp>
        <p:nvSpPr>
          <p:cNvPr id="19" name="Rounded Rectangle 18">
            <a:extLst>
              <a:ext uri="{FF2B5EF4-FFF2-40B4-BE49-F238E27FC236}">
                <a16:creationId xmlns:a16="http://schemas.microsoft.com/office/drawing/2014/main" id="{688C29A5-BD6F-A240-8185-EFB48BF3920F}"/>
              </a:ext>
            </a:extLst>
          </p:cNvPr>
          <p:cNvSpPr/>
          <p:nvPr/>
        </p:nvSpPr>
        <p:spPr>
          <a:xfrm>
            <a:off x="221455" y="5136590"/>
            <a:ext cx="5836445" cy="9276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Public key crypto</a:t>
            </a:r>
          </a:p>
        </p:txBody>
      </p:sp>
      <p:sp>
        <p:nvSpPr>
          <p:cNvPr id="20" name="Rounded Rectangle 19">
            <a:extLst>
              <a:ext uri="{FF2B5EF4-FFF2-40B4-BE49-F238E27FC236}">
                <a16:creationId xmlns:a16="http://schemas.microsoft.com/office/drawing/2014/main" id="{8E4F12CD-50AD-C545-9989-64E0FEFD0964}"/>
              </a:ext>
            </a:extLst>
          </p:cNvPr>
          <p:cNvSpPr/>
          <p:nvPr/>
        </p:nvSpPr>
        <p:spPr>
          <a:xfrm>
            <a:off x="7477125" y="4681967"/>
            <a:ext cx="4455317"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Efficiently </a:t>
            </a:r>
            <a:r>
              <a:rPr lang="en-US" sz="2800" b="1" dirty="0">
                <a:solidFill>
                  <a:schemeClr val="tx1"/>
                </a:solidFill>
              </a:rPr>
              <a:t>generate</a:t>
            </a:r>
            <a:r>
              <a:rPr lang="en-US" sz="2800" dirty="0">
                <a:solidFill>
                  <a:schemeClr val="tx1"/>
                </a:solidFill>
              </a:rPr>
              <a:t> hard distribution + </a:t>
            </a:r>
            <a:r>
              <a:rPr lang="en-US" sz="2800" b="1" dirty="0">
                <a:solidFill>
                  <a:schemeClr val="tx1"/>
                </a:solidFill>
              </a:rPr>
              <a:t>trapdoor</a:t>
            </a:r>
          </a:p>
        </p:txBody>
      </p:sp>
      <p:sp>
        <p:nvSpPr>
          <p:cNvPr id="8" name="Lightning Bolt 7">
            <a:extLst>
              <a:ext uri="{FF2B5EF4-FFF2-40B4-BE49-F238E27FC236}">
                <a16:creationId xmlns:a16="http://schemas.microsoft.com/office/drawing/2014/main" id="{AF3356F3-6F58-1C4B-BDD8-12F61C0FEDB7}"/>
              </a:ext>
            </a:extLst>
          </p:cNvPr>
          <p:cNvSpPr/>
          <p:nvPr/>
        </p:nvSpPr>
        <p:spPr>
          <a:xfrm rot="1332763">
            <a:off x="6278280" y="2248198"/>
            <a:ext cx="1878577" cy="4178914"/>
          </a:xfrm>
          <a:prstGeom prst="lightningBolt">
            <a:avLst/>
          </a:prstGeom>
          <a:solidFill>
            <a:schemeClr val="accent4">
              <a:lumMod val="20000"/>
              <a:lumOff val="80000"/>
            </a:schemeClr>
          </a:solidFill>
          <a:effectLst>
            <a:glow rad="4191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loud 10">
            <a:extLst>
              <a:ext uri="{FF2B5EF4-FFF2-40B4-BE49-F238E27FC236}">
                <a16:creationId xmlns:a16="http://schemas.microsoft.com/office/drawing/2014/main" id="{3BDBB93E-90F0-B542-904E-B5E5BFA4AA10}"/>
              </a:ext>
            </a:extLst>
          </p:cNvPr>
          <p:cNvSpPr/>
          <p:nvPr/>
        </p:nvSpPr>
        <p:spPr>
          <a:xfrm>
            <a:off x="4392809" y="-44454"/>
            <a:ext cx="5909073" cy="2943226"/>
          </a:xfrm>
          <a:prstGeom prst="cloud">
            <a:avLst/>
          </a:prstGeom>
          <a:solidFill>
            <a:schemeClr val="bg1"/>
          </a:solidFill>
          <a:effectLst>
            <a:outerShdw blurRad="50800" dir="5100000" sx="108000" sy="108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Rely on increasingly strong assumptions about P &amp; BPP</a:t>
            </a:r>
          </a:p>
        </p:txBody>
      </p:sp>
    </p:spTree>
    <p:extLst>
      <p:ext uri="{BB962C8B-B14F-4D97-AF65-F5344CB8AC3E}">
        <p14:creationId xmlns:p14="http://schemas.microsoft.com/office/powerpoint/2010/main" val="17530682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68558539-6617-704E-8583-4D11C6EF9299}"/>
              </a:ext>
            </a:extLst>
          </p:cNvPr>
          <p:cNvSpPr/>
          <p:nvPr/>
        </p:nvSpPr>
        <p:spPr>
          <a:xfrm>
            <a:off x="221456" y="545744"/>
            <a:ext cx="5836446" cy="115677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Average Case Hard</a:t>
            </a:r>
            <a:r>
              <a:rPr lang="en-US" sz="2800" dirty="0">
                <a:solidFill>
                  <a:schemeClr val="tx1"/>
                </a:solidFill>
              </a:rPr>
              <a:t> problems</a:t>
            </a:r>
            <a:endParaRPr lang="en-US" sz="2800" b="1" dirty="0">
              <a:solidFill>
                <a:schemeClr val="tx1"/>
              </a:solidFill>
            </a:endParaRPr>
          </a:p>
        </p:txBody>
      </p:sp>
      <p:sp>
        <p:nvSpPr>
          <p:cNvPr id="14" name="Rounded Rectangle 13">
            <a:extLst>
              <a:ext uri="{FF2B5EF4-FFF2-40B4-BE49-F238E27FC236}">
                <a16:creationId xmlns:a16="http://schemas.microsoft.com/office/drawing/2014/main" id="{C396359A-578F-5F47-9156-6068EB401730}"/>
              </a:ext>
            </a:extLst>
          </p:cNvPr>
          <p:cNvSpPr/>
          <p:nvPr/>
        </p:nvSpPr>
        <p:spPr>
          <a:xfrm>
            <a:off x="221455" y="2855086"/>
            <a:ext cx="5836445" cy="11515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One-Way Function</a:t>
            </a:r>
            <a:endParaRPr lang="en-US" sz="2800" dirty="0">
              <a:solidFill>
                <a:schemeClr val="tx1"/>
              </a:solidFill>
            </a:endParaRPr>
          </a:p>
        </p:txBody>
      </p:sp>
      <p:sp>
        <p:nvSpPr>
          <p:cNvPr id="17" name="Rounded Rectangle 16">
            <a:extLst>
              <a:ext uri="{FF2B5EF4-FFF2-40B4-BE49-F238E27FC236}">
                <a16:creationId xmlns:a16="http://schemas.microsoft.com/office/drawing/2014/main" id="{8255726A-142F-834C-8BF0-5DEEA3156ADB}"/>
              </a:ext>
            </a:extLst>
          </p:cNvPr>
          <p:cNvSpPr/>
          <p:nvPr/>
        </p:nvSpPr>
        <p:spPr>
          <a:xfrm>
            <a:off x="8145065" y="205660"/>
            <a:ext cx="3249215"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BPP ≠ NP</a:t>
            </a:r>
          </a:p>
          <a:p>
            <a:pPr algn="ctr"/>
            <a:r>
              <a:rPr lang="en-US" sz="2800" dirty="0">
                <a:solidFill>
                  <a:schemeClr val="tx1"/>
                </a:solidFill>
              </a:rPr>
              <a:t>(=&gt; P ≠ NP)</a:t>
            </a:r>
          </a:p>
        </p:txBody>
      </p:sp>
      <p:sp>
        <p:nvSpPr>
          <p:cNvPr id="18" name="Rounded Rectangle 17">
            <a:extLst>
              <a:ext uri="{FF2B5EF4-FFF2-40B4-BE49-F238E27FC236}">
                <a16:creationId xmlns:a16="http://schemas.microsoft.com/office/drawing/2014/main" id="{AB82AC7D-E96A-6F4E-8C56-06D833FBF7E5}"/>
              </a:ext>
            </a:extLst>
          </p:cNvPr>
          <p:cNvSpPr/>
          <p:nvPr/>
        </p:nvSpPr>
        <p:spPr>
          <a:xfrm>
            <a:off x="7412235" y="2512390"/>
            <a:ext cx="4585096"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Efficiently </a:t>
            </a:r>
            <a:r>
              <a:rPr lang="en-US" sz="2800" b="1" dirty="0">
                <a:solidFill>
                  <a:schemeClr val="tx1"/>
                </a:solidFill>
              </a:rPr>
              <a:t>generate</a:t>
            </a:r>
            <a:r>
              <a:rPr lang="en-US" sz="2800" dirty="0">
                <a:solidFill>
                  <a:schemeClr val="tx1"/>
                </a:solidFill>
              </a:rPr>
              <a:t> hard distribution + </a:t>
            </a:r>
            <a:r>
              <a:rPr lang="en-US" sz="2800" b="1" dirty="0">
                <a:solidFill>
                  <a:schemeClr val="tx1"/>
                </a:solidFill>
              </a:rPr>
              <a:t>know solutions</a:t>
            </a:r>
          </a:p>
        </p:txBody>
      </p:sp>
      <p:sp>
        <p:nvSpPr>
          <p:cNvPr id="19" name="Rounded Rectangle 18">
            <a:extLst>
              <a:ext uri="{FF2B5EF4-FFF2-40B4-BE49-F238E27FC236}">
                <a16:creationId xmlns:a16="http://schemas.microsoft.com/office/drawing/2014/main" id="{C7E770D8-E45D-114C-8F2D-85799A1D7ADA}"/>
              </a:ext>
            </a:extLst>
          </p:cNvPr>
          <p:cNvSpPr/>
          <p:nvPr/>
        </p:nvSpPr>
        <p:spPr>
          <a:xfrm>
            <a:off x="221455" y="5136590"/>
            <a:ext cx="5836445" cy="9276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Public key crypto</a:t>
            </a:r>
          </a:p>
        </p:txBody>
      </p:sp>
      <p:sp>
        <p:nvSpPr>
          <p:cNvPr id="20" name="Rounded Rectangle 19">
            <a:extLst>
              <a:ext uri="{FF2B5EF4-FFF2-40B4-BE49-F238E27FC236}">
                <a16:creationId xmlns:a16="http://schemas.microsoft.com/office/drawing/2014/main" id="{A8E5E1C9-B651-7246-89E9-E10A06B32B84}"/>
              </a:ext>
            </a:extLst>
          </p:cNvPr>
          <p:cNvSpPr/>
          <p:nvPr/>
        </p:nvSpPr>
        <p:spPr>
          <a:xfrm>
            <a:off x="7477125" y="4681967"/>
            <a:ext cx="4455317" cy="18369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Efficiently </a:t>
            </a:r>
            <a:r>
              <a:rPr lang="en-US" sz="2800" b="1" dirty="0">
                <a:solidFill>
                  <a:schemeClr val="tx1"/>
                </a:solidFill>
              </a:rPr>
              <a:t>generate</a:t>
            </a:r>
            <a:r>
              <a:rPr lang="en-US" sz="2800" dirty="0">
                <a:solidFill>
                  <a:schemeClr val="tx1"/>
                </a:solidFill>
              </a:rPr>
              <a:t> hard distribution + </a:t>
            </a:r>
            <a:r>
              <a:rPr lang="en-US" sz="2800" b="1" dirty="0">
                <a:solidFill>
                  <a:schemeClr val="tx1"/>
                </a:solidFill>
              </a:rPr>
              <a:t>trapdoor</a:t>
            </a:r>
          </a:p>
        </p:txBody>
      </p:sp>
      <p:sp>
        <p:nvSpPr>
          <p:cNvPr id="13" name="Cloud 12">
            <a:extLst>
              <a:ext uri="{FF2B5EF4-FFF2-40B4-BE49-F238E27FC236}">
                <a16:creationId xmlns:a16="http://schemas.microsoft.com/office/drawing/2014/main" id="{18BABEEA-9127-E740-B0B2-4C4F91AFE5B4}"/>
              </a:ext>
            </a:extLst>
          </p:cNvPr>
          <p:cNvSpPr/>
          <p:nvPr/>
        </p:nvSpPr>
        <p:spPr>
          <a:xfrm>
            <a:off x="3139677" y="1838730"/>
            <a:ext cx="6309123" cy="3444470"/>
          </a:xfrm>
          <a:prstGeom prst="cloud">
            <a:avLst/>
          </a:prstGeom>
          <a:solidFill>
            <a:schemeClr val="bg1"/>
          </a:solidFill>
          <a:effectLst>
            <a:glow rad="1079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Different </a:t>
            </a:r>
            <a:r>
              <a:rPr lang="en-US" sz="3200" b="1" dirty="0">
                <a:solidFill>
                  <a:schemeClr val="tx1"/>
                </a:solidFill>
              </a:rPr>
              <a:t>kind</a:t>
            </a:r>
            <a:r>
              <a:rPr lang="en-US" sz="3200" dirty="0">
                <a:solidFill>
                  <a:schemeClr val="tx1"/>
                </a:solidFill>
              </a:rPr>
              <a:t> of assumption:</a:t>
            </a:r>
          </a:p>
          <a:p>
            <a:pPr algn="ctr"/>
            <a:r>
              <a:rPr lang="en-US" sz="3200" i="1" dirty="0">
                <a:solidFill>
                  <a:schemeClr val="tx1"/>
                </a:solidFill>
              </a:rPr>
              <a:t>Polynomial Hardness</a:t>
            </a:r>
          </a:p>
        </p:txBody>
      </p:sp>
      <p:pic>
        <p:nvPicPr>
          <p:cNvPr id="10" name="Picture 9">
            <a:extLst>
              <a:ext uri="{FF2B5EF4-FFF2-40B4-BE49-F238E27FC236}">
                <a16:creationId xmlns:a16="http://schemas.microsoft.com/office/drawing/2014/main" id="{F186B23D-E48D-7847-8340-E07AB2C9F68B}"/>
              </a:ext>
            </a:extLst>
          </p:cNvPr>
          <p:cNvPicPr>
            <a:picLocks noChangeAspect="1"/>
          </p:cNvPicPr>
          <p:nvPr/>
        </p:nvPicPr>
        <p:blipFill>
          <a:blip r:embed="rId3">
            <a:duotone>
              <a:schemeClr val="accent6">
                <a:shade val="45000"/>
                <a:satMod val="135000"/>
              </a:schemeClr>
              <a:prstClr val="white"/>
            </a:duotone>
          </a:blip>
          <a:stretch>
            <a:fillRect/>
          </a:stretch>
        </p:blipFill>
        <p:spPr>
          <a:xfrm rot="16200000">
            <a:off x="3363661" y="4258141"/>
            <a:ext cx="1009176" cy="1009176"/>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7375861-1D20-9345-89BC-CD3F4DA16239}"/>
                  </a:ext>
                </a:extLst>
              </p:cNvPr>
              <p:cNvSpPr txBox="1"/>
              <p:nvPr/>
            </p:nvSpPr>
            <p:spPr>
              <a:xfrm>
                <a:off x="4294102" y="4401698"/>
                <a:ext cx="2350210" cy="584775"/>
              </a:xfrm>
              <a:prstGeom prst="rect">
                <a:avLst/>
              </a:prstGeom>
              <a:noFill/>
            </p:spPr>
            <p:txBody>
              <a:bodyPr wrap="square" rtlCol="0">
                <a:spAutoFit/>
              </a:bodyPr>
              <a:lstStyle/>
              <a:p>
                <a14:m>
                  <m:oMath xmlns:m="http://schemas.openxmlformats.org/officeDocument/2006/math">
                    <m:r>
                      <a:rPr lang="en-US" sz="3200" b="0" i="1" dirty="0" smtClean="0">
                        <a:latin typeface="Cambria Math" panose="02040503050406030204" pitchFamily="18" charset="0"/>
                        <a:ea typeface="Cambria Math" panose="02040503050406030204" pitchFamily="18" charset="0"/>
                      </a:rPr>
                      <m:t>𝑂</m:t>
                    </m:r>
                    <m:r>
                      <a:rPr lang="en-US" sz="3200" b="0" i="1" dirty="0" smtClean="0">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2</m:t>
                        </m:r>
                      </m:sup>
                    </m:sSup>
                    <m:r>
                      <a:rPr lang="en-US" sz="3200" b="0" i="1" dirty="0" smtClean="0">
                        <a:latin typeface="Cambria Math" panose="02040503050406030204" pitchFamily="18" charset="0"/>
                        <a:ea typeface="Cambria Math" panose="02040503050406030204" pitchFamily="18" charset="0"/>
                      </a:rPr>
                      <m:t>)</m:t>
                    </m:r>
                  </m:oMath>
                </a14:m>
                <a:r>
                  <a:rPr lang="en-US" sz="3200" dirty="0"/>
                  <a:t>   vs.</a:t>
                </a:r>
              </a:p>
            </p:txBody>
          </p:sp>
        </mc:Choice>
        <mc:Fallback xmlns="">
          <p:sp>
            <p:nvSpPr>
              <p:cNvPr id="12" name="TextBox 11">
                <a:extLst>
                  <a:ext uri="{FF2B5EF4-FFF2-40B4-BE49-F238E27FC236}">
                    <a16:creationId xmlns:a16="http://schemas.microsoft.com/office/drawing/2014/main" id="{87375861-1D20-9345-89BC-CD3F4DA16239}"/>
                  </a:ext>
                </a:extLst>
              </p:cNvPr>
              <p:cNvSpPr txBox="1">
                <a:spLocks noRot="1" noChangeAspect="1" noMove="1" noResize="1" noEditPoints="1" noAdjustHandles="1" noChangeArrowheads="1" noChangeShapeType="1" noTextEdit="1"/>
              </p:cNvSpPr>
              <p:nvPr/>
            </p:nvSpPr>
            <p:spPr>
              <a:xfrm>
                <a:off x="4294102" y="4401698"/>
                <a:ext cx="2350210" cy="584775"/>
              </a:xfrm>
              <a:prstGeom prst="rect">
                <a:avLst/>
              </a:prstGeom>
              <a:blipFill>
                <a:blip r:embed="rId4"/>
                <a:stretch>
                  <a:fillRect l="-1613" t="-12766" b="-29787"/>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6929BB71-E02F-7B4A-AD3C-1040E1B8991D}"/>
              </a:ext>
            </a:extLst>
          </p:cNvPr>
          <p:cNvPicPr>
            <a:picLocks noChangeAspect="1"/>
          </p:cNvPicPr>
          <p:nvPr/>
        </p:nvPicPr>
        <p:blipFill>
          <a:blip r:embed="rId3">
            <a:duotone>
              <a:prstClr val="black"/>
              <a:srgbClr val="FF0000">
                <a:tint val="45000"/>
                <a:satMod val="400000"/>
              </a:srgbClr>
            </a:duotone>
          </a:blip>
          <a:stretch>
            <a:fillRect/>
          </a:stretch>
        </p:blipFill>
        <p:spPr>
          <a:xfrm rot="16200000">
            <a:off x="6319841" y="4258141"/>
            <a:ext cx="1009176" cy="1009176"/>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9FE5E42-C513-E548-8ED3-010A0A8EF54A}"/>
                  </a:ext>
                </a:extLst>
              </p:cNvPr>
              <p:cNvSpPr txBox="1"/>
              <p:nvPr/>
            </p:nvSpPr>
            <p:spPr>
              <a:xfrm>
                <a:off x="7253706" y="4378667"/>
                <a:ext cx="13376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effectLst>
                            <a:glow rad="152400">
                              <a:schemeClr val="bg1"/>
                            </a:glow>
                          </a:effectLst>
                          <a:latin typeface="Cambria Math" panose="02040503050406030204" pitchFamily="18" charset="0"/>
                          <a:ea typeface="Cambria Math" panose="02040503050406030204" pitchFamily="18" charset="0"/>
                        </a:rPr>
                        <m:t>𝑂</m:t>
                      </m:r>
                      <m:r>
                        <a:rPr lang="en-US" sz="3200" b="0" i="1" dirty="0" smtClean="0">
                          <a:effectLst>
                            <a:glow rad="152400">
                              <a:schemeClr val="bg1"/>
                            </a:glow>
                          </a:effectLst>
                          <a:latin typeface="Cambria Math" panose="02040503050406030204" pitchFamily="18" charset="0"/>
                          <a:ea typeface="Cambria Math" panose="02040503050406030204" pitchFamily="18" charset="0"/>
                        </a:rPr>
                        <m:t>(</m:t>
                      </m:r>
                      <m:sSup>
                        <m:sSupPr>
                          <m:ctrlPr>
                            <a:rPr lang="en-US" sz="3200" i="1" dirty="0" smtClean="0">
                              <a:solidFill>
                                <a:srgbClr val="FF0000"/>
                              </a:solidFill>
                              <a:effectLst>
                                <a:glow rad="152400">
                                  <a:schemeClr val="bg1"/>
                                </a:glow>
                              </a:effectLst>
                              <a:latin typeface="Cambria Math" panose="02040503050406030204" pitchFamily="18" charset="0"/>
                              <a:ea typeface="Cambria Math" panose="02040503050406030204" pitchFamily="18" charset="0"/>
                            </a:rPr>
                          </m:ctrlPr>
                        </m:sSupPr>
                        <m:e>
                          <m:r>
                            <a:rPr lang="en-US" sz="3200" i="1" dirty="0">
                              <a:solidFill>
                                <a:srgbClr val="FF0000"/>
                              </a:solidFill>
                              <a:effectLst>
                                <a:glow rad="152400">
                                  <a:schemeClr val="bg1"/>
                                </a:glow>
                              </a:effectLst>
                              <a:latin typeface="Cambria Math" panose="02040503050406030204" pitchFamily="18" charset="0"/>
                              <a:ea typeface="Cambria Math" panose="02040503050406030204" pitchFamily="18" charset="0"/>
                            </a:rPr>
                            <m:t>𝑛</m:t>
                          </m:r>
                        </m:e>
                        <m:sup>
                          <m:r>
                            <a:rPr lang="en-US" sz="3200" b="0" i="1" dirty="0" smtClean="0">
                              <a:solidFill>
                                <a:srgbClr val="FF0000"/>
                              </a:solidFill>
                              <a:effectLst>
                                <a:glow rad="152400">
                                  <a:schemeClr val="bg1"/>
                                </a:glow>
                              </a:effectLst>
                              <a:latin typeface="Cambria Math" panose="02040503050406030204" pitchFamily="18" charset="0"/>
                              <a:ea typeface="Cambria Math" panose="02040503050406030204" pitchFamily="18" charset="0"/>
                            </a:rPr>
                            <m:t>3</m:t>
                          </m:r>
                        </m:sup>
                      </m:sSup>
                      <m:r>
                        <a:rPr lang="en-US" sz="3200" b="0" i="1" dirty="0" smtClean="0">
                          <a:effectLst>
                            <a:glow rad="152400">
                              <a:schemeClr val="bg1"/>
                            </a:glow>
                          </a:effectLst>
                          <a:latin typeface="Cambria Math" panose="02040503050406030204" pitchFamily="18" charset="0"/>
                          <a:ea typeface="Cambria Math" panose="02040503050406030204" pitchFamily="18" charset="0"/>
                        </a:rPr>
                        <m:t>)</m:t>
                      </m:r>
                    </m:oMath>
                  </m:oMathPara>
                </a14:m>
                <a:endParaRPr lang="en-US" sz="3200" dirty="0">
                  <a:effectLst>
                    <a:glow rad="152400">
                      <a:schemeClr val="bg1"/>
                    </a:glow>
                  </a:effectLst>
                </a:endParaRPr>
              </a:p>
            </p:txBody>
          </p:sp>
        </mc:Choice>
        <mc:Fallback xmlns="">
          <p:sp>
            <p:nvSpPr>
              <p:cNvPr id="16" name="TextBox 15">
                <a:extLst>
                  <a:ext uri="{FF2B5EF4-FFF2-40B4-BE49-F238E27FC236}">
                    <a16:creationId xmlns:a16="http://schemas.microsoft.com/office/drawing/2014/main" id="{49FE5E42-C513-E548-8ED3-010A0A8EF54A}"/>
                  </a:ext>
                </a:extLst>
              </p:cNvPr>
              <p:cNvSpPr txBox="1">
                <a:spLocks noRot="1" noChangeAspect="1" noMove="1" noResize="1" noEditPoints="1" noAdjustHandles="1" noChangeArrowheads="1" noChangeShapeType="1" noTextEdit="1"/>
              </p:cNvSpPr>
              <p:nvPr/>
            </p:nvSpPr>
            <p:spPr>
              <a:xfrm>
                <a:off x="7253706" y="4378667"/>
                <a:ext cx="1337610" cy="584775"/>
              </a:xfrm>
              <a:prstGeom prst="rect">
                <a:avLst/>
              </a:prstGeom>
              <a:blipFill>
                <a:blip r:embed="rId5"/>
                <a:stretch>
                  <a:fillRect l="-5660" t="-8511" r="-10377" b="-34043"/>
                </a:stretch>
              </a:blipFill>
            </p:spPr>
            <p:txBody>
              <a:bodyPr/>
              <a:lstStyle/>
              <a:p>
                <a:r>
                  <a:rPr lang="en-US">
                    <a:noFill/>
                  </a:rPr>
                  <a:t> </a:t>
                </a:r>
              </a:p>
            </p:txBody>
          </p:sp>
        </mc:Fallback>
      </mc:AlternateContent>
    </p:spTree>
    <p:extLst>
      <p:ext uri="{BB962C8B-B14F-4D97-AF65-F5344CB8AC3E}">
        <p14:creationId xmlns:p14="http://schemas.microsoft.com/office/powerpoint/2010/main" val="173719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7DCD-C413-764C-981F-5C30B8897718}"/>
              </a:ext>
            </a:extLst>
          </p:cNvPr>
          <p:cNvSpPr>
            <a:spLocks noGrp="1"/>
          </p:cNvSpPr>
          <p:nvPr>
            <p:ph type="title"/>
          </p:nvPr>
        </p:nvSpPr>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Related works</a:t>
            </a:r>
          </a:p>
        </p:txBody>
      </p:sp>
      <p:sp>
        <p:nvSpPr>
          <p:cNvPr id="3" name="Content Placeholder 2">
            <a:extLst>
              <a:ext uri="{FF2B5EF4-FFF2-40B4-BE49-F238E27FC236}">
                <a16:creationId xmlns:a16="http://schemas.microsoft.com/office/drawing/2014/main" id="{F434BF6A-74C8-C045-999C-7E585B3E36AB}"/>
              </a:ext>
            </a:extLst>
          </p:cNvPr>
          <p:cNvSpPr>
            <a:spLocks noGrp="1"/>
          </p:cNvSpPr>
          <p:nvPr>
            <p:ph idx="1"/>
          </p:nvPr>
        </p:nvSpPr>
        <p:spPr>
          <a:xfrm>
            <a:off x="404248" y="1825624"/>
            <a:ext cx="8252415" cy="5032376"/>
          </a:xfrm>
        </p:spPr>
        <p:txBody>
          <a:bodyPr>
            <a:normAutofit fontScale="85000" lnSpcReduction="20000"/>
          </a:bodyPr>
          <a:lstStyle/>
          <a:p>
            <a:r>
              <a:rPr lang="en-US" sz="3600" b="1" dirty="0">
                <a:solidFill>
                  <a:schemeClr val="accent5">
                    <a:lumMod val="75000"/>
                  </a:schemeClr>
                </a:solidFill>
              </a:rPr>
              <a:t>Concrete </a:t>
            </a:r>
            <a:r>
              <a:rPr lang="en-US" sz="3600" b="1" dirty="0"/>
              <a:t>Security Reductions: </a:t>
            </a:r>
            <a:r>
              <a:rPr lang="en-US" sz="3600" dirty="0"/>
              <a:t>[BKR94, BCK96, BDJR97, BR09]</a:t>
            </a:r>
          </a:p>
          <a:p>
            <a:r>
              <a:rPr lang="en-US" sz="3600" b="1" dirty="0">
                <a:solidFill>
                  <a:srgbClr val="3094A0"/>
                </a:solidFill>
              </a:rPr>
              <a:t>Subset Sum</a:t>
            </a:r>
            <a:r>
              <a:rPr lang="en-US" sz="3600" b="1" dirty="0"/>
              <a:t>: </a:t>
            </a:r>
            <a:r>
              <a:rPr lang="en-US" sz="3600" dirty="0"/>
              <a:t>[IN02]</a:t>
            </a:r>
          </a:p>
          <a:p>
            <a:endParaRPr lang="en-US" sz="3600" b="1" dirty="0">
              <a:solidFill>
                <a:schemeClr val="accent6">
                  <a:lumMod val="50000"/>
                </a:schemeClr>
              </a:solidFill>
            </a:endParaRPr>
          </a:p>
          <a:p>
            <a:r>
              <a:rPr lang="en-US" sz="3600" b="1" dirty="0">
                <a:solidFill>
                  <a:schemeClr val="accent6">
                    <a:lumMod val="50000"/>
                  </a:schemeClr>
                </a:solidFill>
              </a:rPr>
              <a:t>Fine Grained </a:t>
            </a:r>
            <a:r>
              <a:rPr lang="en-US" sz="3600" b="1" dirty="0"/>
              <a:t>Complexity: </a:t>
            </a:r>
            <a:r>
              <a:rPr lang="en-US" sz="3600" dirty="0"/>
              <a:t>[WW10, CGIM+15, ACKL17, W18, ABW18, …]</a:t>
            </a:r>
            <a:endParaRPr lang="en-US" sz="3600" b="1" dirty="0"/>
          </a:p>
          <a:p>
            <a:endParaRPr lang="en-US" sz="3600" b="1" dirty="0">
              <a:solidFill>
                <a:schemeClr val="accent6">
                  <a:lumMod val="75000"/>
                </a:schemeClr>
              </a:solidFill>
            </a:endParaRPr>
          </a:p>
          <a:p>
            <a:r>
              <a:rPr lang="en-US" sz="3600" b="1" dirty="0">
                <a:solidFill>
                  <a:schemeClr val="accent6">
                    <a:lumMod val="75000"/>
                  </a:schemeClr>
                </a:solidFill>
              </a:rPr>
              <a:t>Fine-Grained </a:t>
            </a:r>
            <a:r>
              <a:rPr lang="en-US" sz="3600" b="1" dirty="0"/>
              <a:t>Worst Case to Average Case Reductions: </a:t>
            </a:r>
            <a:r>
              <a:rPr lang="en-US" sz="3600" dirty="0"/>
              <a:t>[BRSV17,GR18,ABB19]</a:t>
            </a:r>
          </a:p>
          <a:p>
            <a:endParaRPr lang="en-US" sz="3600" b="1" dirty="0"/>
          </a:p>
          <a:p>
            <a:r>
              <a:rPr lang="en-US" sz="3600" b="1" dirty="0">
                <a:solidFill>
                  <a:schemeClr val="accent2">
                    <a:lumMod val="75000"/>
                  </a:schemeClr>
                </a:solidFill>
              </a:rPr>
              <a:t>Lower Bounds </a:t>
            </a:r>
            <a:r>
              <a:rPr lang="en-US" sz="3600" b="1" dirty="0"/>
              <a:t>Against Fine-Grained Crypto: </a:t>
            </a:r>
            <a:r>
              <a:rPr lang="en-US" sz="3600" dirty="0"/>
              <a:t>[BC19]</a:t>
            </a:r>
          </a:p>
          <a:p>
            <a:endParaRPr lang="en-US" sz="3600" b="1" dirty="0"/>
          </a:p>
        </p:txBody>
      </p:sp>
      <p:pic>
        <p:nvPicPr>
          <p:cNvPr id="4" name="Picture 3">
            <a:extLst>
              <a:ext uri="{FF2B5EF4-FFF2-40B4-BE49-F238E27FC236}">
                <a16:creationId xmlns:a16="http://schemas.microsoft.com/office/drawing/2014/main" id="{4B0DEC77-1F7C-204A-8070-17929F0D0FF1}"/>
              </a:ext>
            </a:extLst>
          </p:cNvPr>
          <p:cNvPicPr>
            <a:picLocks noChangeAspect="1"/>
          </p:cNvPicPr>
          <p:nvPr/>
        </p:nvPicPr>
        <p:blipFill rotWithShape="1">
          <a:blip r:embed="rId3"/>
          <a:srcRect l="14134" r="9633"/>
          <a:stretch/>
        </p:blipFill>
        <p:spPr>
          <a:xfrm>
            <a:off x="8377763" y="2735852"/>
            <a:ext cx="2712204" cy="2001219"/>
          </a:xfrm>
          <a:prstGeom prst="rect">
            <a:avLst/>
          </a:prstGeom>
        </p:spPr>
      </p:pic>
      <p:pic>
        <p:nvPicPr>
          <p:cNvPr id="5" name="Picture 4">
            <a:extLst>
              <a:ext uri="{FF2B5EF4-FFF2-40B4-BE49-F238E27FC236}">
                <a16:creationId xmlns:a16="http://schemas.microsoft.com/office/drawing/2014/main" id="{920BB15C-45DA-8840-9478-CC8B942956A1}"/>
              </a:ext>
            </a:extLst>
          </p:cNvPr>
          <p:cNvPicPr>
            <a:picLocks noChangeAspect="1"/>
          </p:cNvPicPr>
          <p:nvPr/>
        </p:nvPicPr>
        <p:blipFill>
          <a:blip r:embed="rId4"/>
          <a:stretch>
            <a:fillRect/>
          </a:stretch>
        </p:blipFill>
        <p:spPr>
          <a:xfrm>
            <a:off x="8377763" y="4733898"/>
            <a:ext cx="3542784" cy="1995310"/>
          </a:xfrm>
          <a:prstGeom prst="rect">
            <a:avLst/>
          </a:prstGeom>
        </p:spPr>
      </p:pic>
      <p:pic>
        <p:nvPicPr>
          <p:cNvPr id="6" name="Picture 5">
            <a:extLst>
              <a:ext uri="{FF2B5EF4-FFF2-40B4-BE49-F238E27FC236}">
                <a16:creationId xmlns:a16="http://schemas.microsoft.com/office/drawing/2014/main" id="{8B7D4B6D-44E8-7945-BA8F-9997F4228DA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867" b="89867" l="8400" r="83200">
                        <a14:foregroundMark x1="14800" y1="19200" x2="13000" y2="14933"/>
                        <a14:foregroundMark x1="9600" y1="15733" x2="35000" y2="9067"/>
                        <a14:foregroundMark x1="37000" y1="9333" x2="78000" y2="26133"/>
                      </a14:backgroundRemoval>
                    </a14:imgEffect>
                  </a14:imgLayer>
                </a14:imgProps>
              </a:ext>
            </a:extLst>
          </a:blip>
          <a:srcRect l="8183" t="5235" r="16888" b="8853"/>
          <a:stretch/>
        </p:blipFill>
        <p:spPr>
          <a:xfrm>
            <a:off x="8141508" y="802736"/>
            <a:ext cx="2378990" cy="2045775"/>
          </a:xfrm>
          <a:prstGeom prst="rect">
            <a:avLst/>
          </a:prstGeom>
        </p:spPr>
      </p:pic>
    </p:spTree>
    <p:extLst>
      <p:ext uri="{BB962C8B-B14F-4D97-AF65-F5344CB8AC3E}">
        <p14:creationId xmlns:p14="http://schemas.microsoft.com/office/powerpoint/2010/main" val="153138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9DFF876-D6B9-CB4D-AF9B-0E65216A4522}"/>
              </a:ext>
            </a:extLst>
          </p:cNvPr>
          <p:cNvSpPr/>
          <p:nvPr/>
        </p:nvSpPr>
        <p:spPr>
          <a:xfrm>
            <a:off x="2443164" y="365125"/>
            <a:ext cx="7678340" cy="21494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chemeClr val="tx1"/>
                </a:solidFill>
              </a:rPr>
              <a:t>Can we have a meaningful notion of cryptography even if we don’t have OWFs?</a:t>
            </a:r>
            <a:endParaRPr lang="en-US" sz="3200" dirty="0">
              <a:solidFill>
                <a:schemeClr val="tx1"/>
              </a:solidFill>
            </a:endParaRPr>
          </a:p>
        </p:txBody>
      </p:sp>
    </p:spTree>
    <p:extLst>
      <p:ext uri="{BB962C8B-B14F-4D97-AF65-F5344CB8AC3E}">
        <p14:creationId xmlns:p14="http://schemas.microsoft.com/office/powerpoint/2010/main" val="35805092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9DFF876-D6B9-CB4D-AF9B-0E65216A4522}"/>
              </a:ext>
            </a:extLst>
          </p:cNvPr>
          <p:cNvSpPr/>
          <p:nvPr/>
        </p:nvSpPr>
        <p:spPr>
          <a:xfrm>
            <a:off x="2443164" y="365125"/>
            <a:ext cx="7678340" cy="21494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chemeClr val="tx1"/>
                </a:solidFill>
              </a:rPr>
              <a:t>Can we have a meaningful notion of cryptography even if we don’t have OWFs?</a:t>
            </a:r>
            <a:endParaRPr lang="en-US" sz="3200" dirty="0">
              <a:solidFill>
                <a:schemeClr val="tx1"/>
              </a:solidFill>
            </a:endParaRPr>
          </a:p>
        </p:txBody>
      </p:sp>
      <p:sp>
        <p:nvSpPr>
          <p:cNvPr id="3" name="Cloud 2">
            <a:extLst>
              <a:ext uri="{FF2B5EF4-FFF2-40B4-BE49-F238E27FC236}">
                <a16:creationId xmlns:a16="http://schemas.microsoft.com/office/drawing/2014/main" id="{17998C60-76F7-AC49-8ACF-B8183BD43EEC}"/>
              </a:ext>
            </a:extLst>
          </p:cNvPr>
          <p:cNvSpPr/>
          <p:nvPr/>
        </p:nvSpPr>
        <p:spPr>
          <a:xfrm>
            <a:off x="3085842" y="1977333"/>
            <a:ext cx="6392984" cy="3184256"/>
          </a:xfrm>
          <a:prstGeom prst="cloud">
            <a:avLst/>
          </a:prstGeom>
          <a:solidFill>
            <a:schemeClr val="bg1"/>
          </a:solidFill>
          <a:effectLst>
            <a:glow rad="1079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YES!</a:t>
            </a:r>
            <a:endParaRPr lang="en-US" sz="8000" i="1" dirty="0">
              <a:solidFill>
                <a:schemeClr val="tx1"/>
              </a:solidFill>
            </a:endParaRPr>
          </a:p>
        </p:txBody>
      </p:sp>
    </p:spTree>
    <p:extLst>
      <p:ext uri="{BB962C8B-B14F-4D97-AF65-F5344CB8AC3E}">
        <p14:creationId xmlns:p14="http://schemas.microsoft.com/office/powerpoint/2010/main" val="2957121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7DCD-C413-764C-981F-5C30B8897718}"/>
              </a:ext>
            </a:extLst>
          </p:cNvPr>
          <p:cNvSpPr>
            <a:spLocks noGrp="1"/>
          </p:cNvSpPr>
          <p:nvPr>
            <p:ph type="title"/>
          </p:nvPr>
        </p:nvSpPr>
        <p:spPr>
          <a:xfrm>
            <a:off x="838200" y="54583"/>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Related works: Fine Grained Public Key Crypto</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140673" y="1275453"/>
              <a:ext cx="11949726" cy="2133600"/>
            </p:xfrm>
            <a:graphic>
              <a:graphicData uri="http://schemas.openxmlformats.org/drawingml/2006/table">
                <a:tbl>
                  <a:tblPr firstRow="1" bandRow="1">
                    <a:tableStyleId>{00A15C55-8517-42AA-B614-E9B94910E393}</a:tableStyleId>
                  </a:tblPr>
                  <a:tblGrid>
                    <a:gridCol w="2389945">
                      <a:extLst>
                        <a:ext uri="{9D8B030D-6E8A-4147-A177-3AD203B41FA5}">
                          <a16:colId xmlns:a16="http://schemas.microsoft.com/office/drawing/2014/main" val="2606490418"/>
                        </a:ext>
                      </a:extLst>
                    </a:gridCol>
                    <a:gridCol w="2855892">
                      <a:extLst>
                        <a:ext uri="{9D8B030D-6E8A-4147-A177-3AD203B41FA5}">
                          <a16:colId xmlns:a16="http://schemas.microsoft.com/office/drawing/2014/main" val="458517464"/>
                        </a:ext>
                      </a:extLst>
                    </a:gridCol>
                    <a:gridCol w="2147464">
                      <a:extLst>
                        <a:ext uri="{9D8B030D-6E8A-4147-A177-3AD203B41FA5}">
                          <a16:colId xmlns:a16="http://schemas.microsoft.com/office/drawing/2014/main" val="1532023020"/>
                        </a:ext>
                      </a:extLst>
                    </a:gridCol>
                    <a:gridCol w="2141472">
                      <a:extLst>
                        <a:ext uri="{9D8B030D-6E8A-4147-A177-3AD203B41FA5}">
                          <a16:colId xmlns:a16="http://schemas.microsoft.com/office/drawing/2014/main" val="1487910699"/>
                        </a:ext>
                      </a:extLst>
                    </a:gridCol>
                    <a:gridCol w="2414953">
                      <a:extLst>
                        <a:ext uri="{9D8B030D-6E8A-4147-A177-3AD203B41FA5}">
                          <a16:colId xmlns:a16="http://schemas.microsoft.com/office/drawing/2014/main" val="814332536"/>
                        </a:ext>
                      </a:extLst>
                    </a:gridCol>
                  </a:tblGrid>
                  <a:tr h="620592">
                    <a:tc>
                      <a:txBody>
                        <a:bodyPr/>
                        <a:lstStyle/>
                        <a:p>
                          <a:r>
                            <a:rPr lang="en-US" sz="3200" dirty="0">
                              <a:solidFill>
                                <a:schemeClr val="tx1"/>
                              </a:solidFill>
                            </a:rPr>
                            <a:t>Paper</a:t>
                          </a:r>
                        </a:p>
                      </a:txBody>
                      <a:tcPr/>
                    </a:tc>
                    <a:tc>
                      <a:txBody>
                        <a:bodyPr/>
                        <a:lstStyle/>
                        <a:p>
                          <a:r>
                            <a:rPr lang="en-US" sz="3200" dirty="0">
                              <a:solidFill>
                                <a:schemeClr val="tx1"/>
                              </a:solidFill>
                            </a:rPr>
                            <a:t>Assumptions</a:t>
                          </a:r>
                        </a:p>
                      </a:txBody>
                      <a:tcPr/>
                    </a:tc>
                    <a:tc>
                      <a:txBody>
                        <a:bodyPr/>
                        <a:lstStyle/>
                        <a:p>
                          <a:r>
                            <a:rPr lang="en-US" sz="3200" dirty="0">
                              <a:solidFill>
                                <a:schemeClr val="tx1"/>
                              </a:solidFill>
                            </a:rPr>
                            <a:t>Crypto</a:t>
                          </a:r>
                        </a:p>
                      </a:txBody>
                      <a:tcPr/>
                    </a:tc>
                    <a:tc>
                      <a:txBody>
                        <a:bodyPr/>
                        <a:lstStyle/>
                        <a:p>
                          <a:r>
                            <a:rPr lang="en-US" sz="3200" dirty="0">
                              <a:solidFill>
                                <a:schemeClr val="tx1"/>
                              </a:solidFill>
                            </a:rPr>
                            <a:t>Run Time</a:t>
                          </a:r>
                        </a:p>
                      </a:txBody>
                      <a:tcPr/>
                    </a:tc>
                    <a:tc>
                      <a:txBody>
                        <a:bodyPr/>
                        <a:lstStyle/>
                        <a:p>
                          <a:r>
                            <a:rPr lang="en-US" sz="3200" dirty="0">
                              <a:solidFill>
                                <a:schemeClr val="tx1"/>
                              </a:solidFill>
                            </a:rPr>
                            <a:t>Adversary Time</a:t>
                          </a:r>
                        </a:p>
                      </a:txBody>
                      <a:tcPr/>
                    </a:tc>
                    <a:extLst>
                      <a:ext uri="{0D108BD9-81ED-4DB2-BD59-A6C34878D82A}">
                        <a16:rowId xmlns:a16="http://schemas.microsoft.com/office/drawing/2014/main" val="1645205476"/>
                      </a:ext>
                    </a:extLst>
                  </a:tr>
                  <a:tr h="758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[M78]</a:t>
                          </a:r>
                        </a:p>
                        <a:p>
                          <a:r>
                            <a:rPr lang="en-US" sz="3200" dirty="0">
                              <a:solidFill>
                                <a:schemeClr val="tx1"/>
                              </a:solidFill>
                            </a:rPr>
                            <a:t>[BGI08]</a:t>
                          </a:r>
                        </a:p>
                      </a:txBody>
                      <a:tcPr>
                        <a:solidFill>
                          <a:schemeClr val="bg2"/>
                        </a:solidFill>
                      </a:tcPr>
                    </a:tc>
                    <a:tc>
                      <a:txBody>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oMath>
                          </a14:m>
                          <a:r>
                            <a:rPr lang="en-US" sz="3200" dirty="0"/>
                            <a:t>-Strong OWFs</a:t>
                          </a:r>
                          <a:endParaRPr lang="en-US" sz="3200" dirty="0">
                            <a:solidFill>
                              <a:schemeClr val="tx1"/>
                            </a:solidFill>
                          </a:endParaRPr>
                        </a:p>
                      </a:txBody>
                      <a:tcPr>
                        <a:solidFill>
                          <a:schemeClr val="bg2"/>
                        </a:solidFill>
                      </a:tcPr>
                    </a:tc>
                    <a:tc>
                      <a:txBody>
                        <a:bodyPr/>
                        <a:lstStyle/>
                        <a:p>
                          <a:r>
                            <a:rPr lang="en-US" sz="3200" dirty="0">
                              <a:solidFill>
                                <a:schemeClr val="tx1"/>
                              </a:solidFill>
                            </a:rPr>
                            <a:t>Key Exchange</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𝑂</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𝑁</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Ω</m:t>
                                </m:r>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𝑁</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txBody>
                      <a:tcPr>
                        <a:solidFill>
                          <a:schemeClr val="bg2"/>
                        </a:solidFill>
                      </a:tcPr>
                    </a:tc>
                    <a:extLst>
                      <a:ext uri="{0D108BD9-81ED-4DB2-BD59-A6C34878D82A}">
                        <a16:rowId xmlns:a16="http://schemas.microsoft.com/office/drawing/2014/main" val="3313338888"/>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297793971"/>
                  </p:ext>
                </p:extLst>
              </p:nvPr>
            </p:nvGraphicFramePr>
            <p:xfrm>
              <a:off x="140673" y="1275453"/>
              <a:ext cx="11949726" cy="2133600"/>
            </p:xfrm>
            <a:graphic>
              <a:graphicData uri="http://schemas.openxmlformats.org/drawingml/2006/table">
                <a:tbl>
                  <a:tblPr firstRow="1" bandRow="1">
                    <a:tableStyleId>{00A15C55-8517-42AA-B614-E9B94910E393}</a:tableStyleId>
                  </a:tblPr>
                  <a:tblGrid>
                    <a:gridCol w="2389945">
                      <a:extLst>
                        <a:ext uri="{9D8B030D-6E8A-4147-A177-3AD203B41FA5}">
                          <a16:colId xmlns:a16="http://schemas.microsoft.com/office/drawing/2014/main" val="2606490418"/>
                        </a:ext>
                      </a:extLst>
                    </a:gridCol>
                    <a:gridCol w="2855892">
                      <a:extLst>
                        <a:ext uri="{9D8B030D-6E8A-4147-A177-3AD203B41FA5}">
                          <a16:colId xmlns:a16="http://schemas.microsoft.com/office/drawing/2014/main" val="458517464"/>
                        </a:ext>
                      </a:extLst>
                    </a:gridCol>
                    <a:gridCol w="2147464">
                      <a:extLst>
                        <a:ext uri="{9D8B030D-6E8A-4147-A177-3AD203B41FA5}">
                          <a16:colId xmlns:a16="http://schemas.microsoft.com/office/drawing/2014/main" val="1532023020"/>
                        </a:ext>
                      </a:extLst>
                    </a:gridCol>
                    <a:gridCol w="2141472">
                      <a:extLst>
                        <a:ext uri="{9D8B030D-6E8A-4147-A177-3AD203B41FA5}">
                          <a16:colId xmlns:a16="http://schemas.microsoft.com/office/drawing/2014/main" val="1487910699"/>
                        </a:ext>
                      </a:extLst>
                    </a:gridCol>
                    <a:gridCol w="2414953">
                      <a:extLst>
                        <a:ext uri="{9D8B030D-6E8A-4147-A177-3AD203B41FA5}">
                          <a16:colId xmlns:a16="http://schemas.microsoft.com/office/drawing/2014/main" val="814332536"/>
                        </a:ext>
                      </a:extLst>
                    </a:gridCol>
                  </a:tblGrid>
                  <a:tr h="1066800">
                    <a:tc>
                      <a:txBody>
                        <a:bodyPr/>
                        <a:lstStyle/>
                        <a:p>
                          <a:r>
                            <a:rPr lang="en-US" sz="3200" dirty="0">
                              <a:solidFill>
                                <a:schemeClr val="tx1"/>
                              </a:solidFill>
                            </a:rPr>
                            <a:t>Paper</a:t>
                          </a:r>
                        </a:p>
                      </a:txBody>
                      <a:tcPr/>
                    </a:tc>
                    <a:tc>
                      <a:txBody>
                        <a:bodyPr/>
                        <a:lstStyle/>
                        <a:p>
                          <a:r>
                            <a:rPr lang="en-US" sz="3200" dirty="0">
                              <a:solidFill>
                                <a:schemeClr val="tx1"/>
                              </a:solidFill>
                            </a:rPr>
                            <a:t>Assumptions</a:t>
                          </a:r>
                        </a:p>
                      </a:txBody>
                      <a:tcPr/>
                    </a:tc>
                    <a:tc>
                      <a:txBody>
                        <a:bodyPr/>
                        <a:lstStyle/>
                        <a:p>
                          <a:r>
                            <a:rPr lang="en-US" sz="3200" dirty="0">
                              <a:solidFill>
                                <a:schemeClr val="tx1"/>
                              </a:solidFill>
                            </a:rPr>
                            <a:t>Crypto</a:t>
                          </a:r>
                        </a:p>
                      </a:txBody>
                      <a:tcPr/>
                    </a:tc>
                    <a:tc>
                      <a:txBody>
                        <a:bodyPr/>
                        <a:lstStyle/>
                        <a:p>
                          <a:r>
                            <a:rPr lang="en-US" sz="3200" dirty="0">
                              <a:solidFill>
                                <a:schemeClr val="tx1"/>
                              </a:solidFill>
                            </a:rPr>
                            <a:t>Run Time</a:t>
                          </a:r>
                        </a:p>
                      </a:txBody>
                      <a:tcPr/>
                    </a:tc>
                    <a:tc>
                      <a:txBody>
                        <a:bodyPr/>
                        <a:lstStyle/>
                        <a:p>
                          <a:r>
                            <a:rPr lang="en-US" sz="3200" dirty="0">
                              <a:solidFill>
                                <a:schemeClr val="tx1"/>
                              </a:solidFill>
                            </a:rPr>
                            <a:t>Adversary Time</a:t>
                          </a:r>
                        </a:p>
                      </a:txBody>
                      <a:tcPr/>
                    </a:tc>
                    <a:extLst>
                      <a:ext uri="{0D108BD9-81ED-4DB2-BD59-A6C34878D82A}">
                        <a16:rowId xmlns:a16="http://schemas.microsoft.com/office/drawing/2014/main" val="1645205476"/>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[M78]</a:t>
                          </a:r>
                        </a:p>
                        <a:p>
                          <a:r>
                            <a:rPr lang="en-US" sz="3200" dirty="0">
                              <a:solidFill>
                                <a:schemeClr val="tx1"/>
                              </a:solidFill>
                            </a:rPr>
                            <a:t>[BGI08]</a:t>
                          </a:r>
                        </a:p>
                      </a:txBody>
                      <a:tcPr>
                        <a:solidFill>
                          <a:schemeClr val="bg2"/>
                        </a:solidFill>
                      </a:tcPr>
                    </a:tc>
                    <a:tc>
                      <a:txBody>
                        <a:bodyPr/>
                        <a:lstStyle/>
                        <a:p>
                          <a:endParaRPr lang="en-US"/>
                        </a:p>
                      </a:txBody>
                      <a:tcPr>
                        <a:blipFill>
                          <a:blip r:embed="rId4"/>
                          <a:stretch>
                            <a:fillRect l="-84000" t="-108333" r="-235556" b="-16667"/>
                          </a:stretch>
                        </a:blipFill>
                      </a:tcPr>
                    </a:tc>
                    <a:tc>
                      <a:txBody>
                        <a:bodyPr/>
                        <a:lstStyle/>
                        <a:p>
                          <a:r>
                            <a:rPr lang="en-US" sz="3200" dirty="0">
                              <a:solidFill>
                                <a:schemeClr val="tx1"/>
                              </a:solidFill>
                            </a:rPr>
                            <a:t>Key Exchange</a:t>
                          </a:r>
                        </a:p>
                      </a:txBody>
                      <a:tcPr>
                        <a:solidFill>
                          <a:schemeClr val="bg2"/>
                        </a:solidFill>
                      </a:tcPr>
                    </a:tc>
                    <a:tc>
                      <a:txBody>
                        <a:bodyPr/>
                        <a:lstStyle/>
                        <a:p>
                          <a:endParaRPr lang="en-US"/>
                        </a:p>
                      </a:txBody>
                      <a:tcPr>
                        <a:blipFill>
                          <a:blip r:embed="rId4"/>
                          <a:stretch>
                            <a:fillRect l="-344970" t="-108333" r="-113609" b="-16667"/>
                          </a:stretch>
                        </a:blipFill>
                      </a:tcPr>
                    </a:tc>
                    <a:tc>
                      <a:txBody>
                        <a:bodyPr/>
                        <a:lstStyle/>
                        <a:p>
                          <a:endParaRPr lang="en-US"/>
                        </a:p>
                      </a:txBody>
                      <a:tcPr>
                        <a:blipFill>
                          <a:blip r:embed="rId4"/>
                          <a:stretch>
                            <a:fillRect l="-395789" t="-108333" r="-1053" b="-16667"/>
                          </a:stretch>
                        </a:blipFill>
                      </a:tcPr>
                    </a:tc>
                    <a:extLst>
                      <a:ext uri="{0D108BD9-81ED-4DB2-BD59-A6C34878D82A}">
                        <a16:rowId xmlns:a16="http://schemas.microsoft.com/office/drawing/2014/main" val="3313338888"/>
                      </a:ext>
                    </a:extLst>
                  </a:tr>
                </a:tbl>
              </a:graphicData>
            </a:graphic>
          </p:graphicFrame>
        </mc:Fallback>
      </mc:AlternateContent>
    </p:spTree>
    <p:extLst>
      <p:ext uri="{BB962C8B-B14F-4D97-AF65-F5344CB8AC3E}">
        <p14:creationId xmlns:p14="http://schemas.microsoft.com/office/powerpoint/2010/main" val="8319103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7DCD-C413-764C-981F-5C30B8897718}"/>
              </a:ext>
            </a:extLst>
          </p:cNvPr>
          <p:cNvSpPr>
            <a:spLocks noGrp="1"/>
          </p:cNvSpPr>
          <p:nvPr>
            <p:ph type="title"/>
          </p:nvPr>
        </p:nvSpPr>
        <p:spPr>
          <a:xfrm>
            <a:off x="838200" y="54583"/>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Related works: Fine Grained Public Key Crypto</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nvPr>
            </p:nvGraphicFramePr>
            <p:xfrm>
              <a:off x="140673" y="1275453"/>
              <a:ext cx="11949726" cy="2891896"/>
            </p:xfrm>
            <a:graphic>
              <a:graphicData uri="http://schemas.openxmlformats.org/drawingml/2006/table">
                <a:tbl>
                  <a:tblPr firstRow="1" bandRow="1">
                    <a:tableStyleId>{00A15C55-8517-42AA-B614-E9B94910E393}</a:tableStyleId>
                  </a:tblPr>
                  <a:tblGrid>
                    <a:gridCol w="2389945">
                      <a:extLst>
                        <a:ext uri="{9D8B030D-6E8A-4147-A177-3AD203B41FA5}">
                          <a16:colId xmlns:a16="http://schemas.microsoft.com/office/drawing/2014/main" val="2606490418"/>
                        </a:ext>
                      </a:extLst>
                    </a:gridCol>
                    <a:gridCol w="2855892">
                      <a:extLst>
                        <a:ext uri="{9D8B030D-6E8A-4147-A177-3AD203B41FA5}">
                          <a16:colId xmlns:a16="http://schemas.microsoft.com/office/drawing/2014/main" val="458517464"/>
                        </a:ext>
                      </a:extLst>
                    </a:gridCol>
                    <a:gridCol w="2147464">
                      <a:extLst>
                        <a:ext uri="{9D8B030D-6E8A-4147-A177-3AD203B41FA5}">
                          <a16:colId xmlns:a16="http://schemas.microsoft.com/office/drawing/2014/main" val="1532023020"/>
                        </a:ext>
                      </a:extLst>
                    </a:gridCol>
                    <a:gridCol w="2141472">
                      <a:extLst>
                        <a:ext uri="{9D8B030D-6E8A-4147-A177-3AD203B41FA5}">
                          <a16:colId xmlns:a16="http://schemas.microsoft.com/office/drawing/2014/main" val="1487910699"/>
                        </a:ext>
                      </a:extLst>
                    </a:gridCol>
                    <a:gridCol w="2414953">
                      <a:extLst>
                        <a:ext uri="{9D8B030D-6E8A-4147-A177-3AD203B41FA5}">
                          <a16:colId xmlns:a16="http://schemas.microsoft.com/office/drawing/2014/main" val="814332536"/>
                        </a:ext>
                      </a:extLst>
                    </a:gridCol>
                  </a:tblGrid>
                  <a:tr h="620592">
                    <a:tc>
                      <a:txBody>
                        <a:bodyPr/>
                        <a:lstStyle/>
                        <a:p>
                          <a:r>
                            <a:rPr lang="en-US" sz="3200" dirty="0">
                              <a:solidFill>
                                <a:schemeClr val="tx1"/>
                              </a:solidFill>
                            </a:rPr>
                            <a:t>Paper</a:t>
                          </a:r>
                        </a:p>
                      </a:txBody>
                      <a:tcPr/>
                    </a:tc>
                    <a:tc>
                      <a:txBody>
                        <a:bodyPr/>
                        <a:lstStyle/>
                        <a:p>
                          <a:r>
                            <a:rPr lang="en-US" sz="3200" dirty="0">
                              <a:solidFill>
                                <a:schemeClr val="tx1"/>
                              </a:solidFill>
                            </a:rPr>
                            <a:t>Assumptions</a:t>
                          </a:r>
                        </a:p>
                      </a:txBody>
                      <a:tcPr/>
                    </a:tc>
                    <a:tc>
                      <a:txBody>
                        <a:bodyPr/>
                        <a:lstStyle/>
                        <a:p>
                          <a:r>
                            <a:rPr lang="en-US" sz="3200" dirty="0">
                              <a:solidFill>
                                <a:schemeClr val="tx1"/>
                              </a:solidFill>
                            </a:rPr>
                            <a:t>Crypto</a:t>
                          </a:r>
                        </a:p>
                      </a:txBody>
                      <a:tcPr/>
                    </a:tc>
                    <a:tc>
                      <a:txBody>
                        <a:bodyPr/>
                        <a:lstStyle/>
                        <a:p>
                          <a:r>
                            <a:rPr lang="en-US" sz="3200" dirty="0">
                              <a:solidFill>
                                <a:schemeClr val="tx1"/>
                              </a:solidFill>
                            </a:rPr>
                            <a:t>Run Time</a:t>
                          </a:r>
                        </a:p>
                      </a:txBody>
                      <a:tcPr/>
                    </a:tc>
                    <a:tc>
                      <a:txBody>
                        <a:bodyPr/>
                        <a:lstStyle/>
                        <a:p>
                          <a:r>
                            <a:rPr lang="en-US" sz="3200" dirty="0">
                              <a:solidFill>
                                <a:schemeClr val="tx1"/>
                              </a:solidFill>
                            </a:rPr>
                            <a:t>Adversary Time</a:t>
                          </a:r>
                        </a:p>
                      </a:txBody>
                      <a:tcPr/>
                    </a:tc>
                    <a:extLst>
                      <a:ext uri="{0D108BD9-81ED-4DB2-BD59-A6C34878D82A}">
                        <a16:rowId xmlns:a16="http://schemas.microsoft.com/office/drawing/2014/main" val="1645205476"/>
                      </a:ext>
                    </a:extLst>
                  </a:tr>
                  <a:tr h="758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[M78]</a:t>
                          </a:r>
                        </a:p>
                        <a:p>
                          <a:r>
                            <a:rPr lang="en-US" sz="3200" dirty="0">
                              <a:solidFill>
                                <a:schemeClr val="tx1"/>
                              </a:solidFill>
                            </a:rPr>
                            <a:t>[BGI08]</a:t>
                          </a:r>
                        </a:p>
                      </a:txBody>
                      <a:tcPr>
                        <a:solidFill>
                          <a:schemeClr val="bg2"/>
                        </a:solidFill>
                      </a:tcPr>
                    </a:tc>
                    <a:tc>
                      <a:txBody>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oMath>
                          </a14:m>
                          <a:r>
                            <a:rPr lang="en-US" sz="3200" dirty="0"/>
                            <a:t>-Strong OWFs</a:t>
                          </a:r>
                          <a:endParaRPr lang="en-US" sz="3200" dirty="0">
                            <a:solidFill>
                              <a:schemeClr val="tx1"/>
                            </a:solidFill>
                          </a:endParaRPr>
                        </a:p>
                      </a:txBody>
                      <a:tcPr>
                        <a:solidFill>
                          <a:schemeClr val="bg2"/>
                        </a:solidFill>
                      </a:tcPr>
                    </a:tc>
                    <a:tc>
                      <a:txBody>
                        <a:bodyPr/>
                        <a:lstStyle/>
                        <a:p>
                          <a:r>
                            <a:rPr lang="en-US" sz="3200" dirty="0">
                              <a:solidFill>
                                <a:schemeClr val="tx1"/>
                              </a:solidFill>
                            </a:rPr>
                            <a:t>Key Exchange</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𝑂</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𝑁</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Ω</m:t>
                                </m:r>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𝑁</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txBody>
                      <a:tcPr>
                        <a:solidFill>
                          <a:schemeClr val="bg2"/>
                        </a:solidFill>
                      </a:tcPr>
                    </a:tc>
                    <a:extLst>
                      <a:ext uri="{0D108BD9-81ED-4DB2-BD59-A6C34878D82A}">
                        <a16:rowId xmlns:a16="http://schemas.microsoft.com/office/drawing/2014/main" val="3313338888"/>
                      </a:ext>
                    </a:extLst>
                  </a:tr>
                  <a:tr h="758296">
                    <a:tc>
                      <a:txBody>
                        <a:bodyPr/>
                        <a:lstStyle/>
                        <a:p>
                          <a:r>
                            <a:rPr lang="en-US" sz="3200" dirty="0">
                              <a:solidFill>
                                <a:schemeClr val="tx1"/>
                              </a:solidFill>
                            </a:rPr>
                            <a:t>[DVV16]</a:t>
                          </a:r>
                        </a:p>
                      </a:txBody>
                      <a:tcPr/>
                    </a:tc>
                    <a:tc>
                      <a:txBody>
                        <a:bodyPr/>
                        <a:lstStyle/>
                        <a:p>
                          <a:r>
                            <a:rPr lang="en-US" sz="3200" dirty="0">
                              <a:solidFill>
                                <a:schemeClr val="tx1"/>
                              </a:solidFill>
                            </a:rPr>
                            <a:t>NC1</a:t>
                          </a:r>
                          <a:r>
                            <a:rPr lang="en-US" sz="3200" b="0" i="0" kern="1200" dirty="0">
                              <a:solidFill>
                                <a:schemeClr val="dk1"/>
                              </a:solidFill>
                              <a:effectLst/>
                              <a:latin typeface="+mn-lt"/>
                              <a:ea typeface="+mn-ea"/>
                              <a:cs typeface="+mn-cs"/>
                            </a:rPr>
                            <a:t>≠⊕L/poly</a:t>
                          </a:r>
                        </a:p>
                      </a:txBody>
                      <a:tcPr/>
                    </a:tc>
                    <a:tc>
                      <a:txBody>
                        <a:bodyPr/>
                        <a:lstStyle/>
                        <a:p>
                          <a:r>
                            <a:rPr lang="en-US" sz="3200" dirty="0">
                              <a:solidFill>
                                <a:schemeClr val="tx1"/>
                              </a:solidFill>
                            </a:rPr>
                            <a:t>OWF</a:t>
                          </a:r>
                          <a:r>
                            <a:rPr lang="en-US" sz="3200" baseline="0" dirty="0">
                              <a:solidFill>
                                <a:schemeClr val="tx1"/>
                              </a:solidFill>
                            </a:rPr>
                            <a:t> + PKE</a:t>
                          </a:r>
                          <a:endParaRPr lang="en-US" sz="3200" dirty="0">
                            <a:solidFill>
                              <a:schemeClr val="tx1"/>
                            </a:solidFill>
                          </a:endParaRPr>
                        </a:p>
                      </a:txBody>
                      <a:tcPr/>
                    </a:tc>
                    <a:tc>
                      <a:txBody>
                        <a:bodyPr/>
                        <a:lstStyle/>
                        <a:p>
                          <a:pPr algn="ctr"/>
                          <a:r>
                            <a:rPr lang="en-US" sz="3200" dirty="0">
                              <a:solidFill>
                                <a:schemeClr val="tx1"/>
                              </a:solidFill>
                            </a:rPr>
                            <a:t>NC1</a:t>
                          </a:r>
                        </a:p>
                      </a:txBody>
                      <a:tcPr/>
                    </a:tc>
                    <a:tc>
                      <a:txBody>
                        <a:bodyPr/>
                        <a:lstStyle/>
                        <a:p>
                          <a:pPr algn="ctr"/>
                          <a:r>
                            <a:rPr lang="en-US" sz="3200" dirty="0">
                              <a:solidFill>
                                <a:schemeClr val="tx1"/>
                              </a:solidFill>
                            </a:rPr>
                            <a:t>&gt;NC1</a:t>
                          </a:r>
                        </a:p>
                      </a:txBody>
                      <a:tcPr/>
                    </a:tc>
                    <a:extLst>
                      <a:ext uri="{0D108BD9-81ED-4DB2-BD59-A6C34878D82A}">
                        <a16:rowId xmlns:a16="http://schemas.microsoft.com/office/drawing/2014/main" val="3497633574"/>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191730748"/>
                  </p:ext>
                </p:extLst>
              </p:nvPr>
            </p:nvGraphicFramePr>
            <p:xfrm>
              <a:off x="140673" y="1275453"/>
              <a:ext cx="11949726" cy="2891896"/>
            </p:xfrm>
            <a:graphic>
              <a:graphicData uri="http://schemas.openxmlformats.org/drawingml/2006/table">
                <a:tbl>
                  <a:tblPr firstRow="1" bandRow="1">
                    <a:tableStyleId>{00A15C55-8517-42AA-B614-E9B94910E393}</a:tableStyleId>
                  </a:tblPr>
                  <a:tblGrid>
                    <a:gridCol w="2389945">
                      <a:extLst>
                        <a:ext uri="{9D8B030D-6E8A-4147-A177-3AD203B41FA5}">
                          <a16:colId xmlns:a16="http://schemas.microsoft.com/office/drawing/2014/main" val="2606490418"/>
                        </a:ext>
                      </a:extLst>
                    </a:gridCol>
                    <a:gridCol w="2855892">
                      <a:extLst>
                        <a:ext uri="{9D8B030D-6E8A-4147-A177-3AD203B41FA5}">
                          <a16:colId xmlns:a16="http://schemas.microsoft.com/office/drawing/2014/main" val="458517464"/>
                        </a:ext>
                      </a:extLst>
                    </a:gridCol>
                    <a:gridCol w="2147464">
                      <a:extLst>
                        <a:ext uri="{9D8B030D-6E8A-4147-A177-3AD203B41FA5}">
                          <a16:colId xmlns:a16="http://schemas.microsoft.com/office/drawing/2014/main" val="1532023020"/>
                        </a:ext>
                      </a:extLst>
                    </a:gridCol>
                    <a:gridCol w="2141472">
                      <a:extLst>
                        <a:ext uri="{9D8B030D-6E8A-4147-A177-3AD203B41FA5}">
                          <a16:colId xmlns:a16="http://schemas.microsoft.com/office/drawing/2014/main" val="1487910699"/>
                        </a:ext>
                      </a:extLst>
                    </a:gridCol>
                    <a:gridCol w="2414953">
                      <a:extLst>
                        <a:ext uri="{9D8B030D-6E8A-4147-A177-3AD203B41FA5}">
                          <a16:colId xmlns:a16="http://schemas.microsoft.com/office/drawing/2014/main" val="814332536"/>
                        </a:ext>
                      </a:extLst>
                    </a:gridCol>
                  </a:tblGrid>
                  <a:tr h="1066800">
                    <a:tc>
                      <a:txBody>
                        <a:bodyPr/>
                        <a:lstStyle/>
                        <a:p>
                          <a:r>
                            <a:rPr lang="en-US" sz="3200" dirty="0">
                              <a:solidFill>
                                <a:schemeClr val="tx1"/>
                              </a:solidFill>
                            </a:rPr>
                            <a:t>Paper</a:t>
                          </a:r>
                        </a:p>
                      </a:txBody>
                      <a:tcPr/>
                    </a:tc>
                    <a:tc>
                      <a:txBody>
                        <a:bodyPr/>
                        <a:lstStyle/>
                        <a:p>
                          <a:r>
                            <a:rPr lang="en-US" sz="3200" dirty="0">
                              <a:solidFill>
                                <a:schemeClr val="tx1"/>
                              </a:solidFill>
                            </a:rPr>
                            <a:t>Assumptions</a:t>
                          </a:r>
                        </a:p>
                      </a:txBody>
                      <a:tcPr/>
                    </a:tc>
                    <a:tc>
                      <a:txBody>
                        <a:bodyPr/>
                        <a:lstStyle/>
                        <a:p>
                          <a:r>
                            <a:rPr lang="en-US" sz="3200" dirty="0">
                              <a:solidFill>
                                <a:schemeClr val="tx1"/>
                              </a:solidFill>
                            </a:rPr>
                            <a:t>Crypto</a:t>
                          </a:r>
                        </a:p>
                      </a:txBody>
                      <a:tcPr/>
                    </a:tc>
                    <a:tc>
                      <a:txBody>
                        <a:bodyPr/>
                        <a:lstStyle/>
                        <a:p>
                          <a:r>
                            <a:rPr lang="en-US" sz="3200" dirty="0">
                              <a:solidFill>
                                <a:schemeClr val="tx1"/>
                              </a:solidFill>
                            </a:rPr>
                            <a:t>Run Time</a:t>
                          </a:r>
                        </a:p>
                      </a:txBody>
                      <a:tcPr/>
                    </a:tc>
                    <a:tc>
                      <a:txBody>
                        <a:bodyPr/>
                        <a:lstStyle/>
                        <a:p>
                          <a:r>
                            <a:rPr lang="en-US" sz="3200" dirty="0">
                              <a:solidFill>
                                <a:schemeClr val="tx1"/>
                              </a:solidFill>
                            </a:rPr>
                            <a:t>Adversary Time</a:t>
                          </a:r>
                        </a:p>
                      </a:txBody>
                      <a:tcPr/>
                    </a:tc>
                    <a:extLst>
                      <a:ext uri="{0D108BD9-81ED-4DB2-BD59-A6C34878D82A}">
                        <a16:rowId xmlns:a16="http://schemas.microsoft.com/office/drawing/2014/main" val="1645205476"/>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[M78]</a:t>
                          </a:r>
                        </a:p>
                        <a:p>
                          <a:r>
                            <a:rPr lang="en-US" sz="3200" dirty="0">
                              <a:solidFill>
                                <a:schemeClr val="tx1"/>
                              </a:solidFill>
                            </a:rPr>
                            <a:t>[BGI08]</a:t>
                          </a:r>
                        </a:p>
                      </a:txBody>
                      <a:tcPr>
                        <a:solidFill>
                          <a:schemeClr val="bg2"/>
                        </a:solidFill>
                      </a:tcPr>
                    </a:tc>
                    <a:tc>
                      <a:txBody>
                        <a:bodyPr/>
                        <a:lstStyle/>
                        <a:p>
                          <a:endParaRPr lang="en-US"/>
                        </a:p>
                      </a:txBody>
                      <a:tcPr>
                        <a:blipFill>
                          <a:blip r:embed="rId4"/>
                          <a:stretch>
                            <a:fillRect l="-84000" t="-105882" r="-235556" b="-71765"/>
                          </a:stretch>
                        </a:blipFill>
                      </a:tcPr>
                    </a:tc>
                    <a:tc>
                      <a:txBody>
                        <a:bodyPr/>
                        <a:lstStyle/>
                        <a:p>
                          <a:r>
                            <a:rPr lang="en-US" sz="3200" dirty="0">
                              <a:solidFill>
                                <a:schemeClr val="tx1"/>
                              </a:solidFill>
                            </a:rPr>
                            <a:t>Key Exchange</a:t>
                          </a:r>
                        </a:p>
                      </a:txBody>
                      <a:tcPr>
                        <a:solidFill>
                          <a:schemeClr val="bg2"/>
                        </a:solidFill>
                      </a:tcPr>
                    </a:tc>
                    <a:tc>
                      <a:txBody>
                        <a:bodyPr/>
                        <a:lstStyle/>
                        <a:p>
                          <a:endParaRPr lang="en-US"/>
                        </a:p>
                      </a:txBody>
                      <a:tcPr>
                        <a:blipFill>
                          <a:blip r:embed="rId4"/>
                          <a:stretch>
                            <a:fillRect l="-344970" t="-105882" r="-113609" b="-71765"/>
                          </a:stretch>
                        </a:blipFill>
                      </a:tcPr>
                    </a:tc>
                    <a:tc>
                      <a:txBody>
                        <a:bodyPr/>
                        <a:lstStyle/>
                        <a:p>
                          <a:endParaRPr lang="en-US"/>
                        </a:p>
                      </a:txBody>
                      <a:tcPr>
                        <a:blipFill>
                          <a:blip r:embed="rId4"/>
                          <a:stretch>
                            <a:fillRect l="-395789" t="-105882" r="-1053" b="-71765"/>
                          </a:stretch>
                        </a:blipFill>
                      </a:tcPr>
                    </a:tc>
                    <a:extLst>
                      <a:ext uri="{0D108BD9-81ED-4DB2-BD59-A6C34878D82A}">
                        <a16:rowId xmlns:a16="http://schemas.microsoft.com/office/drawing/2014/main" val="3313338888"/>
                      </a:ext>
                    </a:extLst>
                  </a:tr>
                  <a:tr h="758296">
                    <a:tc>
                      <a:txBody>
                        <a:bodyPr/>
                        <a:lstStyle/>
                        <a:p>
                          <a:r>
                            <a:rPr lang="en-US" sz="3200" dirty="0">
                              <a:solidFill>
                                <a:schemeClr val="tx1"/>
                              </a:solidFill>
                            </a:rPr>
                            <a:t>[DVV16]</a:t>
                          </a:r>
                        </a:p>
                      </a:txBody>
                      <a:tcPr/>
                    </a:tc>
                    <a:tc>
                      <a:txBody>
                        <a:bodyPr/>
                        <a:lstStyle/>
                        <a:p>
                          <a:r>
                            <a:rPr lang="en-US" sz="3200" dirty="0">
                              <a:solidFill>
                                <a:schemeClr val="tx1"/>
                              </a:solidFill>
                            </a:rPr>
                            <a:t>NC1</a:t>
                          </a:r>
                          <a:r>
                            <a:rPr lang="en-US" sz="3200" b="0" i="0" kern="1200" dirty="0">
                              <a:solidFill>
                                <a:schemeClr val="dk1"/>
                              </a:solidFill>
                              <a:effectLst/>
                              <a:latin typeface="+mn-lt"/>
                              <a:ea typeface="+mn-ea"/>
                              <a:cs typeface="+mn-cs"/>
                            </a:rPr>
                            <a:t>≠⊕L/poly</a:t>
                          </a:r>
                        </a:p>
                      </a:txBody>
                      <a:tcPr/>
                    </a:tc>
                    <a:tc>
                      <a:txBody>
                        <a:bodyPr/>
                        <a:lstStyle/>
                        <a:p>
                          <a:r>
                            <a:rPr lang="en-US" sz="3200" dirty="0">
                              <a:solidFill>
                                <a:schemeClr val="tx1"/>
                              </a:solidFill>
                            </a:rPr>
                            <a:t>OWF</a:t>
                          </a:r>
                          <a:r>
                            <a:rPr lang="en-US" sz="3200" baseline="0" dirty="0">
                              <a:solidFill>
                                <a:schemeClr val="tx1"/>
                              </a:solidFill>
                            </a:rPr>
                            <a:t> + PKE</a:t>
                          </a:r>
                          <a:endParaRPr lang="en-US" sz="3200" dirty="0">
                            <a:solidFill>
                              <a:schemeClr val="tx1"/>
                            </a:solidFill>
                          </a:endParaRPr>
                        </a:p>
                      </a:txBody>
                      <a:tcPr/>
                    </a:tc>
                    <a:tc>
                      <a:txBody>
                        <a:bodyPr/>
                        <a:lstStyle/>
                        <a:p>
                          <a:pPr algn="ctr"/>
                          <a:r>
                            <a:rPr lang="en-US" sz="3200" dirty="0">
                              <a:solidFill>
                                <a:schemeClr val="tx1"/>
                              </a:solidFill>
                            </a:rPr>
                            <a:t>NC1</a:t>
                          </a:r>
                        </a:p>
                      </a:txBody>
                      <a:tcPr/>
                    </a:tc>
                    <a:tc>
                      <a:txBody>
                        <a:bodyPr/>
                        <a:lstStyle/>
                        <a:p>
                          <a:pPr algn="ctr"/>
                          <a:r>
                            <a:rPr lang="en-US" sz="3200" dirty="0">
                              <a:solidFill>
                                <a:schemeClr val="tx1"/>
                              </a:solidFill>
                            </a:rPr>
                            <a:t>&gt;NC1</a:t>
                          </a:r>
                        </a:p>
                      </a:txBody>
                      <a:tcPr/>
                    </a:tc>
                    <a:extLst>
                      <a:ext uri="{0D108BD9-81ED-4DB2-BD59-A6C34878D82A}">
                        <a16:rowId xmlns:a16="http://schemas.microsoft.com/office/drawing/2014/main" val="3497633574"/>
                      </a:ext>
                    </a:extLst>
                  </a:tr>
                </a:tbl>
              </a:graphicData>
            </a:graphic>
          </p:graphicFrame>
        </mc:Fallback>
      </mc:AlternateContent>
      <p:sp>
        <p:nvSpPr>
          <p:cNvPr id="6" name="Cloud 5">
            <a:extLst>
              <a:ext uri="{FF2B5EF4-FFF2-40B4-BE49-F238E27FC236}">
                <a16:creationId xmlns:a16="http://schemas.microsoft.com/office/drawing/2014/main" id="{C4966069-DE6F-4C43-81FE-CF118312CEFC}"/>
              </a:ext>
            </a:extLst>
          </p:cNvPr>
          <p:cNvSpPr/>
          <p:nvPr/>
        </p:nvSpPr>
        <p:spPr>
          <a:xfrm>
            <a:off x="7993016" y="4522310"/>
            <a:ext cx="3550486" cy="1731818"/>
          </a:xfrm>
          <a:prstGeom prst="cloud">
            <a:avLst/>
          </a:prstGeom>
          <a:solidFill>
            <a:schemeClr val="bg1"/>
          </a:solidFill>
          <a:effectLst>
            <a:glow rad="1079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Polynomial assumption?</a:t>
            </a:r>
          </a:p>
        </p:txBody>
      </p:sp>
    </p:spTree>
    <p:extLst>
      <p:ext uri="{BB962C8B-B14F-4D97-AF65-F5344CB8AC3E}">
        <p14:creationId xmlns:p14="http://schemas.microsoft.com/office/powerpoint/2010/main" val="4925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7DCD-C413-764C-981F-5C30B8897718}"/>
              </a:ext>
            </a:extLst>
          </p:cNvPr>
          <p:cNvSpPr>
            <a:spLocks noGrp="1"/>
          </p:cNvSpPr>
          <p:nvPr>
            <p:ph type="title"/>
          </p:nvPr>
        </p:nvSpPr>
        <p:spPr>
          <a:xfrm>
            <a:off x="838200" y="54583"/>
            <a:ext cx="10515600" cy="1325563"/>
          </a:xfrm>
        </p:spPr>
        <p:txBody>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Related works: Fine Grained Public Key Crypto</a:t>
            </a:r>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extLst>
                  <p:ext uri="{D42A27DB-BD31-4B8C-83A1-F6EECF244321}">
                    <p14:modId xmlns:p14="http://schemas.microsoft.com/office/powerpoint/2010/main" val="3480347186"/>
                  </p:ext>
                </p:extLst>
              </p:nvPr>
            </p:nvGraphicFramePr>
            <p:xfrm>
              <a:off x="140673" y="1275453"/>
              <a:ext cx="11949726" cy="4546706"/>
            </p:xfrm>
            <a:graphic>
              <a:graphicData uri="http://schemas.openxmlformats.org/drawingml/2006/table">
                <a:tbl>
                  <a:tblPr firstRow="1" bandRow="1">
                    <a:tableStyleId>{00A15C55-8517-42AA-B614-E9B94910E393}</a:tableStyleId>
                  </a:tblPr>
                  <a:tblGrid>
                    <a:gridCol w="2389945">
                      <a:extLst>
                        <a:ext uri="{9D8B030D-6E8A-4147-A177-3AD203B41FA5}">
                          <a16:colId xmlns:a16="http://schemas.microsoft.com/office/drawing/2014/main" val="2606490418"/>
                        </a:ext>
                      </a:extLst>
                    </a:gridCol>
                    <a:gridCol w="2855892">
                      <a:extLst>
                        <a:ext uri="{9D8B030D-6E8A-4147-A177-3AD203B41FA5}">
                          <a16:colId xmlns:a16="http://schemas.microsoft.com/office/drawing/2014/main" val="458517464"/>
                        </a:ext>
                      </a:extLst>
                    </a:gridCol>
                    <a:gridCol w="2147464">
                      <a:extLst>
                        <a:ext uri="{9D8B030D-6E8A-4147-A177-3AD203B41FA5}">
                          <a16:colId xmlns:a16="http://schemas.microsoft.com/office/drawing/2014/main" val="1532023020"/>
                        </a:ext>
                      </a:extLst>
                    </a:gridCol>
                    <a:gridCol w="2141472">
                      <a:extLst>
                        <a:ext uri="{9D8B030D-6E8A-4147-A177-3AD203B41FA5}">
                          <a16:colId xmlns:a16="http://schemas.microsoft.com/office/drawing/2014/main" val="1487910699"/>
                        </a:ext>
                      </a:extLst>
                    </a:gridCol>
                    <a:gridCol w="2414953">
                      <a:extLst>
                        <a:ext uri="{9D8B030D-6E8A-4147-A177-3AD203B41FA5}">
                          <a16:colId xmlns:a16="http://schemas.microsoft.com/office/drawing/2014/main" val="814332536"/>
                        </a:ext>
                      </a:extLst>
                    </a:gridCol>
                  </a:tblGrid>
                  <a:tr h="620592">
                    <a:tc>
                      <a:txBody>
                        <a:bodyPr/>
                        <a:lstStyle/>
                        <a:p>
                          <a:r>
                            <a:rPr lang="en-US" sz="3200" dirty="0">
                              <a:solidFill>
                                <a:schemeClr val="tx1"/>
                              </a:solidFill>
                            </a:rPr>
                            <a:t>Paper</a:t>
                          </a:r>
                        </a:p>
                      </a:txBody>
                      <a:tcPr/>
                    </a:tc>
                    <a:tc>
                      <a:txBody>
                        <a:bodyPr/>
                        <a:lstStyle/>
                        <a:p>
                          <a:r>
                            <a:rPr lang="en-US" sz="3200" dirty="0">
                              <a:solidFill>
                                <a:schemeClr val="tx1"/>
                              </a:solidFill>
                            </a:rPr>
                            <a:t>Assumptions</a:t>
                          </a:r>
                        </a:p>
                      </a:txBody>
                      <a:tcPr/>
                    </a:tc>
                    <a:tc>
                      <a:txBody>
                        <a:bodyPr/>
                        <a:lstStyle/>
                        <a:p>
                          <a:r>
                            <a:rPr lang="en-US" sz="3200" dirty="0">
                              <a:solidFill>
                                <a:schemeClr val="tx1"/>
                              </a:solidFill>
                            </a:rPr>
                            <a:t>Crypto</a:t>
                          </a:r>
                        </a:p>
                      </a:txBody>
                      <a:tcPr/>
                    </a:tc>
                    <a:tc>
                      <a:txBody>
                        <a:bodyPr/>
                        <a:lstStyle/>
                        <a:p>
                          <a:r>
                            <a:rPr lang="en-US" sz="3200" dirty="0">
                              <a:solidFill>
                                <a:schemeClr val="tx1"/>
                              </a:solidFill>
                            </a:rPr>
                            <a:t>Run Time</a:t>
                          </a:r>
                        </a:p>
                      </a:txBody>
                      <a:tcPr/>
                    </a:tc>
                    <a:tc>
                      <a:txBody>
                        <a:bodyPr/>
                        <a:lstStyle/>
                        <a:p>
                          <a:r>
                            <a:rPr lang="en-US" sz="3200" dirty="0">
                              <a:solidFill>
                                <a:schemeClr val="tx1"/>
                              </a:solidFill>
                            </a:rPr>
                            <a:t>Adversary Time</a:t>
                          </a:r>
                        </a:p>
                      </a:txBody>
                      <a:tcPr/>
                    </a:tc>
                    <a:extLst>
                      <a:ext uri="{0D108BD9-81ED-4DB2-BD59-A6C34878D82A}">
                        <a16:rowId xmlns:a16="http://schemas.microsoft.com/office/drawing/2014/main" val="1645205476"/>
                      </a:ext>
                    </a:extLst>
                  </a:tr>
                  <a:tr h="758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[M78]</a:t>
                          </a:r>
                        </a:p>
                        <a:p>
                          <a:r>
                            <a:rPr lang="en-US" sz="3200" dirty="0">
                              <a:solidFill>
                                <a:schemeClr val="tx1"/>
                              </a:solidFill>
                            </a:rPr>
                            <a:t>[BGI08]</a:t>
                          </a:r>
                        </a:p>
                      </a:txBody>
                      <a:tcPr>
                        <a:solidFill>
                          <a:schemeClr val="bg2"/>
                        </a:solidFill>
                      </a:tcPr>
                    </a:tc>
                    <a:tc>
                      <a:txBody>
                        <a:bodyPr/>
                        <a:lstStyle/>
                        <a:p>
                          <a14:m>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2</m:t>
                                  </m:r>
                                </m:e>
                                <m:sup>
                                  <m:r>
                                    <a:rPr lang="en-US" sz="3200" b="0" i="1" smtClean="0">
                                      <a:latin typeface="Cambria Math" panose="02040503050406030204" pitchFamily="18" charset="0"/>
                                    </a:rPr>
                                    <m:t>𝑛</m:t>
                                  </m:r>
                                </m:sup>
                              </m:sSup>
                            </m:oMath>
                          </a14:m>
                          <a:r>
                            <a:rPr lang="en-US" sz="3200" dirty="0"/>
                            <a:t>-Strong OWFs</a:t>
                          </a:r>
                          <a:endParaRPr lang="en-US" sz="3200" dirty="0">
                            <a:solidFill>
                              <a:schemeClr val="tx1"/>
                            </a:solidFill>
                          </a:endParaRPr>
                        </a:p>
                      </a:txBody>
                      <a:tcPr>
                        <a:solidFill>
                          <a:schemeClr val="bg2"/>
                        </a:solidFill>
                      </a:tcPr>
                    </a:tc>
                    <a:tc>
                      <a:txBody>
                        <a:bodyPr/>
                        <a:lstStyle/>
                        <a:p>
                          <a:r>
                            <a:rPr lang="en-US" sz="3200" dirty="0">
                              <a:solidFill>
                                <a:schemeClr val="tx1"/>
                              </a:solidFill>
                            </a:rPr>
                            <a:t>Key Exchange</a:t>
                          </a: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solidFill>
                                    <a:latin typeface="Cambria Math" panose="02040503050406030204" pitchFamily="18" charset="0"/>
                                  </a:rPr>
                                  <m:t>𝑂</m:t>
                                </m:r>
                                <m:r>
                                  <a:rPr lang="en-US" sz="3200" b="0" i="1" smtClean="0">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𝑁</m:t>
                                </m:r>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Ω</m:t>
                                </m:r>
                                <m:r>
                                  <a:rPr lang="en-US" sz="3200" b="0" i="1" smtClean="0">
                                    <a:solidFill>
                                      <a:schemeClr val="tx1"/>
                                    </a:solidFill>
                                    <a:latin typeface="Cambria Math" panose="02040503050406030204" pitchFamily="18" charset="0"/>
                                  </a:rPr>
                                  <m:t>(</m:t>
                                </m:r>
                                <m:sSup>
                                  <m:sSupPr>
                                    <m:ctrlPr>
                                      <a:rPr lang="en-US" sz="3200" b="0" i="1" smtClean="0">
                                        <a:solidFill>
                                          <a:schemeClr val="tx1"/>
                                        </a:solidFill>
                                        <a:latin typeface="Cambria Math" panose="02040503050406030204" pitchFamily="18" charset="0"/>
                                      </a:rPr>
                                    </m:ctrlPr>
                                  </m:sSupPr>
                                  <m:e>
                                    <m:r>
                                      <a:rPr lang="en-US" sz="3200" b="0" i="1" smtClean="0">
                                        <a:solidFill>
                                          <a:schemeClr val="tx1"/>
                                        </a:solidFill>
                                        <a:latin typeface="Cambria Math" panose="02040503050406030204" pitchFamily="18" charset="0"/>
                                      </a:rPr>
                                      <m:t>𝑁</m:t>
                                    </m:r>
                                  </m:e>
                                  <m:sup>
                                    <m:r>
                                      <a:rPr lang="en-US" sz="3200" b="0" i="1" smtClean="0">
                                        <a:solidFill>
                                          <a:schemeClr val="tx1"/>
                                        </a:solidFill>
                                        <a:latin typeface="Cambria Math" panose="02040503050406030204" pitchFamily="18" charset="0"/>
                                      </a:rPr>
                                      <m:t>2</m:t>
                                    </m:r>
                                  </m:sup>
                                </m:sSup>
                                <m:r>
                                  <a:rPr lang="en-US" sz="3200" b="0" i="1" smtClean="0">
                                    <a:solidFill>
                                      <a:schemeClr val="tx1"/>
                                    </a:solidFill>
                                    <a:latin typeface="Cambria Math" panose="02040503050406030204" pitchFamily="18" charset="0"/>
                                  </a:rPr>
                                  <m:t>)</m:t>
                                </m:r>
                              </m:oMath>
                            </m:oMathPara>
                          </a14:m>
                          <a:endParaRPr lang="en-US" sz="3200" dirty="0">
                            <a:solidFill>
                              <a:schemeClr val="tx1"/>
                            </a:solidFill>
                          </a:endParaRPr>
                        </a:p>
                      </a:txBody>
                      <a:tcPr>
                        <a:solidFill>
                          <a:schemeClr val="bg2"/>
                        </a:solidFill>
                      </a:tcPr>
                    </a:tc>
                    <a:extLst>
                      <a:ext uri="{0D108BD9-81ED-4DB2-BD59-A6C34878D82A}">
                        <a16:rowId xmlns:a16="http://schemas.microsoft.com/office/drawing/2014/main" val="3313338888"/>
                      </a:ext>
                    </a:extLst>
                  </a:tr>
                  <a:tr h="758296">
                    <a:tc>
                      <a:txBody>
                        <a:bodyPr/>
                        <a:lstStyle/>
                        <a:p>
                          <a:r>
                            <a:rPr lang="en-US" sz="3200" dirty="0">
                              <a:solidFill>
                                <a:schemeClr val="tx1"/>
                              </a:solidFill>
                            </a:rPr>
                            <a:t>[DVV16]</a:t>
                          </a:r>
                        </a:p>
                      </a:txBody>
                      <a:tcPr/>
                    </a:tc>
                    <a:tc>
                      <a:txBody>
                        <a:bodyPr/>
                        <a:lstStyle/>
                        <a:p>
                          <a:r>
                            <a:rPr lang="en-US" sz="3200" dirty="0">
                              <a:solidFill>
                                <a:schemeClr val="tx1"/>
                              </a:solidFill>
                            </a:rPr>
                            <a:t>NC1</a:t>
                          </a:r>
                          <a:r>
                            <a:rPr lang="en-US" sz="3200" b="0" i="0" kern="1200" dirty="0">
                              <a:solidFill>
                                <a:schemeClr val="dk1"/>
                              </a:solidFill>
                              <a:effectLst/>
                              <a:latin typeface="+mn-lt"/>
                              <a:ea typeface="+mn-ea"/>
                              <a:cs typeface="+mn-cs"/>
                            </a:rPr>
                            <a:t>≠⊕L/poly</a:t>
                          </a:r>
                        </a:p>
                      </a:txBody>
                      <a:tcPr/>
                    </a:tc>
                    <a:tc>
                      <a:txBody>
                        <a:bodyPr/>
                        <a:lstStyle/>
                        <a:p>
                          <a:r>
                            <a:rPr lang="en-US" sz="3200" dirty="0">
                              <a:solidFill>
                                <a:schemeClr val="tx1"/>
                              </a:solidFill>
                            </a:rPr>
                            <a:t>OWF</a:t>
                          </a:r>
                          <a:r>
                            <a:rPr lang="en-US" sz="3200" baseline="0" dirty="0">
                              <a:solidFill>
                                <a:schemeClr val="tx1"/>
                              </a:solidFill>
                            </a:rPr>
                            <a:t> + PKE</a:t>
                          </a:r>
                          <a:endParaRPr lang="en-US" sz="3200" dirty="0">
                            <a:solidFill>
                              <a:schemeClr val="tx1"/>
                            </a:solidFill>
                          </a:endParaRPr>
                        </a:p>
                      </a:txBody>
                      <a:tcPr/>
                    </a:tc>
                    <a:tc>
                      <a:txBody>
                        <a:bodyPr/>
                        <a:lstStyle/>
                        <a:p>
                          <a:pPr algn="ctr"/>
                          <a:r>
                            <a:rPr lang="en-US" sz="3200" dirty="0">
                              <a:solidFill>
                                <a:schemeClr val="tx1"/>
                              </a:solidFill>
                            </a:rPr>
                            <a:t>NC1</a:t>
                          </a:r>
                        </a:p>
                      </a:txBody>
                      <a:tcPr/>
                    </a:tc>
                    <a:tc>
                      <a:txBody>
                        <a:bodyPr/>
                        <a:lstStyle/>
                        <a:p>
                          <a:pPr algn="ctr"/>
                          <a:r>
                            <a:rPr lang="en-US" sz="3200" dirty="0">
                              <a:solidFill>
                                <a:schemeClr val="tx1"/>
                              </a:solidFill>
                            </a:rPr>
                            <a:t>&gt;NC1</a:t>
                          </a:r>
                        </a:p>
                      </a:txBody>
                      <a:tcPr/>
                    </a:tc>
                    <a:extLst>
                      <a:ext uri="{0D108BD9-81ED-4DB2-BD59-A6C34878D82A}">
                        <a16:rowId xmlns:a16="http://schemas.microsoft.com/office/drawing/2014/main" val="3497633574"/>
                      </a:ext>
                    </a:extLst>
                  </a:tr>
                  <a:tr h="758296">
                    <a:tc>
                      <a:txBody>
                        <a:bodyPr/>
                        <a:lstStyle/>
                        <a:p>
                          <a:r>
                            <a:rPr lang="en-US" sz="3200" b="1" dirty="0">
                              <a:solidFill>
                                <a:schemeClr val="tx1"/>
                              </a:solidFill>
                            </a:rPr>
                            <a:t>[This</a:t>
                          </a:r>
                          <a:r>
                            <a:rPr lang="en-US" sz="3200" b="1" baseline="0" dirty="0">
                              <a:solidFill>
                                <a:schemeClr val="tx1"/>
                              </a:solidFill>
                            </a:rPr>
                            <a:t> Work]</a:t>
                          </a:r>
                          <a:endParaRPr lang="en-US" sz="3200" b="1" dirty="0">
                            <a:solidFill>
                              <a:schemeClr val="tx1"/>
                            </a:solidFill>
                          </a:endParaRPr>
                        </a:p>
                      </a:txBody>
                      <a:tcPr>
                        <a:solidFill>
                          <a:schemeClr val="accent6">
                            <a:lumMod val="40000"/>
                            <a:lumOff val="60000"/>
                          </a:schemeClr>
                        </a:solidFill>
                      </a:tcPr>
                    </a:tc>
                    <a:tc>
                      <a:txBody>
                        <a:bodyPr/>
                        <a:lstStyle/>
                        <a:p>
                          <a:r>
                            <a:rPr lang="en-US" sz="3200" b="1" dirty="0">
                              <a:solidFill>
                                <a:schemeClr val="tx1"/>
                              </a:solidFill>
                            </a:rPr>
                            <a:t>Average-Case Zero k-Clique</a:t>
                          </a:r>
                        </a:p>
                      </a:txBody>
                      <a:tcPr>
                        <a:solidFill>
                          <a:schemeClr val="accent6">
                            <a:lumMod val="40000"/>
                            <a:lumOff val="60000"/>
                          </a:schemeClr>
                        </a:solidFill>
                      </a:tcPr>
                    </a:tc>
                    <a:tc>
                      <a:txBody>
                        <a:bodyPr/>
                        <a:lstStyle/>
                        <a:p>
                          <a:r>
                            <a:rPr lang="en-US" sz="3200" b="1" dirty="0">
                              <a:solidFill>
                                <a:schemeClr val="tx1"/>
                              </a:solidFill>
                            </a:rPr>
                            <a:t>OWF</a:t>
                          </a:r>
                        </a:p>
                        <a:p>
                          <a:r>
                            <a:rPr lang="en-US" sz="3200" b="1" dirty="0">
                              <a:solidFill>
                                <a:schemeClr val="tx1"/>
                              </a:solidFill>
                            </a:rPr>
                            <a:t>PKE</a:t>
                          </a:r>
                        </a:p>
                        <a:p>
                          <a:r>
                            <a:rPr lang="en-US" sz="3200" b="1" dirty="0">
                              <a:solidFill>
                                <a:schemeClr val="tx1"/>
                              </a:solidFill>
                            </a:rPr>
                            <a:t>PKE</a:t>
                          </a:r>
                        </a:p>
                      </a:txBody>
                      <a:tcPr>
                        <a:solidFill>
                          <a:schemeClr val="accent6">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3200" b="1" i="1" smtClean="0">
                                  <a:solidFill>
                                    <a:schemeClr val="tx1"/>
                                  </a:solidFill>
                                  <a:latin typeface="Cambria Math" panose="02040503050406030204" pitchFamily="18" charset="0"/>
                                </a:rPr>
                                <m:t>𝑶</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𝑵</m:t>
                              </m:r>
                              <m:r>
                                <a:rPr lang="en-US" sz="3200" b="1" i="1" smtClean="0">
                                  <a:solidFill>
                                    <a:schemeClr val="tx1"/>
                                  </a:solidFill>
                                  <a:latin typeface="Cambria Math" panose="02040503050406030204" pitchFamily="18" charset="0"/>
                                </a:rPr>
                                <m:t>)</m:t>
                              </m:r>
                            </m:oMath>
                          </a14:m>
                          <a:r>
                            <a:rPr lang="en-US" sz="3200" b="1" dirty="0">
                              <a:solidFill>
                                <a:schemeClr val="tx1"/>
                              </a:solidFill>
                            </a:rPr>
                            <a:t> </a:t>
                          </a:r>
                          <a:endParaRPr lang="en-US" sz="3200" b="1" i="1" dirty="0">
                            <a:solidFill>
                              <a:schemeClr val="tx1"/>
                            </a:solidFill>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𝑶</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𝑵</m:t>
                                </m:r>
                                <m:r>
                                  <a:rPr lang="en-US" sz="3200" b="1" i="1" smtClean="0">
                                    <a:solidFill>
                                      <a:schemeClr val="tx1"/>
                                    </a:solidFill>
                                    <a:latin typeface="Cambria Math" panose="02040503050406030204" pitchFamily="18" charset="0"/>
                                  </a:rPr>
                                  <m:t>)</m:t>
                                </m:r>
                              </m:oMath>
                            </m:oMathPara>
                          </a14:m>
                          <a:endParaRPr lang="en-US" sz="3200" b="1"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b="1" i="1" smtClean="0">
                                    <a:solidFill>
                                      <a:schemeClr val="tx1"/>
                                    </a:solidFill>
                                    <a:latin typeface="Cambria Math" panose="02040503050406030204" pitchFamily="18" charset="0"/>
                                  </a:rPr>
                                  <m:t>𝑶</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𝑵</m:t>
                                </m:r>
                                <m:r>
                                  <a:rPr lang="en-US" sz="3200" b="1" i="1" smtClean="0">
                                    <a:solidFill>
                                      <a:schemeClr val="tx1"/>
                                    </a:solidFill>
                                    <a:latin typeface="Cambria Math" panose="02040503050406030204" pitchFamily="18" charset="0"/>
                                  </a:rPr>
                                  <m:t>)</m:t>
                                </m:r>
                              </m:oMath>
                            </m:oMathPara>
                          </a14:m>
                          <a:endParaRPr lang="en-US" sz="3200" b="1" dirty="0">
                            <a:solidFill>
                              <a:schemeClr val="tx1"/>
                            </a:solidFill>
                          </a:endParaRPr>
                        </a:p>
                      </a:txBody>
                      <a:tcPr>
                        <a:solidFill>
                          <a:schemeClr val="accent6">
                            <a:lumMod val="40000"/>
                            <a:lumOff val="60000"/>
                          </a:schemeClr>
                        </a:solidFill>
                      </a:tcPr>
                    </a:tc>
                    <a:tc>
                      <a:txBody>
                        <a:bodyPr/>
                        <a:lstStyle/>
                        <a:p>
                          <a:pPr/>
                          <a14:m>
                            <m:oMathPara xmlns:m="http://schemas.openxmlformats.org/officeDocument/2006/math">
                              <m:oMathParaPr>
                                <m:jc m:val="centerGroup"/>
                              </m:oMathParaPr>
                              <m:oMath xmlns:m="http://schemas.openxmlformats.org/officeDocument/2006/math">
                                <m:r>
                                  <a:rPr lang="en-US" sz="3200" b="1" i="0" smtClean="0">
                                    <a:solidFill>
                                      <a:schemeClr val="tx1"/>
                                    </a:solidFill>
                                    <a:latin typeface="Cambria Math" panose="02040503050406030204" pitchFamily="18" charset="0"/>
                                  </a:rPr>
                                  <m:t>𝛀</m:t>
                                </m:r>
                                <m:r>
                                  <a:rPr lang="en-US" sz="3200" b="1" i="1" smtClean="0">
                                    <a:solidFill>
                                      <a:schemeClr val="tx1"/>
                                    </a:solidFill>
                                    <a:latin typeface="Cambria Math" panose="02040503050406030204" pitchFamily="18" charset="0"/>
                                  </a:rPr>
                                  <m:t>(</m:t>
                                </m:r>
                                <m:sSup>
                                  <m:sSupPr>
                                    <m:ctrlPr>
                                      <a:rPr lang="en-US" sz="3200" b="1" i="1" smtClean="0">
                                        <a:solidFill>
                                          <a:schemeClr val="tx1"/>
                                        </a:solidFill>
                                        <a:latin typeface="Cambria Math" panose="02040503050406030204" pitchFamily="18" charset="0"/>
                                      </a:rPr>
                                    </m:ctrlPr>
                                  </m:sSupPr>
                                  <m:e>
                                    <m:r>
                                      <a:rPr lang="en-US" sz="3200" b="1" i="1" smtClean="0">
                                        <a:solidFill>
                                          <a:schemeClr val="tx1"/>
                                        </a:solidFill>
                                        <a:latin typeface="Cambria Math" panose="02040503050406030204" pitchFamily="18" charset="0"/>
                                      </a:rPr>
                                      <m:t>𝑵</m:t>
                                    </m:r>
                                  </m:e>
                                  <m:sup>
                                    <m:r>
                                      <a:rPr lang="en-US" sz="3200" b="1" i="1" smtClean="0">
                                        <a:solidFill>
                                          <a:schemeClr val="tx1"/>
                                        </a:solidFill>
                                        <a:latin typeface="Cambria Math" panose="02040503050406030204" pitchFamily="18" charset="0"/>
                                      </a:rPr>
                                      <m:t>𝒌</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𝟐</m:t>
                                    </m:r>
                                    <m:r>
                                      <a:rPr lang="en-US" sz="3200" b="1" i="1" smtClean="0">
                                        <a:solidFill>
                                          <a:schemeClr val="tx1"/>
                                        </a:solidFill>
                                        <a:latin typeface="Cambria Math" panose="02040503050406030204" pitchFamily="18" charset="0"/>
                                      </a:rPr>
                                      <m:t> </m:t>
                                    </m:r>
                                  </m:sup>
                                </m:sSup>
                                <m:r>
                                  <a:rPr lang="en-US" sz="3200" b="1" i="1" smtClean="0">
                                    <a:solidFill>
                                      <a:schemeClr val="tx1"/>
                                    </a:solidFill>
                                    <a:latin typeface="Cambria Math" panose="02040503050406030204" pitchFamily="18" charset="0"/>
                                  </a:rPr>
                                  <m:t>)</m:t>
                                </m:r>
                              </m:oMath>
                            </m:oMathPara>
                          </a14:m>
                          <a:endParaRPr lang="en-US" sz="3200" b="1"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b="1" i="0" smtClean="0">
                                    <a:solidFill>
                                      <a:schemeClr val="tx1"/>
                                    </a:solidFill>
                                    <a:latin typeface="Cambria Math" panose="02040503050406030204" pitchFamily="18" charset="0"/>
                                  </a:rPr>
                                  <m:t>𝛀</m:t>
                                </m:r>
                                <m:d>
                                  <m:dPr>
                                    <m:ctrlPr>
                                      <a:rPr lang="en-US" sz="3200" b="1" i="1" smtClean="0">
                                        <a:solidFill>
                                          <a:schemeClr val="tx1"/>
                                        </a:solidFill>
                                        <a:latin typeface="Cambria Math" panose="02040503050406030204" pitchFamily="18" charset="0"/>
                                      </a:rPr>
                                    </m:ctrlPr>
                                  </m:dPr>
                                  <m:e>
                                    <m:sSup>
                                      <m:sSupPr>
                                        <m:ctrlPr>
                                          <a:rPr lang="en-US" sz="3200" b="1" i="1" smtClean="0">
                                            <a:solidFill>
                                              <a:schemeClr val="tx1"/>
                                            </a:solidFill>
                                            <a:latin typeface="Cambria Math" panose="02040503050406030204" pitchFamily="18" charset="0"/>
                                          </a:rPr>
                                        </m:ctrlPr>
                                      </m:sSupPr>
                                      <m:e>
                                        <m:r>
                                          <a:rPr lang="en-US" sz="3200" b="1" i="1" smtClean="0">
                                            <a:solidFill>
                                              <a:schemeClr val="tx1"/>
                                            </a:solidFill>
                                            <a:latin typeface="Cambria Math" panose="02040503050406030204" pitchFamily="18" charset="0"/>
                                          </a:rPr>
                                          <m:t>𝑵</m:t>
                                        </m:r>
                                      </m:e>
                                      <m:sup>
                                        <m:r>
                                          <a:rPr lang="en-US" sz="3200" b="1" i="1" smtClean="0">
                                            <a:solidFill>
                                              <a:schemeClr val="tx1"/>
                                            </a:solidFill>
                                            <a:latin typeface="Cambria Math" panose="02040503050406030204" pitchFamily="18" charset="0"/>
                                          </a:rPr>
                                          <m:t>𝟏</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𝟓</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𝜹</m:t>
                                        </m:r>
                                      </m:sup>
                                    </m:sSup>
                                  </m:e>
                                </m:d>
                              </m:oMath>
                            </m:oMathPara>
                          </a14:m>
                          <a:endParaRPr lang="en-US" sz="3200" b="1"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3200" b="1" i="0" smtClean="0">
                                    <a:solidFill>
                                      <a:schemeClr val="tx1"/>
                                    </a:solidFill>
                                    <a:latin typeface="Cambria Math" panose="02040503050406030204" pitchFamily="18" charset="0"/>
                                  </a:rPr>
                                  <m:t>𝛀</m:t>
                                </m:r>
                                <m:r>
                                  <a:rPr lang="en-US" sz="3200" b="1" i="1" smtClean="0">
                                    <a:solidFill>
                                      <a:schemeClr val="tx1"/>
                                    </a:solidFill>
                                    <a:latin typeface="Cambria Math" panose="02040503050406030204" pitchFamily="18" charset="0"/>
                                  </a:rPr>
                                  <m:t>(</m:t>
                                </m:r>
                                <m:sSup>
                                  <m:sSupPr>
                                    <m:ctrlPr>
                                      <a:rPr lang="en-US" sz="3200" b="1" i="1" smtClean="0">
                                        <a:solidFill>
                                          <a:schemeClr val="tx1"/>
                                        </a:solidFill>
                                        <a:latin typeface="Cambria Math" panose="02040503050406030204" pitchFamily="18" charset="0"/>
                                      </a:rPr>
                                    </m:ctrlPr>
                                  </m:sSupPr>
                                  <m:e>
                                    <m:r>
                                      <a:rPr lang="en-US" sz="3200" b="1" i="1" smtClean="0">
                                        <a:solidFill>
                                          <a:schemeClr val="tx1"/>
                                        </a:solidFill>
                                        <a:latin typeface="Cambria Math" panose="02040503050406030204" pitchFamily="18" charset="0"/>
                                      </a:rPr>
                                      <m:t>𝑵</m:t>
                                    </m:r>
                                  </m:e>
                                  <m:sup>
                                    <m:r>
                                      <a:rPr lang="en-US" sz="3200" b="1" i="1" smtClean="0">
                                        <a:solidFill>
                                          <a:schemeClr val="tx1"/>
                                        </a:solidFill>
                                        <a:latin typeface="Cambria Math" panose="02040503050406030204" pitchFamily="18" charset="0"/>
                                      </a:rPr>
                                      <m:t>𝟐</m:t>
                                    </m:r>
                                    <m:r>
                                      <a:rPr lang="en-US" sz="3200" b="1" i="1" smtClean="0">
                                        <a:solidFill>
                                          <a:schemeClr val="tx1"/>
                                        </a:solidFill>
                                        <a:latin typeface="Cambria Math" panose="02040503050406030204" pitchFamily="18" charset="0"/>
                                      </a:rPr>
                                      <m:t>−</m:t>
                                    </m:r>
                                    <m:r>
                                      <a:rPr lang="en-US" sz="3200" b="1" i="1" smtClean="0">
                                        <a:solidFill>
                                          <a:schemeClr val="tx1"/>
                                        </a:solidFill>
                                        <a:latin typeface="Cambria Math" panose="02040503050406030204" pitchFamily="18" charset="0"/>
                                      </a:rPr>
                                      <m:t>𝜹</m:t>
                                    </m:r>
                                  </m:sup>
                                </m:sSup>
                                <m:r>
                                  <a:rPr lang="en-US" sz="3200" b="1" i="1" smtClean="0">
                                    <a:solidFill>
                                      <a:schemeClr val="tx1"/>
                                    </a:solidFill>
                                    <a:latin typeface="Cambria Math" panose="02040503050406030204" pitchFamily="18" charset="0"/>
                                  </a:rPr>
                                  <m:t>)</m:t>
                                </m:r>
                              </m:oMath>
                            </m:oMathPara>
                          </a14:m>
                          <a:endParaRPr lang="en-US" sz="3200" b="1"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3476296225"/>
                      </a:ext>
                    </a:extLst>
                  </a:tr>
                </a:tbl>
              </a:graphicData>
            </a:graphic>
          </p:graphicFrame>
        </mc:Choice>
        <mc:Fallback xmlns="">
          <p:graphicFrame>
            <p:nvGraphicFramePr>
              <p:cNvPr id="5" name="Content Placeholder 4"/>
              <p:cNvGraphicFramePr>
                <a:graphicFrameLocks noGrp="1"/>
              </p:cNvGraphicFramePr>
              <p:nvPr>
                <p:ph idx="1"/>
                <p:extLst>
                  <p:ext uri="{D42A27DB-BD31-4B8C-83A1-F6EECF244321}">
                    <p14:modId xmlns:p14="http://schemas.microsoft.com/office/powerpoint/2010/main" val="3480347186"/>
                  </p:ext>
                </p:extLst>
              </p:nvPr>
            </p:nvGraphicFramePr>
            <p:xfrm>
              <a:off x="140673" y="1275453"/>
              <a:ext cx="11949726" cy="4546706"/>
            </p:xfrm>
            <a:graphic>
              <a:graphicData uri="http://schemas.openxmlformats.org/drawingml/2006/table">
                <a:tbl>
                  <a:tblPr firstRow="1" bandRow="1">
                    <a:tableStyleId>{00A15C55-8517-42AA-B614-E9B94910E393}</a:tableStyleId>
                  </a:tblPr>
                  <a:tblGrid>
                    <a:gridCol w="2389945">
                      <a:extLst>
                        <a:ext uri="{9D8B030D-6E8A-4147-A177-3AD203B41FA5}">
                          <a16:colId xmlns:a16="http://schemas.microsoft.com/office/drawing/2014/main" val="2606490418"/>
                        </a:ext>
                      </a:extLst>
                    </a:gridCol>
                    <a:gridCol w="2855892">
                      <a:extLst>
                        <a:ext uri="{9D8B030D-6E8A-4147-A177-3AD203B41FA5}">
                          <a16:colId xmlns:a16="http://schemas.microsoft.com/office/drawing/2014/main" val="458517464"/>
                        </a:ext>
                      </a:extLst>
                    </a:gridCol>
                    <a:gridCol w="2147464">
                      <a:extLst>
                        <a:ext uri="{9D8B030D-6E8A-4147-A177-3AD203B41FA5}">
                          <a16:colId xmlns:a16="http://schemas.microsoft.com/office/drawing/2014/main" val="1532023020"/>
                        </a:ext>
                      </a:extLst>
                    </a:gridCol>
                    <a:gridCol w="2141472">
                      <a:extLst>
                        <a:ext uri="{9D8B030D-6E8A-4147-A177-3AD203B41FA5}">
                          <a16:colId xmlns:a16="http://schemas.microsoft.com/office/drawing/2014/main" val="1487910699"/>
                        </a:ext>
                      </a:extLst>
                    </a:gridCol>
                    <a:gridCol w="2414953">
                      <a:extLst>
                        <a:ext uri="{9D8B030D-6E8A-4147-A177-3AD203B41FA5}">
                          <a16:colId xmlns:a16="http://schemas.microsoft.com/office/drawing/2014/main" val="814332536"/>
                        </a:ext>
                      </a:extLst>
                    </a:gridCol>
                  </a:tblGrid>
                  <a:tr h="1066800">
                    <a:tc>
                      <a:txBody>
                        <a:bodyPr/>
                        <a:lstStyle/>
                        <a:p>
                          <a:r>
                            <a:rPr lang="en-US" sz="3200" dirty="0">
                              <a:solidFill>
                                <a:schemeClr val="tx1"/>
                              </a:solidFill>
                            </a:rPr>
                            <a:t>Paper</a:t>
                          </a:r>
                        </a:p>
                      </a:txBody>
                      <a:tcPr/>
                    </a:tc>
                    <a:tc>
                      <a:txBody>
                        <a:bodyPr/>
                        <a:lstStyle/>
                        <a:p>
                          <a:r>
                            <a:rPr lang="en-US" sz="3200" dirty="0">
                              <a:solidFill>
                                <a:schemeClr val="tx1"/>
                              </a:solidFill>
                            </a:rPr>
                            <a:t>Assumptions</a:t>
                          </a:r>
                        </a:p>
                      </a:txBody>
                      <a:tcPr/>
                    </a:tc>
                    <a:tc>
                      <a:txBody>
                        <a:bodyPr/>
                        <a:lstStyle/>
                        <a:p>
                          <a:r>
                            <a:rPr lang="en-US" sz="3200" dirty="0">
                              <a:solidFill>
                                <a:schemeClr val="tx1"/>
                              </a:solidFill>
                            </a:rPr>
                            <a:t>Crypto</a:t>
                          </a:r>
                        </a:p>
                      </a:txBody>
                      <a:tcPr/>
                    </a:tc>
                    <a:tc>
                      <a:txBody>
                        <a:bodyPr/>
                        <a:lstStyle/>
                        <a:p>
                          <a:r>
                            <a:rPr lang="en-US" sz="3200" dirty="0">
                              <a:solidFill>
                                <a:schemeClr val="tx1"/>
                              </a:solidFill>
                            </a:rPr>
                            <a:t>Run Time</a:t>
                          </a:r>
                        </a:p>
                      </a:txBody>
                      <a:tcPr/>
                    </a:tc>
                    <a:tc>
                      <a:txBody>
                        <a:bodyPr/>
                        <a:lstStyle/>
                        <a:p>
                          <a:r>
                            <a:rPr lang="en-US" sz="3200" dirty="0">
                              <a:solidFill>
                                <a:schemeClr val="tx1"/>
                              </a:solidFill>
                            </a:rPr>
                            <a:t>Adversary Time</a:t>
                          </a:r>
                        </a:p>
                      </a:txBody>
                      <a:tcPr/>
                    </a:tc>
                    <a:extLst>
                      <a:ext uri="{0D108BD9-81ED-4DB2-BD59-A6C34878D82A}">
                        <a16:rowId xmlns:a16="http://schemas.microsoft.com/office/drawing/2014/main" val="1645205476"/>
                      </a:ext>
                    </a:extLst>
                  </a:tr>
                  <a:tr h="1066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schemeClr val="tx1"/>
                              </a:solidFill>
                            </a:rPr>
                            <a:t>[M78]</a:t>
                          </a:r>
                        </a:p>
                        <a:p>
                          <a:r>
                            <a:rPr lang="en-US" sz="3200" dirty="0">
                              <a:solidFill>
                                <a:schemeClr val="tx1"/>
                              </a:solidFill>
                            </a:rPr>
                            <a:t>[BGI08]</a:t>
                          </a:r>
                        </a:p>
                      </a:txBody>
                      <a:tcPr>
                        <a:solidFill>
                          <a:schemeClr val="bg2"/>
                        </a:solidFill>
                      </a:tcPr>
                    </a:tc>
                    <a:tc>
                      <a:txBody>
                        <a:bodyPr/>
                        <a:lstStyle/>
                        <a:p>
                          <a:endParaRPr lang="en-US"/>
                        </a:p>
                      </a:txBody>
                      <a:tcPr>
                        <a:blipFill>
                          <a:blip r:embed="rId3"/>
                          <a:stretch>
                            <a:fillRect l="-84000" t="-107143" r="-235556" b="-238095"/>
                          </a:stretch>
                        </a:blipFill>
                      </a:tcPr>
                    </a:tc>
                    <a:tc>
                      <a:txBody>
                        <a:bodyPr/>
                        <a:lstStyle/>
                        <a:p>
                          <a:r>
                            <a:rPr lang="en-US" sz="3200" dirty="0">
                              <a:solidFill>
                                <a:schemeClr val="tx1"/>
                              </a:solidFill>
                            </a:rPr>
                            <a:t>Key Exchange</a:t>
                          </a:r>
                        </a:p>
                      </a:txBody>
                      <a:tcPr>
                        <a:solidFill>
                          <a:schemeClr val="bg2"/>
                        </a:solidFill>
                      </a:tcPr>
                    </a:tc>
                    <a:tc>
                      <a:txBody>
                        <a:bodyPr/>
                        <a:lstStyle/>
                        <a:p>
                          <a:endParaRPr lang="en-US"/>
                        </a:p>
                      </a:txBody>
                      <a:tcPr>
                        <a:blipFill>
                          <a:blip r:embed="rId3"/>
                          <a:stretch>
                            <a:fillRect l="-344970" t="-107143" r="-113609" b="-238095"/>
                          </a:stretch>
                        </a:blipFill>
                      </a:tcPr>
                    </a:tc>
                    <a:tc>
                      <a:txBody>
                        <a:bodyPr/>
                        <a:lstStyle/>
                        <a:p>
                          <a:endParaRPr lang="en-US"/>
                        </a:p>
                      </a:txBody>
                      <a:tcPr>
                        <a:blipFill>
                          <a:blip r:embed="rId3"/>
                          <a:stretch>
                            <a:fillRect l="-395789" t="-107143" r="-1053" b="-238095"/>
                          </a:stretch>
                        </a:blipFill>
                      </a:tcPr>
                    </a:tc>
                    <a:extLst>
                      <a:ext uri="{0D108BD9-81ED-4DB2-BD59-A6C34878D82A}">
                        <a16:rowId xmlns:a16="http://schemas.microsoft.com/office/drawing/2014/main" val="3313338888"/>
                      </a:ext>
                    </a:extLst>
                  </a:tr>
                  <a:tr h="758296">
                    <a:tc>
                      <a:txBody>
                        <a:bodyPr/>
                        <a:lstStyle/>
                        <a:p>
                          <a:r>
                            <a:rPr lang="en-US" sz="3200" dirty="0">
                              <a:solidFill>
                                <a:schemeClr val="tx1"/>
                              </a:solidFill>
                            </a:rPr>
                            <a:t>[DVV16]</a:t>
                          </a:r>
                        </a:p>
                      </a:txBody>
                      <a:tcPr/>
                    </a:tc>
                    <a:tc>
                      <a:txBody>
                        <a:bodyPr/>
                        <a:lstStyle/>
                        <a:p>
                          <a:r>
                            <a:rPr lang="en-US" sz="3200" dirty="0">
                              <a:solidFill>
                                <a:schemeClr val="tx1"/>
                              </a:solidFill>
                            </a:rPr>
                            <a:t>NC1</a:t>
                          </a:r>
                          <a:r>
                            <a:rPr lang="en-US" sz="3200" b="0" i="0" kern="1200" dirty="0">
                              <a:solidFill>
                                <a:schemeClr val="dk1"/>
                              </a:solidFill>
                              <a:effectLst/>
                              <a:latin typeface="+mn-lt"/>
                              <a:ea typeface="+mn-ea"/>
                              <a:cs typeface="+mn-cs"/>
                            </a:rPr>
                            <a:t>≠⊕L/poly</a:t>
                          </a:r>
                        </a:p>
                      </a:txBody>
                      <a:tcPr/>
                    </a:tc>
                    <a:tc>
                      <a:txBody>
                        <a:bodyPr/>
                        <a:lstStyle/>
                        <a:p>
                          <a:r>
                            <a:rPr lang="en-US" sz="3200" dirty="0">
                              <a:solidFill>
                                <a:schemeClr val="tx1"/>
                              </a:solidFill>
                            </a:rPr>
                            <a:t>OWF</a:t>
                          </a:r>
                          <a:r>
                            <a:rPr lang="en-US" sz="3200" baseline="0" dirty="0">
                              <a:solidFill>
                                <a:schemeClr val="tx1"/>
                              </a:solidFill>
                            </a:rPr>
                            <a:t> + PKE</a:t>
                          </a:r>
                          <a:endParaRPr lang="en-US" sz="3200" dirty="0">
                            <a:solidFill>
                              <a:schemeClr val="tx1"/>
                            </a:solidFill>
                          </a:endParaRPr>
                        </a:p>
                      </a:txBody>
                      <a:tcPr/>
                    </a:tc>
                    <a:tc>
                      <a:txBody>
                        <a:bodyPr/>
                        <a:lstStyle/>
                        <a:p>
                          <a:pPr algn="ctr"/>
                          <a:r>
                            <a:rPr lang="en-US" sz="3200" dirty="0">
                              <a:solidFill>
                                <a:schemeClr val="tx1"/>
                              </a:solidFill>
                            </a:rPr>
                            <a:t>NC1</a:t>
                          </a:r>
                        </a:p>
                      </a:txBody>
                      <a:tcPr/>
                    </a:tc>
                    <a:tc>
                      <a:txBody>
                        <a:bodyPr/>
                        <a:lstStyle/>
                        <a:p>
                          <a:pPr algn="ctr"/>
                          <a:r>
                            <a:rPr lang="en-US" sz="3200" dirty="0">
                              <a:solidFill>
                                <a:schemeClr val="tx1"/>
                              </a:solidFill>
                            </a:rPr>
                            <a:t>&gt;NC1</a:t>
                          </a:r>
                        </a:p>
                      </a:txBody>
                      <a:tcPr/>
                    </a:tc>
                    <a:extLst>
                      <a:ext uri="{0D108BD9-81ED-4DB2-BD59-A6C34878D82A}">
                        <a16:rowId xmlns:a16="http://schemas.microsoft.com/office/drawing/2014/main" val="3497633574"/>
                      </a:ext>
                    </a:extLst>
                  </a:tr>
                  <a:tr h="1654810">
                    <a:tc>
                      <a:txBody>
                        <a:bodyPr/>
                        <a:lstStyle/>
                        <a:p>
                          <a:r>
                            <a:rPr lang="en-US" sz="3200" b="1" dirty="0">
                              <a:solidFill>
                                <a:schemeClr val="tx1"/>
                              </a:solidFill>
                            </a:rPr>
                            <a:t>[This</a:t>
                          </a:r>
                          <a:r>
                            <a:rPr lang="en-US" sz="3200" b="1" baseline="0" dirty="0">
                              <a:solidFill>
                                <a:schemeClr val="tx1"/>
                              </a:solidFill>
                            </a:rPr>
                            <a:t> Work]</a:t>
                          </a:r>
                          <a:endParaRPr lang="en-US" sz="3200" b="1" dirty="0">
                            <a:solidFill>
                              <a:schemeClr val="tx1"/>
                            </a:solidFill>
                          </a:endParaRPr>
                        </a:p>
                      </a:txBody>
                      <a:tcPr>
                        <a:solidFill>
                          <a:schemeClr val="accent6">
                            <a:lumMod val="40000"/>
                            <a:lumOff val="60000"/>
                          </a:schemeClr>
                        </a:solidFill>
                      </a:tcPr>
                    </a:tc>
                    <a:tc>
                      <a:txBody>
                        <a:bodyPr/>
                        <a:lstStyle/>
                        <a:p>
                          <a:r>
                            <a:rPr lang="en-US" sz="3200" b="1" dirty="0">
                              <a:solidFill>
                                <a:schemeClr val="tx1"/>
                              </a:solidFill>
                            </a:rPr>
                            <a:t>Average-Case Zero k-Clique</a:t>
                          </a:r>
                        </a:p>
                      </a:txBody>
                      <a:tcPr>
                        <a:solidFill>
                          <a:schemeClr val="accent6">
                            <a:lumMod val="40000"/>
                            <a:lumOff val="60000"/>
                          </a:schemeClr>
                        </a:solidFill>
                      </a:tcPr>
                    </a:tc>
                    <a:tc>
                      <a:txBody>
                        <a:bodyPr/>
                        <a:lstStyle/>
                        <a:p>
                          <a:r>
                            <a:rPr lang="en-US" sz="3200" b="1" dirty="0">
                              <a:solidFill>
                                <a:schemeClr val="tx1"/>
                              </a:solidFill>
                            </a:rPr>
                            <a:t>OWF</a:t>
                          </a:r>
                        </a:p>
                        <a:p>
                          <a:r>
                            <a:rPr lang="en-US" sz="3200" b="1" dirty="0">
                              <a:solidFill>
                                <a:schemeClr val="tx1"/>
                              </a:solidFill>
                            </a:rPr>
                            <a:t>PKE</a:t>
                          </a:r>
                        </a:p>
                        <a:p>
                          <a:r>
                            <a:rPr lang="en-US" sz="3200" b="1" dirty="0">
                              <a:solidFill>
                                <a:schemeClr val="tx1"/>
                              </a:solidFill>
                            </a:rPr>
                            <a:t>PKE</a:t>
                          </a:r>
                        </a:p>
                      </a:txBody>
                      <a:tcPr>
                        <a:solidFill>
                          <a:schemeClr val="accent6">
                            <a:lumMod val="40000"/>
                            <a:lumOff val="60000"/>
                          </a:schemeClr>
                        </a:solidFill>
                      </a:tcPr>
                    </a:tc>
                    <a:tc>
                      <a:txBody>
                        <a:bodyPr/>
                        <a:lstStyle/>
                        <a:p>
                          <a:endParaRPr lang="en-US"/>
                        </a:p>
                      </a:txBody>
                      <a:tcPr>
                        <a:blipFill>
                          <a:blip r:embed="rId3"/>
                          <a:stretch>
                            <a:fillRect l="-344970" t="-178626" r="-113609" b="-6870"/>
                          </a:stretch>
                        </a:blipFill>
                      </a:tcPr>
                    </a:tc>
                    <a:tc>
                      <a:txBody>
                        <a:bodyPr/>
                        <a:lstStyle/>
                        <a:p>
                          <a:endParaRPr lang="en-US"/>
                        </a:p>
                      </a:txBody>
                      <a:tcPr>
                        <a:blipFill>
                          <a:blip r:embed="rId3"/>
                          <a:stretch>
                            <a:fillRect l="-395789" t="-178626" r="-1053" b="-6870"/>
                          </a:stretch>
                        </a:blipFill>
                      </a:tcPr>
                    </a:tc>
                    <a:extLst>
                      <a:ext uri="{0D108BD9-81ED-4DB2-BD59-A6C34878D82A}">
                        <a16:rowId xmlns:a16="http://schemas.microsoft.com/office/drawing/2014/main" val="3476296225"/>
                      </a:ext>
                    </a:extLst>
                  </a:tr>
                </a:tbl>
              </a:graphicData>
            </a:graphic>
          </p:graphicFrame>
        </mc:Fallback>
      </mc:AlternateContent>
      <p:sp>
        <p:nvSpPr>
          <p:cNvPr id="4" name="Rectangle 3">
            <a:extLst>
              <a:ext uri="{FF2B5EF4-FFF2-40B4-BE49-F238E27FC236}">
                <a16:creationId xmlns:a16="http://schemas.microsoft.com/office/drawing/2014/main" id="{BEC659D7-7335-9E42-9B37-52B824EDE94B}"/>
              </a:ext>
            </a:extLst>
          </p:cNvPr>
          <p:cNvSpPr/>
          <p:nvPr/>
        </p:nvSpPr>
        <p:spPr>
          <a:xfrm>
            <a:off x="7396844" y="4686298"/>
            <a:ext cx="4693555" cy="506186"/>
          </a:xfrm>
          <a:prstGeom prst="rect">
            <a:avLst/>
          </a:prstGeom>
          <a:noFill/>
          <a:ln w="762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ular Callout 2">
            <a:extLst>
              <a:ext uri="{FF2B5EF4-FFF2-40B4-BE49-F238E27FC236}">
                <a16:creationId xmlns:a16="http://schemas.microsoft.com/office/drawing/2014/main" id="{F70417EE-3E8F-C045-8C27-F803D9BDE6E7}"/>
              </a:ext>
            </a:extLst>
          </p:cNvPr>
          <p:cNvSpPr/>
          <p:nvPr/>
        </p:nvSpPr>
        <p:spPr>
          <a:xfrm>
            <a:off x="2530930" y="5192484"/>
            <a:ext cx="3216728" cy="816430"/>
          </a:xfrm>
          <a:prstGeom prst="wedgeRoundRectCallout">
            <a:avLst>
              <a:gd name="adj1" fmla="val 101309"/>
              <a:gd name="adj2" fmla="val -61957"/>
              <a:gd name="adj3" fmla="val 16667"/>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Generic properties</a:t>
            </a:r>
          </a:p>
        </p:txBody>
      </p:sp>
      <p:sp>
        <p:nvSpPr>
          <p:cNvPr id="6" name="Rounded Rectangular Callout 5">
            <a:extLst>
              <a:ext uri="{FF2B5EF4-FFF2-40B4-BE49-F238E27FC236}">
                <a16:creationId xmlns:a16="http://schemas.microsoft.com/office/drawing/2014/main" id="{D8333355-4497-0147-B77C-2AADC91B71C1}"/>
              </a:ext>
            </a:extLst>
          </p:cNvPr>
          <p:cNvSpPr/>
          <p:nvPr/>
        </p:nvSpPr>
        <p:spPr>
          <a:xfrm>
            <a:off x="6716485" y="5730304"/>
            <a:ext cx="3216728" cy="1127696"/>
          </a:xfrm>
          <a:prstGeom prst="wedgeRoundRectCallout">
            <a:avLst>
              <a:gd name="adj1" fmla="val 65776"/>
              <a:gd name="adj2" fmla="val -46030"/>
              <a:gd name="adj3" fmla="val 16667"/>
            </a:avLst>
          </a:prstGeom>
          <a:solidFill>
            <a:srgbClr val="FFDA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Specific properties of Zero-k-Clique</a:t>
            </a:r>
          </a:p>
        </p:txBody>
      </p:sp>
    </p:spTree>
    <p:extLst>
      <p:ext uri="{BB962C8B-B14F-4D97-AF65-F5344CB8AC3E}">
        <p14:creationId xmlns:p14="http://schemas.microsoft.com/office/powerpoint/2010/main" val="6202900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9DFF876-D6B9-CB4D-AF9B-0E65216A4522}"/>
              </a:ext>
            </a:extLst>
          </p:cNvPr>
          <p:cNvSpPr/>
          <p:nvPr/>
        </p:nvSpPr>
        <p:spPr>
          <a:xfrm>
            <a:off x="2443164" y="365125"/>
            <a:ext cx="7678340" cy="21494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a:solidFill>
                  <a:schemeClr val="tx1"/>
                </a:solidFill>
              </a:rPr>
              <a:t>Can we have a meaningful notion of cryptography even if we don’t have OWFs?</a:t>
            </a:r>
            <a:endParaRPr lang="en-US" sz="3200" dirty="0">
              <a:solidFill>
                <a:schemeClr val="tx1"/>
              </a:solidFill>
            </a:endParaRPr>
          </a:p>
        </p:txBody>
      </p:sp>
      <p:sp>
        <p:nvSpPr>
          <p:cNvPr id="3" name="Cloud 2">
            <a:extLst>
              <a:ext uri="{FF2B5EF4-FFF2-40B4-BE49-F238E27FC236}">
                <a16:creationId xmlns:a16="http://schemas.microsoft.com/office/drawing/2014/main" id="{17998C60-76F7-AC49-8ACF-B8183BD43EEC}"/>
              </a:ext>
            </a:extLst>
          </p:cNvPr>
          <p:cNvSpPr/>
          <p:nvPr/>
        </p:nvSpPr>
        <p:spPr>
          <a:xfrm>
            <a:off x="2493963" y="1828801"/>
            <a:ext cx="6984863" cy="3072917"/>
          </a:xfrm>
          <a:prstGeom prst="cloud">
            <a:avLst/>
          </a:prstGeom>
          <a:solidFill>
            <a:schemeClr val="bg1"/>
          </a:solidFill>
          <a:effectLst>
            <a:glow rad="1079500">
              <a:schemeClr val="accent4">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rPr>
              <a:t>YES!</a:t>
            </a:r>
          </a:p>
          <a:p>
            <a:pPr algn="ctr"/>
            <a:r>
              <a:rPr lang="en-US" sz="3200" dirty="0">
                <a:solidFill>
                  <a:schemeClr val="tx1"/>
                </a:solidFill>
              </a:rPr>
              <a:t>And can use fine-grained complexity assumptions!</a:t>
            </a:r>
          </a:p>
        </p:txBody>
      </p:sp>
      <p:grpSp>
        <p:nvGrpSpPr>
          <p:cNvPr id="5" name="Group 4">
            <a:extLst>
              <a:ext uri="{FF2B5EF4-FFF2-40B4-BE49-F238E27FC236}">
                <a16:creationId xmlns:a16="http://schemas.microsoft.com/office/drawing/2014/main" id="{D24B647C-1337-8746-B645-FA052A37BED7}"/>
              </a:ext>
            </a:extLst>
          </p:cNvPr>
          <p:cNvGrpSpPr/>
          <p:nvPr/>
        </p:nvGrpSpPr>
        <p:grpSpPr>
          <a:xfrm>
            <a:off x="4329114" y="4322771"/>
            <a:ext cx="3449240" cy="2363691"/>
            <a:chOff x="4329114" y="4322771"/>
            <a:chExt cx="3449240" cy="2363691"/>
          </a:xfrm>
        </p:grpSpPr>
        <p:sp>
          <p:nvSpPr>
            <p:cNvPr id="7" name="Rounded Rectangle 6">
              <a:extLst>
                <a:ext uri="{FF2B5EF4-FFF2-40B4-BE49-F238E27FC236}">
                  <a16:creationId xmlns:a16="http://schemas.microsoft.com/office/drawing/2014/main" id="{CCC05ADB-E383-6547-AF3F-19187C13D805}"/>
                </a:ext>
              </a:extLst>
            </p:cNvPr>
            <p:cNvSpPr/>
            <p:nvPr/>
          </p:nvSpPr>
          <p:spPr>
            <a:xfrm>
              <a:off x="4329114" y="4322771"/>
              <a:ext cx="3449240" cy="23636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2. Assumptions</a:t>
              </a:r>
            </a:p>
            <a:p>
              <a:pPr algn="ctr"/>
              <a:r>
                <a:rPr lang="en-US" sz="3200" dirty="0">
                  <a:solidFill>
                    <a:schemeClr val="tx1"/>
                  </a:solidFill>
                </a:rPr>
                <a:t>Zero-k-Clique</a:t>
              </a:r>
            </a:p>
            <a:p>
              <a:pPr algn="ctr"/>
              <a:endParaRPr lang="en-US" sz="3200" dirty="0">
                <a:solidFill>
                  <a:schemeClr val="tx1"/>
                </a:solidFill>
              </a:endParaRPr>
            </a:p>
            <a:p>
              <a:pPr algn="ctr"/>
              <a:endParaRPr lang="en-US" sz="3200" dirty="0">
                <a:solidFill>
                  <a:schemeClr val="tx1"/>
                </a:solidFill>
              </a:endParaRPr>
            </a:p>
          </p:txBody>
        </p:sp>
        <p:grpSp>
          <p:nvGrpSpPr>
            <p:cNvPr id="186" name="Group 185">
              <a:extLst>
                <a:ext uri="{FF2B5EF4-FFF2-40B4-BE49-F238E27FC236}">
                  <a16:creationId xmlns:a16="http://schemas.microsoft.com/office/drawing/2014/main" id="{02EC45EC-9F78-C344-BA13-0223FB67907A}"/>
                </a:ext>
              </a:extLst>
            </p:cNvPr>
            <p:cNvGrpSpPr/>
            <p:nvPr/>
          </p:nvGrpSpPr>
          <p:grpSpPr>
            <a:xfrm>
              <a:off x="5405423" y="5313259"/>
              <a:ext cx="1338280" cy="1330340"/>
              <a:chOff x="1646340" y="2495814"/>
              <a:chExt cx="4096505" cy="4072199"/>
            </a:xfrm>
          </p:grpSpPr>
          <p:sp>
            <p:nvSpPr>
              <p:cNvPr id="187" name="Oval 186">
                <a:extLst>
                  <a:ext uri="{FF2B5EF4-FFF2-40B4-BE49-F238E27FC236}">
                    <a16:creationId xmlns:a16="http://schemas.microsoft.com/office/drawing/2014/main" id="{09239086-0C7B-2242-BFC4-CE11BE721006}"/>
                  </a:ext>
                </a:extLst>
              </p:cNvPr>
              <p:cNvSpPr/>
              <p:nvPr/>
            </p:nvSpPr>
            <p:spPr>
              <a:xfrm rot="18414348">
                <a:off x="873231" y="3621893"/>
                <a:ext cx="2868692" cy="6165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265362C-8733-EC41-8028-60BEA2CE7921}"/>
                  </a:ext>
                </a:extLst>
              </p:cNvPr>
              <p:cNvSpPr/>
              <p:nvPr/>
            </p:nvSpPr>
            <p:spPr>
              <a:xfrm rot="3698781">
                <a:off x="3740810" y="3682502"/>
                <a:ext cx="2868692" cy="6775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549B76C-7563-D749-9739-530EE40EF951}"/>
                  </a:ext>
                </a:extLst>
              </p:cNvPr>
              <p:cNvSpPr/>
              <p:nvPr/>
            </p:nvSpPr>
            <p:spPr>
              <a:xfrm>
                <a:off x="2245647" y="5938536"/>
                <a:ext cx="2868692" cy="62947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1243317F-9DB2-6D45-8FB7-9AD80BE47007}"/>
                  </a:ext>
                </a:extLst>
              </p:cNvPr>
              <p:cNvSpPr/>
              <p:nvPr/>
            </p:nvSpPr>
            <p:spPr>
              <a:xfrm>
                <a:off x="2611878" y="312982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88A1DDE-7104-2744-BE22-AF9385787492}"/>
                  </a:ext>
                </a:extLst>
              </p:cNvPr>
              <p:cNvSpPr/>
              <p:nvPr/>
            </p:nvSpPr>
            <p:spPr>
              <a:xfrm>
                <a:off x="4778936" y="328271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8F062B71-899B-704A-873B-D24116152C32}"/>
                  </a:ext>
                </a:extLst>
              </p:cNvPr>
              <p:cNvSpPr/>
              <p:nvPr/>
            </p:nvSpPr>
            <p:spPr>
              <a:xfrm>
                <a:off x="5175156" y="3987817"/>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554D8F6-E9ED-D845-8C56-D76C7E06F32E}"/>
                  </a:ext>
                </a:extLst>
              </p:cNvPr>
              <p:cNvSpPr/>
              <p:nvPr/>
            </p:nvSpPr>
            <p:spPr>
              <a:xfrm>
                <a:off x="5442823" y="4552143"/>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2CC4DD3-4E35-684A-A223-5C43AAA5DA6C}"/>
                  </a:ext>
                </a:extLst>
              </p:cNvPr>
              <p:cNvSpPr/>
              <p:nvPr/>
            </p:nvSpPr>
            <p:spPr>
              <a:xfrm>
                <a:off x="278810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0E42051-F83F-E44A-B68C-83A2C3AA7488}"/>
                  </a:ext>
                </a:extLst>
              </p:cNvPr>
              <p:cNvSpPr/>
              <p:nvPr/>
            </p:nvSpPr>
            <p:spPr>
              <a:xfrm>
                <a:off x="3771362" y="6151451"/>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83FD6494-9226-9C4F-A6E7-6CF93A6B8EAE}"/>
                  </a:ext>
                </a:extLst>
              </p:cNvPr>
              <p:cNvSpPr/>
              <p:nvPr/>
            </p:nvSpPr>
            <p:spPr>
              <a:xfrm>
                <a:off x="4623645" y="6156754"/>
                <a:ext cx="182880" cy="193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a:extLst>
                  <a:ext uri="{FF2B5EF4-FFF2-40B4-BE49-F238E27FC236}">
                    <a16:creationId xmlns:a16="http://schemas.microsoft.com/office/drawing/2014/main" id="{150C41DE-A46C-984B-A077-9DC8E708B359}"/>
                  </a:ext>
                </a:extLst>
              </p:cNvPr>
              <p:cNvCxnSpPr>
                <a:cxnSpLocks/>
                <a:endCxn id="193" idx="2"/>
              </p:cNvCxnSpPr>
              <p:nvPr/>
            </p:nvCxnSpPr>
            <p:spPr>
              <a:xfrm>
                <a:off x="2399017" y="4000940"/>
                <a:ext cx="3043806" cy="6477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7DCD87A-CADB-9F4B-9846-9A99A964DCAA}"/>
                  </a:ext>
                </a:extLst>
              </p:cNvPr>
              <p:cNvCxnSpPr>
                <a:cxnSpLocks/>
                <a:endCxn id="194" idx="7"/>
              </p:cNvCxnSpPr>
              <p:nvPr/>
            </p:nvCxnSpPr>
            <p:spPr>
              <a:xfrm>
                <a:off x="1825351" y="4767267"/>
                <a:ext cx="1118852" cy="1417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1DC7BAA-FD8D-7C42-AA3C-A3915B2B1BBE}"/>
                  </a:ext>
                </a:extLst>
              </p:cNvPr>
              <p:cNvCxnSpPr>
                <a:cxnSpLocks/>
                <a:endCxn id="194" idx="0"/>
              </p:cNvCxnSpPr>
              <p:nvPr/>
            </p:nvCxnSpPr>
            <p:spPr>
              <a:xfrm>
                <a:off x="2372235" y="4069190"/>
                <a:ext cx="507310" cy="2087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8AD992A-2065-B44B-B1B1-15540D986DF5}"/>
                  </a:ext>
                </a:extLst>
              </p:cNvPr>
              <p:cNvCxnSpPr>
                <a:cxnSpLocks/>
                <a:endCxn id="195" idx="7"/>
              </p:cNvCxnSpPr>
              <p:nvPr/>
            </p:nvCxnSpPr>
            <p:spPr>
              <a:xfrm>
                <a:off x="1857219" y="4609524"/>
                <a:ext cx="2070241" cy="1570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2001A64-59BF-F045-8392-744C214DC58F}"/>
                  </a:ext>
                </a:extLst>
              </p:cNvPr>
              <p:cNvCxnSpPr>
                <a:cxnSpLocks/>
                <a:stCxn id="190" idx="5"/>
                <a:endCxn id="194"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EC37857-FFB9-4544-8014-C10B01006001}"/>
                  </a:ext>
                </a:extLst>
              </p:cNvPr>
              <p:cNvCxnSpPr>
                <a:cxnSpLocks/>
                <a:endCxn id="195" idx="0"/>
              </p:cNvCxnSpPr>
              <p:nvPr/>
            </p:nvCxnSpPr>
            <p:spPr>
              <a:xfrm>
                <a:off x="2372235" y="4069190"/>
                <a:ext cx="1490567" cy="2082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5D25BD6-62AA-9243-8639-14A49F5D622E}"/>
                  </a:ext>
                </a:extLst>
              </p:cNvPr>
              <p:cNvCxnSpPr>
                <a:cxnSpLocks/>
                <a:stCxn id="190" idx="5"/>
                <a:endCxn id="194" idx="0"/>
              </p:cNvCxnSpPr>
              <p:nvPr/>
            </p:nvCxnSpPr>
            <p:spPr>
              <a:xfrm flipH="1">
                <a:off x="2879545" y="3462355"/>
                <a:ext cx="47361" cy="26943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18BB8B1-7DA7-6543-A69E-3CDB49FF1115}"/>
                  </a:ext>
                </a:extLst>
              </p:cNvPr>
              <p:cNvCxnSpPr>
                <a:cxnSpLocks/>
                <a:stCxn id="196" idx="0"/>
              </p:cNvCxnSpPr>
              <p:nvPr/>
            </p:nvCxnSpPr>
            <p:spPr>
              <a:xfrm flipH="1" flipV="1">
                <a:off x="2372235" y="4069190"/>
                <a:ext cx="2342850" cy="208756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956320-0A91-FD4A-930E-8F5B82DE776B}"/>
                  </a:ext>
                </a:extLst>
              </p:cNvPr>
              <p:cNvCxnSpPr>
                <a:cxnSpLocks/>
                <a:stCxn id="196" idx="0"/>
              </p:cNvCxnSpPr>
              <p:nvPr/>
            </p:nvCxnSpPr>
            <p:spPr>
              <a:xfrm flipH="1" flipV="1">
                <a:off x="1825351" y="4767267"/>
                <a:ext cx="2889734" cy="1389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B9FFC7F-7249-764D-A5CB-959A4A20C4AE}"/>
                  </a:ext>
                </a:extLst>
              </p:cNvPr>
              <p:cNvCxnSpPr>
                <a:cxnSpLocks/>
                <a:stCxn id="196" idx="1"/>
                <a:endCxn id="192" idx="3"/>
              </p:cNvCxnSpPr>
              <p:nvPr/>
            </p:nvCxnSpPr>
            <p:spPr>
              <a:xfrm flipV="1">
                <a:off x="4650427" y="4152587"/>
                <a:ext cx="551511" cy="20324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774A659D-F471-504F-AE5F-90D4DF1E4E11}"/>
                  </a:ext>
                </a:extLst>
              </p:cNvPr>
              <p:cNvCxnSpPr>
                <a:cxnSpLocks/>
                <a:endCxn id="192" idx="2"/>
              </p:cNvCxnSpPr>
              <p:nvPr/>
            </p:nvCxnSpPr>
            <p:spPr>
              <a:xfrm>
                <a:off x="2399017" y="4000940"/>
                <a:ext cx="2776139" cy="8339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D3CE9FBA-88CD-4B4D-8069-C9254C014FFE}"/>
                  </a:ext>
                </a:extLst>
              </p:cNvPr>
              <p:cNvCxnSpPr>
                <a:cxnSpLocks/>
                <a:endCxn id="191" idx="3"/>
              </p:cNvCxnSpPr>
              <p:nvPr/>
            </p:nvCxnSpPr>
            <p:spPr>
              <a:xfrm flipV="1">
                <a:off x="2399017" y="3447483"/>
                <a:ext cx="2406701" cy="55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1017A3C-7071-A648-B51E-4BDF78E285DB}"/>
                  </a:ext>
                </a:extLst>
              </p:cNvPr>
              <p:cNvCxnSpPr>
                <a:stCxn id="196" idx="6"/>
                <a:endCxn id="193" idx="3"/>
              </p:cNvCxnSpPr>
              <p:nvPr/>
            </p:nvCxnSpPr>
            <p:spPr>
              <a:xfrm flipV="1">
                <a:off x="4806525" y="4716913"/>
                <a:ext cx="663080" cy="1536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FAFED8E-AA5D-ED48-BDB4-3901AA308076}"/>
                  </a:ext>
                </a:extLst>
              </p:cNvPr>
              <p:cNvCxnSpPr>
                <a:stCxn id="196" idx="6"/>
                <a:endCxn id="191" idx="3"/>
              </p:cNvCxnSpPr>
              <p:nvPr/>
            </p:nvCxnSpPr>
            <p:spPr>
              <a:xfrm flipH="1" flipV="1">
                <a:off x="4805718" y="3447483"/>
                <a:ext cx="807" cy="2805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B6FCF3E3-22D3-6A4B-93D7-C676267A457F}"/>
                  </a:ext>
                </a:extLst>
              </p:cNvPr>
              <p:cNvCxnSpPr>
                <a:cxnSpLocks/>
                <a:stCxn id="190" idx="4"/>
                <a:endCxn id="195" idx="6"/>
              </p:cNvCxnSpPr>
              <p:nvPr/>
            </p:nvCxnSpPr>
            <p:spPr>
              <a:xfrm>
                <a:off x="2796417" y="3519408"/>
                <a:ext cx="1157825" cy="272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D28EBD3-7A36-404C-84CD-BB1ED4C9AB88}"/>
                  </a:ext>
                </a:extLst>
              </p:cNvPr>
              <p:cNvCxnSpPr>
                <a:cxnSpLocks/>
                <a:stCxn id="191" idx="2"/>
              </p:cNvCxnSpPr>
              <p:nvPr/>
            </p:nvCxnSpPr>
            <p:spPr>
              <a:xfrm flipH="1">
                <a:off x="3903938" y="3379233"/>
                <a:ext cx="874998" cy="2769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5EEA254-2B35-FC41-BA24-CB1C818E079C}"/>
                  </a:ext>
                </a:extLst>
              </p:cNvPr>
              <p:cNvCxnSpPr>
                <a:cxnSpLocks/>
                <a:stCxn id="193" idx="3"/>
              </p:cNvCxnSpPr>
              <p:nvPr/>
            </p:nvCxnSpPr>
            <p:spPr>
              <a:xfrm flipH="1">
                <a:off x="3876555" y="4716913"/>
                <a:ext cx="1593050" cy="147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0430CAE9-71FF-ED4A-8E27-1DC75BFD3B7D}"/>
                  </a:ext>
                </a:extLst>
              </p:cNvPr>
              <p:cNvCxnSpPr>
                <a:cxnSpLocks/>
                <a:endCxn id="196" idx="5"/>
              </p:cNvCxnSpPr>
              <p:nvPr/>
            </p:nvCxnSpPr>
            <p:spPr>
              <a:xfrm>
                <a:off x="2770355" y="3345108"/>
                <a:ext cx="2009388" cy="297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8DC3E8E-10AA-9C48-A61B-0608FFBF41CC}"/>
                  </a:ext>
                </a:extLst>
              </p:cNvPr>
              <p:cNvCxnSpPr>
                <a:cxnSpLocks/>
                <a:stCxn id="191" idx="3"/>
                <a:endCxn id="194" idx="0"/>
              </p:cNvCxnSpPr>
              <p:nvPr/>
            </p:nvCxnSpPr>
            <p:spPr>
              <a:xfrm flipH="1">
                <a:off x="2879545" y="3447483"/>
                <a:ext cx="1926173" cy="2709271"/>
              </a:xfrm>
              <a:prstGeom prst="line">
                <a:avLst/>
              </a:prstGeom>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A7640AD5-4DD4-0C46-B9B1-4A41F22C2358}"/>
                  </a:ext>
                </a:extLst>
              </p:cNvPr>
              <p:cNvSpPr/>
              <p:nvPr/>
            </p:nvSpPr>
            <p:spPr>
              <a:xfrm>
                <a:off x="2121997" y="3797371"/>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491CDACB-8E95-AF48-ACE9-5E3969A6C72C}"/>
                  </a:ext>
                </a:extLst>
              </p:cNvPr>
              <p:cNvSpPr/>
              <p:nvPr/>
            </p:nvSpPr>
            <p:spPr>
              <a:xfrm>
                <a:off x="1646340" y="440382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0DD29D22-5970-6745-8FB3-743002BA13CE}"/>
                  </a:ext>
                </a:extLst>
              </p:cNvPr>
              <p:cNvSpPr/>
              <p:nvPr/>
            </p:nvSpPr>
            <p:spPr>
              <a:xfrm>
                <a:off x="2699296" y="6084956"/>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4E9B13B3-3FCE-CC40-B00F-6FE1157724BD}"/>
                  </a:ext>
                </a:extLst>
              </p:cNvPr>
              <p:cNvSpPr/>
              <p:nvPr/>
            </p:nvSpPr>
            <p:spPr>
              <a:xfrm>
                <a:off x="3666860" y="606433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88AB2DE2-1595-3E42-B0EF-0638E2615679}"/>
                  </a:ext>
                </a:extLst>
              </p:cNvPr>
              <p:cNvSpPr/>
              <p:nvPr/>
            </p:nvSpPr>
            <p:spPr>
              <a:xfrm>
                <a:off x="4477291" y="605867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1B1926EC-609A-8345-8B9D-EB301F959BA6}"/>
                  </a:ext>
                </a:extLst>
              </p:cNvPr>
              <p:cNvSpPr/>
              <p:nvPr/>
            </p:nvSpPr>
            <p:spPr>
              <a:xfrm>
                <a:off x="5373767" y="4464115"/>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7FB23413-D19D-A747-9617-A0045B4C263E}"/>
                  </a:ext>
                </a:extLst>
              </p:cNvPr>
              <p:cNvSpPr/>
              <p:nvPr/>
            </p:nvSpPr>
            <p:spPr>
              <a:xfrm>
                <a:off x="5097352" y="3873398"/>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8763A5CF-574D-5F4F-82F6-9F1CE9AAB47B}"/>
                  </a:ext>
                </a:extLst>
              </p:cNvPr>
              <p:cNvSpPr/>
              <p:nvPr/>
            </p:nvSpPr>
            <p:spPr>
              <a:xfrm>
                <a:off x="4678246" y="3226219"/>
                <a:ext cx="369078" cy="3895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913DCB23-D043-B342-9986-D243B712AF4A}"/>
              </a:ext>
            </a:extLst>
          </p:cNvPr>
          <p:cNvGrpSpPr/>
          <p:nvPr/>
        </p:nvGrpSpPr>
        <p:grpSpPr>
          <a:xfrm>
            <a:off x="8261542" y="4322772"/>
            <a:ext cx="3449240" cy="2363690"/>
            <a:chOff x="8261542" y="4322772"/>
            <a:chExt cx="3449240" cy="2363690"/>
          </a:xfrm>
        </p:grpSpPr>
        <p:sp>
          <p:nvSpPr>
            <p:cNvPr id="8" name="Rounded Rectangle 7">
              <a:extLst>
                <a:ext uri="{FF2B5EF4-FFF2-40B4-BE49-F238E27FC236}">
                  <a16:creationId xmlns:a16="http://schemas.microsoft.com/office/drawing/2014/main" id="{EAE10E63-0BF2-B84E-9D8B-F26FBD9BA115}"/>
                </a:ext>
              </a:extLst>
            </p:cNvPr>
            <p:cNvSpPr/>
            <p:nvPr/>
          </p:nvSpPr>
          <p:spPr>
            <a:xfrm>
              <a:off x="8261542" y="4322772"/>
              <a:ext cx="3449240" cy="236369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3. Construction</a:t>
              </a:r>
            </a:p>
            <a:p>
              <a:pPr algn="ctr"/>
              <a:r>
                <a:rPr lang="en-US" sz="3200" dirty="0">
                  <a:solidFill>
                    <a:schemeClr val="tx1"/>
                  </a:solidFill>
                </a:rPr>
                <a:t>FG Key Exchange</a:t>
              </a:r>
            </a:p>
            <a:p>
              <a:pPr algn="ctr"/>
              <a:endParaRPr lang="en-US" sz="3200" dirty="0">
                <a:solidFill>
                  <a:schemeClr val="tx1"/>
                </a:solidFill>
              </a:endParaRPr>
            </a:p>
            <a:p>
              <a:pPr algn="ctr"/>
              <a:endParaRPr lang="en-US" sz="3200" dirty="0">
                <a:solidFill>
                  <a:schemeClr val="tx1"/>
                </a:solidFill>
              </a:endParaRPr>
            </a:p>
          </p:txBody>
        </p:sp>
        <p:grpSp>
          <p:nvGrpSpPr>
            <p:cNvPr id="9" name="Group 8">
              <a:extLst>
                <a:ext uri="{FF2B5EF4-FFF2-40B4-BE49-F238E27FC236}">
                  <a16:creationId xmlns:a16="http://schemas.microsoft.com/office/drawing/2014/main" id="{405C039A-A7D8-9946-A317-254814725E31}"/>
                </a:ext>
              </a:extLst>
            </p:cNvPr>
            <p:cNvGrpSpPr/>
            <p:nvPr/>
          </p:nvGrpSpPr>
          <p:grpSpPr>
            <a:xfrm>
              <a:off x="9478826" y="5520383"/>
              <a:ext cx="1089905" cy="1092679"/>
              <a:chOff x="9478826" y="5520383"/>
              <a:chExt cx="1089905" cy="1092679"/>
            </a:xfrm>
          </p:grpSpPr>
          <p:grpSp>
            <p:nvGrpSpPr>
              <p:cNvPr id="225" name="Group 224">
                <a:extLst>
                  <a:ext uri="{FF2B5EF4-FFF2-40B4-BE49-F238E27FC236}">
                    <a16:creationId xmlns:a16="http://schemas.microsoft.com/office/drawing/2014/main" id="{B02E6718-A056-664E-ADA7-76A298A9F2C3}"/>
                  </a:ext>
                </a:extLst>
              </p:cNvPr>
              <p:cNvGrpSpPr/>
              <p:nvPr/>
            </p:nvGrpSpPr>
            <p:grpSpPr>
              <a:xfrm>
                <a:off x="9562362" y="5528106"/>
                <a:ext cx="163360" cy="326063"/>
                <a:chOff x="4736494" y="3834235"/>
                <a:chExt cx="459620" cy="1023212"/>
              </a:xfrm>
              <a:solidFill>
                <a:schemeClr val="accent2">
                  <a:lumMod val="50000"/>
                </a:schemeClr>
              </a:solidFill>
            </p:grpSpPr>
            <p:sp>
              <p:nvSpPr>
                <p:cNvPr id="252" name="Rectangle 251">
                  <a:extLst>
                    <a:ext uri="{FF2B5EF4-FFF2-40B4-BE49-F238E27FC236}">
                      <a16:creationId xmlns:a16="http://schemas.microsoft.com/office/drawing/2014/main" id="{00DD02D6-1942-654D-8B2F-2EDD9D3C929F}"/>
                    </a:ext>
                  </a:extLst>
                </p:cNvPr>
                <p:cNvSpPr/>
                <p:nvPr/>
              </p:nvSpPr>
              <p:spPr>
                <a:xfrm>
                  <a:off x="4736495" y="3834235"/>
                  <a:ext cx="459619" cy="464456"/>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B9B5F45B-96F6-F846-83A9-44E825A6E462}"/>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8B7141B1-45C7-4B4A-8A08-070934BCF9F9}"/>
                  </a:ext>
                </a:extLst>
              </p:cNvPr>
              <p:cNvGrpSpPr/>
              <p:nvPr/>
            </p:nvGrpSpPr>
            <p:grpSpPr>
              <a:xfrm>
                <a:off x="9562362" y="5893081"/>
                <a:ext cx="163360" cy="333786"/>
                <a:chOff x="4736494" y="3810000"/>
                <a:chExt cx="459620" cy="1047447"/>
              </a:xfrm>
              <a:solidFill>
                <a:schemeClr val="accent2">
                  <a:lumMod val="50000"/>
                </a:schemeClr>
              </a:solidFill>
            </p:grpSpPr>
            <p:sp>
              <p:nvSpPr>
                <p:cNvPr id="250" name="Rectangle 249">
                  <a:extLst>
                    <a:ext uri="{FF2B5EF4-FFF2-40B4-BE49-F238E27FC236}">
                      <a16:creationId xmlns:a16="http://schemas.microsoft.com/office/drawing/2014/main" id="{33A9DA9A-2500-2044-BFBD-71E2FBAB0793}"/>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79DCC51D-559A-714C-8C28-9035E22BE007}"/>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DFD14093-D65A-B54A-ACE3-F2F79E8207CB}"/>
                  </a:ext>
                </a:extLst>
              </p:cNvPr>
              <p:cNvGrpSpPr/>
              <p:nvPr/>
            </p:nvGrpSpPr>
            <p:grpSpPr>
              <a:xfrm>
                <a:off x="9562361" y="6279276"/>
                <a:ext cx="163360" cy="333786"/>
                <a:chOff x="4736495" y="3227010"/>
                <a:chExt cx="459619" cy="1047447"/>
              </a:xfrm>
              <a:solidFill>
                <a:schemeClr val="accent2">
                  <a:lumMod val="50000"/>
                </a:schemeClr>
              </a:solidFill>
            </p:grpSpPr>
            <p:sp>
              <p:nvSpPr>
                <p:cNvPr id="246" name="Rectangle 245">
                  <a:extLst>
                    <a:ext uri="{FF2B5EF4-FFF2-40B4-BE49-F238E27FC236}">
                      <a16:creationId xmlns:a16="http://schemas.microsoft.com/office/drawing/2014/main" id="{56481B15-512B-2D42-9F5E-F90C64C4A900}"/>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AF7B3806-6E66-EF41-9135-DE47E07A418D}"/>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8" name="Oval 227">
                <a:extLst>
                  <a:ext uri="{FF2B5EF4-FFF2-40B4-BE49-F238E27FC236}">
                    <a16:creationId xmlns:a16="http://schemas.microsoft.com/office/drawing/2014/main" id="{B88B754F-7351-5E41-89EC-FC2BB6345429}"/>
                  </a:ext>
                </a:extLst>
              </p:cNvPr>
              <p:cNvSpPr/>
              <p:nvPr/>
            </p:nvSpPr>
            <p:spPr>
              <a:xfrm>
                <a:off x="9599961" y="5549511"/>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55DBC321-0AFD-1845-B5DA-1832C50AD295}"/>
                  </a:ext>
                </a:extLst>
              </p:cNvPr>
              <p:cNvSpPr/>
              <p:nvPr/>
            </p:nvSpPr>
            <p:spPr>
              <a:xfrm>
                <a:off x="9599311" y="5732296"/>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A2DD8C9B-D9D6-3849-B62B-3158791C6BEE}"/>
                  </a:ext>
                </a:extLst>
              </p:cNvPr>
              <p:cNvSpPr/>
              <p:nvPr/>
            </p:nvSpPr>
            <p:spPr>
              <a:xfrm>
                <a:off x="9599311" y="6101315"/>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162BDD7D-D205-DE41-A21A-0A607650E6E0}"/>
                  </a:ext>
                </a:extLst>
              </p:cNvPr>
              <p:cNvGrpSpPr/>
              <p:nvPr/>
            </p:nvGrpSpPr>
            <p:grpSpPr>
              <a:xfrm>
                <a:off x="10311565" y="5520383"/>
                <a:ext cx="163362" cy="1092679"/>
                <a:chOff x="10086154" y="5520383"/>
                <a:chExt cx="163362" cy="1092679"/>
              </a:xfrm>
            </p:grpSpPr>
            <p:grpSp>
              <p:nvGrpSpPr>
                <p:cNvPr id="231" name="Group 230">
                  <a:extLst>
                    <a:ext uri="{FF2B5EF4-FFF2-40B4-BE49-F238E27FC236}">
                      <a16:creationId xmlns:a16="http://schemas.microsoft.com/office/drawing/2014/main" id="{28240054-1410-CB48-BAF5-C1B11EB2C119}"/>
                    </a:ext>
                  </a:extLst>
                </p:cNvPr>
                <p:cNvGrpSpPr/>
                <p:nvPr/>
              </p:nvGrpSpPr>
              <p:grpSpPr>
                <a:xfrm>
                  <a:off x="10086156" y="5520383"/>
                  <a:ext cx="163360" cy="333786"/>
                  <a:chOff x="4736494" y="3810000"/>
                  <a:chExt cx="459620" cy="1047447"/>
                </a:xfrm>
                <a:solidFill>
                  <a:schemeClr val="accent5">
                    <a:lumMod val="50000"/>
                  </a:schemeClr>
                </a:solidFill>
              </p:grpSpPr>
              <p:sp>
                <p:nvSpPr>
                  <p:cNvPr id="244" name="Rectangle 243">
                    <a:extLst>
                      <a:ext uri="{FF2B5EF4-FFF2-40B4-BE49-F238E27FC236}">
                        <a16:creationId xmlns:a16="http://schemas.microsoft.com/office/drawing/2014/main" id="{7B6F4463-D237-8048-A71B-148BF4ED7DA5}"/>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7E31144A-F9C4-5F44-BAB2-49BD55DB8336}"/>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52AFE638-E3C8-0A44-9138-41C2F8870AC6}"/>
                    </a:ext>
                  </a:extLst>
                </p:cNvPr>
                <p:cNvGrpSpPr/>
                <p:nvPr/>
              </p:nvGrpSpPr>
              <p:grpSpPr>
                <a:xfrm>
                  <a:off x="10086155" y="5893081"/>
                  <a:ext cx="163360" cy="333786"/>
                  <a:chOff x="4736494" y="3810000"/>
                  <a:chExt cx="459620" cy="1047447"/>
                </a:xfrm>
                <a:solidFill>
                  <a:schemeClr val="accent5">
                    <a:lumMod val="50000"/>
                  </a:schemeClr>
                </a:solidFill>
              </p:grpSpPr>
              <p:sp>
                <p:nvSpPr>
                  <p:cNvPr id="241" name="Rectangle 240">
                    <a:extLst>
                      <a:ext uri="{FF2B5EF4-FFF2-40B4-BE49-F238E27FC236}">
                        <a16:creationId xmlns:a16="http://schemas.microsoft.com/office/drawing/2014/main" id="{1B6453B1-67D2-3A4A-AA36-675DDCAFC3D2}"/>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AF6EBF5C-4248-D54A-8949-54CAFE4B0C8E}"/>
                      </a:ext>
                    </a:extLst>
                  </p:cNvPr>
                  <p:cNvSpPr/>
                  <p:nvPr/>
                </p:nvSpPr>
                <p:spPr>
                  <a:xfrm>
                    <a:off x="4736494" y="439299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3" name="Group 232">
                  <a:extLst>
                    <a:ext uri="{FF2B5EF4-FFF2-40B4-BE49-F238E27FC236}">
                      <a16:creationId xmlns:a16="http://schemas.microsoft.com/office/drawing/2014/main" id="{D40B397C-D4D8-664A-BD74-E7031F23EA78}"/>
                    </a:ext>
                  </a:extLst>
                </p:cNvPr>
                <p:cNvGrpSpPr/>
                <p:nvPr/>
              </p:nvGrpSpPr>
              <p:grpSpPr>
                <a:xfrm>
                  <a:off x="10086154" y="6279276"/>
                  <a:ext cx="163360" cy="333786"/>
                  <a:chOff x="4736495" y="3227010"/>
                  <a:chExt cx="459619" cy="1047447"/>
                </a:xfrm>
                <a:solidFill>
                  <a:schemeClr val="accent5">
                    <a:lumMod val="50000"/>
                  </a:schemeClr>
                </a:solidFill>
              </p:grpSpPr>
              <p:sp>
                <p:nvSpPr>
                  <p:cNvPr id="237" name="Rectangle 236">
                    <a:extLst>
                      <a:ext uri="{FF2B5EF4-FFF2-40B4-BE49-F238E27FC236}">
                        <a16:creationId xmlns:a16="http://schemas.microsoft.com/office/drawing/2014/main" id="{7B72C4C1-8757-2449-A129-8F1E3DD89925}"/>
                      </a:ext>
                    </a:extLst>
                  </p:cNvPr>
                  <p:cNvSpPr/>
                  <p:nvPr/>
                </p:nvSpPr>
                <p:spPr>
                  <a:xfrm>
                    <a:off x="4736495" y="322701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a:extLst>
                      <a:ext uri="{FF2B5EF4-FFF2-40B4-BE49-F238E27FC236}">
                        <a16:creationId xmlns:a16="http://schemas.microsoft.com/office/drawing/2014/main" id="{5FA3C6B8-6B8B-8245-A435-EC8493214A58}"/>
                      </a:ext>
                    </a:extLst>
                  </p:cNvPr>
                  <p:cNvSpPr/>
                  <p:nvPr/>
                </p:nvSpPr>
                <p:spPr>
                  <a:xfrm>
                    <a:off x="4736495" y="3810000"/>
                    <a:ext cx="459619" cy="46445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4" name="Oval 233">
                  <a:extLst>
                    <a:ext uri="{FF2B5EF4-FFF2-40B4-BE49-F238E27FC236}">
                      <a16:creationId xmlns:a16="http://schemas.microsoft.com/office/drawing/2014/main" id="{BE27E4A1-7B5F-B743-8B46-5C1E9C670116}"/>
                    </a:ext>
                  </a:extLst>
                </p:cNvPr>
                <p:cNvSpPr/>
                <p:nvPr/>
              </p:nvSpPr>
              <p:spPr>
                <a:xfrm>
                  <a:off x="10123104" y="5904719"/>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249CAF17-AA26-C54C-A785-CB13FBA29A63}"/>
                    </a:ext>
                  </a:extLst>
                </p:cNvPr>
                <p:cNvSpPr/>
                <p:nvPr/>
              </p:nvSpPr>
              <p:spPr>
                <a:xfrm>
                  <a:off x="10123104" y="6488696"/>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DDB3B85-8EC3-0648-940B-24DDFB208B27}"/>
                    </a:ext>
                  </a:extLst>
                </p:cNvPr>
                <p:cNvSpPr/>
                <p:nvPr/>
              </p:nvSpPr>
              <p:spPr>
                <a:xfrm>
                  <a:off x="10123104" y="6112054"/>
                  <a:ext cx="89460" cy="955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5" name="Rectangle 254">
                <a:extLst>
                  <a:ext uri="{FF2B5EF4-FFF2-40B4-BE49-F238E27FC236}">
                    <a16:creationId xmlns:a16="http://schemas.microsoft.com/office/drawing/2014/main" id="{185EB634-55AD-FA4D-BF9F-8E2708565F2B}"/>
                  </a:ext>
                </a:extLst>
              </p:cNvPr>
              <p:cNvSpPr/>
              <p:nvPr/>
            </p:nvSpPr>
            <p:spPr>
              <a:xfrm>
                <a:off x="9478826" y="6074390"/>
                <a:ext cx="1089905" cy="167113"/>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a:extLst>
              <a:ext uri="{FF2B5EF4-FFF2-40B4-BE49-F238E27FC236}">
                <a16:creationId xmlns:a16="http://schemas.microsoft.com/office/drawing/2014/main" id="{3829EF76-FA0C-C04A-B02F-0D6367FB9CCD}"/>
              </a:ext>
            </a:extLst>
          </p:cNvPr>
          <p:cNvGrpSpPr/>
          <p:nvPr/>
        </p:nvGrpSpPr>
        <p:grpSpPr>
          <a:xfrm>
            <a:off x="396686" y="4580561"/>
            <a:ext cx="3449240" cy="1795462"/>
            <a:chOff x="396686" y="4580561"/>
            <a:chExt cx="3449240" cy="1795462"/>
          </a:xfrm>
        </p:grpSpPr>
        <p:sp>
          <p:nvSpPr>
            <p:cNvPr id="6" name="Rounded Rectangle 5">
              <a:extLst>
                <a:ext uri="{FF2B5EF4-FFF2-40B4-BE49-F238E27FC236}">
                  <a16:creationId xmlns:a16="http://schemas.microsoft.com/office/drawing/2014/main" id="{D663D8E4-FA09-1649-B045-6AE6F1E89EC0}"/>
                </a:ext>
              </a:extLst>
            </p:cNvPr>
            <p:cNvSpPr/>
            <p:nvPr/>
          </p:nvSpPr>
          <p:spPr>
            <a:xfrm>
              <a:off x="396686" y="4580561"/>
              <a:ext cx="3449240" cy="17954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1. Definitions</a:t>
              </a:r>
            </a:p>
            <a:p>
              <a:pPr algn="ctr"/>
              <a:r>
                <a:rPr lang="en-US" sz="3200" dirty="0">
                  <a:solidFill>
                    <a:schemeClr val="tx1"/>
                  </a:solidFill>
                </a:rPr>
                <a:t>     FG OWFs</a:t>
              </a:r>
            </a:p>
            <a:p>
              <a:pPr algn="ctr"/>
              <a:r>
                <a:rPr lang="en-US" sz="3200" dirty="0">
                  <a:solidFill>
                    <a:schemeClr val="tx1"/>
                  </a:solidFill>
                </a:rPr>
                <a:t>     FG </a:t>
              </a:r>
              <a:r>
                <a:rPr lang="en-US" sz="3200" dirty="0" err="1">
                  <a:solidFill>
                    <a:schemeClr val="tx1"/>
                  </a:solidFill>
                </a:rPr>
                <a:t>KeyXC</a:t>
              </a:r>
              <a:endParaRPr lang="en-US" sz="3200" dirty="0">
                <a:solidFill>
                  <a:schemeClr val="tx1"/>
                </a:solidFill>
              </a:endParaRPr>
            </a:p>
          </p:txBody>
        </p:sp>
        <p:pic>
          <p:nvPicPr>
            <p:cNvPr id="71" name="Picture 70">
              <a:extLst>
                <a:ext uri="{FF2B5EF4-FFF2-40B4-BE49-F238E27FC236}">
                  <a16:creationId xmlns:a16="http://schemas.microsoft.com/office/drawing/2014/main" id="{71129360-3F97-6D41-966E-8E0182A9270F}"/>
                </a:ext>
              </a:extLst>
            </p:cNvPr>
            <p:cNvPicPr>
              <a:picLocks noChangeAspect="1"/>
            </p:cNvPicPr>
            <p:nvPr/>
          </p:nvPicPr>
          <p:blipFill>
            <a:blip r:embed="rId3">
              <a:duotone>
                <a:schemeClr val="accent6">
                  <a:shade val="45000"/>
                  <a:satMod val="135000"/>
                </a:schemeClr>
                <a:prstClr val="white"/>
              </a:duotone>
            </a:blip>
            <a:stretch>
              <a:fillRect/>
            </a:stretch>
          </p:blipFill>
          <p:spPr>
            <a:xfrm rot="16200000">
              <a:off x="557216" y="5217691"/>
              <a:ext cx="1009176" cy="1009176"/>
            </a:xfrm>
            <a:prstGeom prst="rect">
              <a:avLst/>
            </a:prstGeom>
          </p:spPr>
        </p:pic>
      </p:grpSp>
    </p:spTree>
    <p:extLst>
      <p:ext uri="{BB962C8B-B14F-4D97-AF65-F5344CB8AC3E}">
        <p14:creationId xmlns:p14="http://schemas.microsoft.com/office/powerpoint/2010/main" val="167395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55C8-C583-1F4B-9BE7-E3863137A29F}"/>
              </a:ext>
            </a:extLst>
          </p:cNvPr>
          <p:cNvSpPr>
            <a:spLocks noGrp="1"/>
          </p:cNvSpPr>
          <p:nvPr>
            <p:ph type="title"/>
          </p:nvPr>
        </p:nvSpPr>
        <p:spPr>
          <a:xfrm>
            <a:off x="214313" y="365125"/>
            <a:ext cx="11758611" cy="1325563"/>
          </a:xfrm>
        </p:spPr>
        <p:txBody>
          <a:bodyPr>
            <a:normAutofit fontScale="90000"/>
          </a:bodyPr>
          <a:lstStyle/>
          <a:p>
            <a:r>
              <a:rPr lang="en-US" b="1"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1. Definitions</a:t>
            </a: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a:t>
            </a:r>
            <a:b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br>
            <a:r>
              <a:rPr lang="en-US" dirty="0">
                <a:latin typeface="Meslo LG L for Powerline Regula" panose="020B0609030804020204" pitchFamily="49" charset="0"/>
                <a:ea typeface="Meslo LG L for Powerline Regula" panose="020B0609030804020204" pitchFamily="49" charset="0"/>
                <a:cs typeface="Meslo LG L for Powerline Regula" panose="020B0609030804020204" pitchFamily="49" charset="0"/>
              </a:rPr>
              <a:t>The Wild World of Fine-Grained Crypto</a:t>
            </a:r>
          </a:p>
        </p:txBody>
      </p:sp>
      <p:sp>
        <p:nvSpPr>
          <p:cNvPr id="4" name="Rounded Rectangle 3">
            <a:extLst>
              <a:ext uri="{FF2B5EF4-FFF2-40B4-BE49-F238E27FC236}">
                <a16:creationId xmlns:a16="http://schemas.microsoft.com/office/drawing/2014/main" id="{F5A72E75-11D6-BF40-836C-381CCED27EE0}"/>
              </a:ext>
            </a:extLst>
          </p:cNvPr>
          <p:cNvSpPr/>
          <p:nvPr/>
        </p:nvSpPr>
        <p:spPr>
          <a:xfrm>
            <a:off x="214313" y="1813810"/>
            <a:ext cx="5490539" cy="41829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accent5">
                  <a:lumMod val="75000"/>
                </a:schemeClr>
              </a:solidFill>
            </a:endParaRPr>
          </a:p>
        </p:txBody>
      </p:sp>
      <p:sp>
        <p:nvSpPr>
          <p:cNvPr id="5" name="Rounded Rectangle 4">
            <a:extLst>
              <a:ext uri="{FF2B5EF4-FFF2-40B4-BE49-F238E27FC236}">
                <a16:creationId xmlns:a16="http://schemas.microsoft.com/office/drawing/2014/main" id="{6628FCA6-7D8B-CA47-9A66-A590E66338AF}"/>
              </a:ext>
            </a:extLst>
          </p:cNvPr>
          <p:cNvSpPr/>
          <p:nvPr/>
        </p:nvSpPr>
        <p:spPr>
          <a:xfrm>
            <a:off x="6553512" y="1813810"/>
            <a:ext cx="5490539" cy="41829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tx1"/>
              </a:solidFill>
            </a:endParaRPr>
          </a:p>
        </p:txBody>
      </p:sp>
      <p:grpSp>
        <p:nvGrpSpPr>
          <p:cNvPr id="20" name="Group 19">
            <a:extLst>
              <a:ext uri="{FF2B5EF4-FFF2-40B4-BE49-F238E27FC236}">
                <a16:creationId xmlns:a16="http://schemas.microsoft.com/office/drawing/2014/main" id="{242E599D-F07C-E145-9326-C8AEF94CD8F1}"/>
              </a:ext>
            </a:extLst>
          </p:cNvPr>
          <p:cNvGrpSpPr/>
          <p:nvPr/>
        </p:nvGrpSpPr>
        <p:grpSpPr>
          <a:xfrm>
            <a:off x="904382" y="4796758"/>
            <a:ext cx="4110397" cy="1009176"/>
            <a:chOff x="1409722" y="4657276"/>
            <a:chExt cx="4110397" cy="1009176"/>
          </a:xfrm>
        </p:grpSpPr>
        <p:pic>
          <p:nvPicPr>
            <p:cNvPr id="9" name="Picture 8">
              <a:extLst>
                <a:ext uri="{FF2B5EF4-FFF2-40B4-BE49-F238E27FC236}">
                  <a16:creationId xmlns:a16="http://schemas.microsoft.com/office/drawing/2014/main" id="{9AC2BC0D-5A16-754A-B4AB-A9564F020107}"/>
                </a:ext>
              </a:extLst>
            </p:cNvPr>
            <p:cNvPicPr>
              <a:picLocks noChangeAspect="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a14:imgEffect>
                        <a14:colorTemperature colorTemp="7498"/>
                      </a14:imgEffect>
                    </a14:imgLayer>
                  </a14:imgProps>
                </a:ext>
              </a:extLst>
            </a:blip>
            <a:stretch>
              <a:fillRect/>
            </a:stretch>
          </p:blipFill>
          <p:spPr>
            <a:xfrm rot="16200000">
              <a:off x="1409722" y="4657276"/>
              <a:ext cx="1009176" cy="1009176"/>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6F350D-3F17-DB48-8A7C-6480A9FD7B31}"/>
                    </a:ext>
                  </a:extLst>
                </p:cNvPr>
                <p:cNvSpPr txBox="1"/>
                <p:nvPr/>
              </p:nvSpPr>
              <p:spPr>
                <a:xfrm>
                  <a:off x="2371757" y="4878325"/>
                  <a:ext cx="314836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m:rPr>
                            <m:nor/>
                          </m:rPr>
                          <a:rPr lang="en-US" sz="3200" b="0" i="0" dirty="0" smtClean="0">
                            <a:solidFill>
                              <a:schemeClr val="accent2">
                                <a:lumMod val="75000"/>
                              </a:schemeClr>
                            </a:solidFill>
                            <a:latin typeface="Cambria Math" panose="02040503050406030204" pitchFamily="18" charset="0"/>
                            <a:ea typeface="Cambria Math" panose="02040503050406030204" pitchFamily="18" charset="0"/>
                          </a:rPr>
                          <m:t>superpoly</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𝑛</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0" name="TextBox 9">
                  <a:extLst>
                    <a:ext uri="{FF2B5EF4-FFF2-40B4-BE49-F238E27FC236}">
                      <a16:creationId xmlns:a16="http://schemas.microsoft.com/office/drawing/2014/main" id="{786F350D-3F17-DB48-8A7C-6480A9FD7B31}"/>
                    </a:ext>
                  </a:extLst>
                </p:cNvPr>
                <p:cNvSpPr txBox="1">
                  <a:spLocks noRot="1" noChangeAspect="1" noMove="1" noResize="1" noEditPoints="1" noAdjustHandles="1" noChangeArrowheads="1" noChangeShapeType="1" noTextEdit="1"/>
                </p:cNvSpPr>
                <p:nvPr/>
              </p:nvSpPr>
              <p:spPr>
                <a:xfrm>
                  <a:off x="2371757" y="4878325"/>
                  <a:ext cx="3148362" cy="584775"/>
                </a:xfrm>
                <a:prstGeom prst="rect">
                  <a:avLst/>
                </a:prstGeom>
                <a:blipFill>
                  <a:blip r:embed="rId5"/>
                  <a:stretch>
                    <a:fillRect b="-191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3F1C0B4-6A88-3844-A324-302CBCC91E48}"/>
                  </a:ext>
                </a:extLst>
              </p:cNvPr>
              <p:cNvSpPr txBox="1"/>
              <p:nvPr/>
            </p:nvSpPr>
            <p:spPr>
              <a:xfrm>
                <a:off x="1576222" y="3864897"/>
                <a:ext cx="2766719" cy="1077218"/>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sz="3200" i="1" dirty="0">
                          <a:solidFill>
                            <a:srgbClr val="FF0000"/>
                          </a:solidFill>
                          <a:latin typeface="Cambria Math" panose="02040503050406030204" pitchFamily="18" charset="0"/>
                          <a:ea typeface="Cambria Math" panose="02040503050406030204" pitchFamily="18" charset="0"/>
                        </a:rPr>
                        <m:t>𝒜</m:t>
                      </m:r>
                      <m:r>
                        <m:rPr>
                          <m:nor/>
                        </m:rPr>
                        <a:rPr lang="en-US" sz="3200" dirty="0"/>
                        <m:t> </m:t>
                      </m:r>
                      <m:r>
                        <m:rPr>
                          <m:nor/>
                        </m:rPr>
                        <a:rPr lang="en-US" sz="3200" dirty="0"/>
                        <m:t>inverts</m:t>
                      </m:r>
                      <m:r>
                        <m:rPr>
                          <m:nor/>
                        </m:rPr>
                        <a:rPr lang="en-US" sz="3200" dirty="0"/>
                        <m:t> </m:t>
                      </m:r>
                      <m:r>
                        <a:rPr lang="en-US" sz="3200" i="1" dirty="0">
                          <a:latin typeface="Cambria Math" panose="02040503050406030204" pitchFamily="18" charset="0"/>
                          <a:ea typeface="Cambria Math" panose="02040503050406030204" pitchFamily="18" charset="0"/>
                        </a:rPr>
                        <m:t>𝑓</m:t>
                      </m:r>
                      <m:d>
                        <m:dPr>
                          <m:ctrlPr>
                            <a:rPr lang="en-US" sz="3200" i="1" dirty="0">
                              <a:latin typeface="Cambria Math" panose="02040503050406030204" pitchFamily="18" charset="0"/>
                              <a:ea typeface="Cambria Math" panose="02040503050406030204" pitchFamily="18" charset="0"/>
                            </a:rPr>
                          </m:ctrlPr>
                        </m:dPr>
                        <m:e>
                          <m:r>
                            <a:rPr lang="en-US" sz="3200" i="1" dirty="0">
                              <a:latin typeface="Cambria Math" panose="02040503050406030204" pitchFamily="18" charset="0"/>
                              <a:ea typeface="Cambria Math" panose="02040503050406030204" pitchFamily="18" charset="0"/>
                            </a:rPr>
                            <m:t>𝑥</m:t>
                          </m:r>
                        </m:e>
                      </m:d>
                    </m:oMath>
                  </m:oMathPara>
                </a14:m>
                <a:endParaRPr lang="en-US" sz="3200" dirty="0"/>
              </a:p>
              <a:p>
                <a:pPr algn="ctr"/>
                <a14:m>
                  <m:oMathPara xmlns:m="http://schemas.openxmlformats.org/officeDocument/2006/math">
                    <m:oMathParaPr>
                      <m:jc m:val="centerGroup"/>
                    </m:oMathParaPr>
                    <m:oMath xmlns:m="http://schemas.openxmlformats.org/officeDocument/2006/math">
                      <m:r>
                        <m:rPr>
                          <m:nor/>
                        </m:rPr>
                        <a:rPr lang="en-US" sz="3200" dirty="0"/>
                        <m:t>then</m:t>
                      </m:r>
                      <m:r>
                        <m:rPr>
                          <m:nor/>
                        </m:rPr>
                        <a:rPr lang="en-US" sz="3200" dirty="0"/>
                        <m:t> </m:t>
                      </m:r>
                    </m:oMath>
                  </m:oMathPara>
                </a14:m>
                <a:endParaRPr lang="en-US" sz="3200" dirty="0">
                  <a:solidFill>
                    <a:schemeClr val="accent5">
                      <a:lumMod val="75000"/>
                    </a:schemeClr>
                  </a:solidFill>
                </a:endParaRPr>
              </a:p>
            </p:txBody>
          </p:sp>
        </mc:Choice>
        <mc:Fallback xmlns="">
          <p:sp>
            <p:nvSpPr>
              <p:cNvPr id="11" name="TextBox 10">
                <a:extLst>
                  <a:ext uri="{FF2B5EF4-FFF2-40B4-BE49-F238E27FC236}">
                    <a16:creationId xmlns:a16="http://schemas.microsoft.com/office/drawing/2014/main" id="{33F1C0B4-6A88-3844-A324-302CBCC91E48}"/>
                  </a:ext>
                </a:extLst>
              </p:cNvPr>
              <p:cNvSpPr txBox="1">
                <a:spLocks noRot="1" noChangeAspect="1" noMove="1" noResize="1" noEditPoints="1" noAdjustHandles="1" noChangeArrowheads="1" noChangeShapeType="1" noTextEdit="1"/>
              </p:cNvSpPr>
              <p:nvPr/>
            </p:nvSpPr>
            <p:spPr>
              <a:xfrm>
                <a:off x="1576222" y="3864897"/>
                <a:ext cx="2766719" cy="1077218"/>
              </a:xfrm>
              <a:prstGeom prst="rect">
                <a:avLst/>
              </a:prstGeom>
              <a:blipFill>
                <a:blip r:embed="rId6"/>
                <a:stretch>
                  <a:fillRect l="-913" t="-4651" b="-127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970FE6-1CDF-3645-9A9E-A1343FE1B3BF}"/>
                  </a:ext>
                </a:extLst>
              </p:cNvPr>
              <p:cNvSpPr txBox="1"/>
              <p:nvPr/>
            </p:nvSpPr>
            <p:spPr>
              <a:xfrm>
                <a:off x="1531661" y="2359838"/>
                <a:ext cx="2855846" cy="584775"/>
              </a:xfrm>
              <a:prstGeom prst="rect">
                <a:avLst/>
              </a:prstGeom>
              <a:noFill/>
            </p:spPr>
            <p:txBody>
              <a:bodyPr wrap="none" rtlCol="0">
                <a:spAutoFit/>
              </a:bodyPr>
              <a:lstStyle/>
              <a:p>
                <a:pPr algn="ctr"/>
                <a:r>
                  <a:rPr lang="en-US" sz="3200" b="1" dirty="0"/>
                  <a:t>Classical OWF </a:t>
                </a:r>
                <a14:m>
                  <m:oMath xmlns:m="http://schemas.openxmlformats.org/officeDocument/2006/math">
                    <m:r>
                      <a:rPr lang="en-US" sz="3200" b="1" i="1" dirty="0">
                        <a:latin typeface="Cambria Math" panose="02040503050406030204" pitchFamily="18" charset="0"/>
                        <a:ea typeface="Cambria Math" panose="02040503050406030204" pitchFamily="18" charset="0"/>
                      </a:rPr>
                      <m:t>𝒇</m:t>
                    </m:r>
                  </m:oMath>
                </a14:m>
                <a:endParaRPr lang="en-US" sz="3200" b="1" dirty="0"/>
              </a:p>
            </p:txBody>
          </p:sp>
        </mc:Choice>
        <mc:Fallback xmlns="">
          <p:sp>
            <p:nvSpPr>
              <p:cNvPr id="12" name="TextBox 11">
                <a:extLst>
                  <a:ext uri="{FF2B5EF4-FFF2-40B4-BE49-F238E27FC236}">
                    <a16:creationId xmlns:a16="http://schemas.microsoft.com/office/drawing/2014/main" id="{00970FE6-1CDF-3645-9A9E-A1343FE1B3BF}"/>
                  </a:ext>
                </a:extLst>
              </p:cNvPr>
              <p:cNvSpPr txBox="1">
                <a:spLocks noRot="1" noChangeAspect="1" noMove="1" noResize="1" noEditPoints="1" noAdjustHandles="1" noChangeArrowheads="1" noChangeShapeType="1" noTextEdit="1"/>
              </p:cNvSpPr>
              <p:nvPr/>
            </p:nvSpPr>
            <p:spPr>
              <a:xfrm>
                <a:off x="1531661" y="2359838"/>
                <a:ext cx="2855846" cy="584775"/>
              </a:xfrm>
              <a:prstGeom prst="rect">
                <a:avLst/>
              </a:prstGeom>
              <a:blipFill>
                <a:blip r:embed="rId7"/>
                <a:stretch>
                  <a:fillRect l="-4889" t="-12766" r="-2667" b="-2978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D755618D-4ED3-8247-B0E8-6AD110BAB198}"/>
              </a:ext>
            </a:extLst>
          </p:cNvPr>
          <p:cNvPicPr>
            <a:picLocks noChangeAspect="1"/>
          </p:cNvPicPr>
          <p:nvPr/>
        </p:nvPicPr>
        <p:blipFill>
          <a:blip r:embed="rId8">
            <a:duotone>
              <a:schemeClr val="accent1">
                <a:shade val="45000"/>
                <a:satMod val="135000"/>
              </a:schemeClr>
              <a:prstClr val="white"/>
            </a:duotone>
          </a:blip>
          <a:stretch>
            <a:fillRect/>
          </a:stretch>
        </p:blipFill>
        <p:spPr>
          <a:xfrm rot="16200000">
            <a:off x="445689" y="2986053"/>
            <a:ext cx="1009176" cy="100917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F9BF17A-994E-B344-8859-B3D49F060889}"/>
                  </a:ext>
                </a:extLst>
              </p:cNvPr>
              <p:cNvSpPr txBox="1"/>
              <p:nvPr/>
            </p:nvSpPr>
            <p:spPr>
              <a:xfrm>
                <a:off x="7154828" y="2359838"/>
                <a:ext cx="4287905" cy="593624"/>
              </a:xfrm>
              <a:prstGeom prst="rect">
                <a:avLst/>
              </a:prstGeom>
              <a:noFill/>
            </p:spPr>
            <p:txBody>
              <a:bodyPr wrap="none" rtlCol="0">
                <a:spAutoFit/>
              </a:bodyPr>
              <a:lstStyle/>
              <a:p>
                <a:pPr algn="ctr"/>
                <a14:m>
                  <m:oMath xmlns:m="http://schemas.openxmlformats.org/officeDocument/2006/math">
                    <m:sSup>
                      <m:sSupPr>
                        <m:ctrlPr>
                          <a:rPr lang="en-US" sz="3200" i="1" dirty="0" smtClean="0">
                            <a:solidFill>
                              <a:schemeClr val="accent6">
                                <a:lumMod val="75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𝑐</m:t>
                        </m:r>
                      </m:sup>
                    </m:sSup>
                    <m:r>
                      <a:rPr lang="en-US" sz="3200" i="1" dirty="0">
                        <a:solidFill>
                          <a:schemeClr val="accent6">
                            <a:lumMod val="75000"/>
                          </a:schemeClr>
                        </a:solidFill>
                        <a:latin typeface="Cambria Math" panose="02040503050406030204" pitchFamily="18" charset="0"/>
                        <a:ea typeface="Cambria Math" panose="02040503050406030204" pitchFamily="18" charset="0"/>
                      </a:rPr>
                      <m:t> </m:t>
                    </m:r>
                  </m:oMath>
                </a14:m>
                <a:r>
                  <a:rPr lang="en-US" sz="3200" b="1" dirty="0"/>
                  <a:t>-Fine-Grained OWF </a:t>
                </a:r>
                <a14:m>
                  <m:oMath xmlns:m="http://schemas.openxmlformats.org/officeDocument/2006/math">
                    <m:r>
                      <a:rPr lang="en-US" sz="3200" b="1" i="1" dirty="0" smtClean="0">
                        <a:latin typeface="Cambria Math" panose="02040503050406030204" pitchFamily="18" charset="0"/>
                        <a:ea typeface="Cambria Math" panose="02040503050406030204" pitchFamily="18" charset="0"/>
                      </a:rPr>
                      <m:t>𝒇</m:t>
                    </m:r>
                  </m:oMath>
                </a14:m>
                <a:endParaRPr lang="en-US" sz="3200" b="1" dirty="0"/>
              </a:p>
            </p:txBody>
          </p:sp>
        </mc:Choice>
        <mc:Fallback xmlns="">
          <p:sp>
            <p:nvSpPr>
              <p:cNvPr id="14" name="TextBox 13">
                <a:extLst>
                  <a:ext uri="{FF2B5EF4-FFF2-40B4-BE49-F238E27FC236}">
                    <a16:creationId xmlns:a16="http://schemas.microsoft.com/office/drawing/2014/main" id="{AF9BF17A-994E-B344-8859-B3D49F060889}"/>
                  </a:ext>
                </a:extLst>
              </p:cNvPr>
              <p:cNvSpPr txBox="1">
                <a:spLocks noRot="1" noChangeAspect="1" noMove="1" noResize="1" noEditPoints="1" noAdjustHandles="1" noChangeArrowheads="1" noChangeShapeType="1" noTextEdit="1"/>
              </p:cNvSpPr>
              <p:nvPr/>
            </p:nvSpPr>
            <p:spPr>
              <a:xfrm>
                <a:off x="7154828" y="2359838"/>
                <a:ext cx="4287905" cy="593624"/>
              </a:xfrm>
              <a:prstGeom prst="rect">
                <a:avLst/>
              </a:prstGeom>
              <a:blipFill>
                <a:blip r:embed="rId9"/>
                <a:stretch>
                  <a:fillRect t="-12500" r="-1180" b="-27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087D12-E30A-8F49-8A42-3C305FFC4BDD}"/>
                  </a:ext>
                </a:extLst>
              </p:cNvPr>
              <p:cNvSpPr txBox="1"/>
              <p:nvPr/>
            </p:nvSpPr>
            <p:spPr>
              <a:xfrm>
                <a:off x="7952898" y="3864897"/>
                <a:ext cx="2691763" cy="1077218"/>
              </a:xfrm>
              <a:prstGeom prst="rect">
                <a:avLst/>
              </a:prstGeom>
              <a:noFill/>
            </p:spPr>
            <p:txBody>
              <a:bodyPr wrap="none" rtlCol="0">
                <a:spAutoFit/>
              </a:bodyPr>
              <a:lstStyle/>
              <a:p>
                <a:pPr algn="ctr"/>
                <a14:m>
                  <m:oMath xmlns:m="http://schemas.openxmlformats.org/officeDocument/2006/math">
                    <m:r>
                      <a:rPr lang="en-US" sz="3200" i="1" dirty="0">
                        <a:solidFill>
                          <a:srgbClr val="FF0000"/>
                        </a:solidFill>
                        <a:latin typeface="Cambria Math" panose="02040503050406030204" pitchFamily="18" charset="0"/>
                        <a:ea typeface="Cambria Math" panose="02040503050406030204" pitchFamily="18" charset="0"/>
                      </a:rPr>
                      <m:t>𝒜</m:t>
                    </m:r>
                  </m:oMath>
                </a14:m>
                <a:r>
                  <a:rPr lang="en-US" sz="3200" dirty="0"/>
                  <a:t> inverts </a:t>
                </a:r>
                <a14:m>
                  <m:oMath xmlns:m="http://schemas.openxmlformats.org/officeDocument/2006/math">
                    <m:r>
                      <a:rPr lang="en-US" sz="3200" i="1" dirty="0">
                        <a:latin typeface="Cambria Math" panose="02040503050406030204" pitchFamily="18" charset="0"/>
                        <a:ea typeface="Cambria Math" panose="02040503050406030204" pitchFamily="18" charset="0"/>
                      </a:rPr>
                      <m:t>𝑓</m:t>
                    </m:r>
                    <m:d>
                      <m:dPr>
                        <m:ctrlPr>
                          <a:rPr lang="en-US" sz="3200" i="1" dirty="0">
                            <a:latin typeface="Cambria Math" panose="02040503050406030204" pitchFamily="18" charset="0"/>
                            <a:ea typeface="Cambria Math" panose="02040503050406030204" pitchFamily="18" charset="0"/>
                          </a:rPr>
                        </m:ctrlPr>
                      </m:dPr>
                      <m:e>
                        <m:r>
                          <a:rPr lang="en-US" sz="3200" i="1" dirty="0">
                            <a:latin typeface="Cambria Math" panose="02040503050406030204" pitchFamily="18" charset="0"/>
                            <a:ea typeface="Cambria Math" panose="02040503050406030204" pitchFamily="18" charset="0"/>
                          </a:rPr>
                          <m:t>𝑥</m:t>
                        </m:r>
                      </m:e>
                    </m:d>
                  </m:oMath>
                </a14:m>
                <a:endParaRPr lang="en-US" sz="3200" dirty="0"/>
              </a:p>
              <a:p>
                <a:pPr algn="ctr"/>
                <a:r>
                  <a:rPr lang="en-US" sz="3200" dirty="0"/>
                  <a:t>then</a:t>
                </a:r>
              </a:p>
            </p:txBody>
          </p:sp>
        </mc:Choice>
        <mc:Fallback xmlns="">
          <p:sp>
            <p:nvSpPr>
              <p:cNvPr id="15" name="TextBox 14">
                <a:extLst>
                  <a:ext uri="{FF2B5EF4-FFF2-40B4-BE49-F238E27FC236}">
                    <a16:creationId xmlns:a16="http://schemas.microsoft.com/office/drawing/2014/main" id="{BF087D12-E30A-8F49-8A42-3C305FFC4BDD}"/>
                  </a:ext>
                </a:extLst>
              </p:cNvPr>
              <p:cNvSpPr txBox="1">
                <a:spLocks noRot="1" noChangeAspect="1" noMove="1" noResize="1" noEditPoints="1" noAdjustHandles="1" noChangeArrowheads="1" noChangeShapeType="1" noTextEdit="1"/>
              </p:cNvSpPr>
              <p:nvPr/>
            </p:nvSpPr>
            <p:spPr>
              <a:xfrm>
                <a:off x="7952898" y="3864897"/>
                <a:ext cx="2691763" cy="1077218"/>
              </a:xfrm>
              <a:prstGeom prst="rect">
                <a:avLst/>
              </a:prstGeom>
              <a:blipFill>
                <a:blip r:embed="rId10"/>
                <a:stretch>
                  <a:fillRect l="-939" t="-5814" b="-16279"/>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6F2F5B43-3881-1246-B058-59B968CED0BA}"/>
              </a:ext>
            </a:extLst>
          </p:cNvPr>
          <p:cNvPicPr>
            <a:picLocks noChangeAspect="1"/>
          </p:cNvPicPr>
          <p:nvPr/>
        </p:nvPicPr>
        <p:blipFill>
          <a:blip r:embed="rId8">
            <a:duotone>
              <a:schemeClr val="accent6">
                <a:shade val="45000"/>
                <a:satMod val="135000"/>
              </a:schemeClr>
              <a:prstClr val="white"/>
            </a:duotone>
          </a:blip>
          <a:stretch>
            <a:fillRect/>
          </a:stretch>
        </p:blipFill>
        <p:spPr>
          <a:xfrm rot="16200000">
            <a:off x="7190451" y="2986055"/>
            <a:ext cx="1009176" cy="1009176"/>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DEB0D3-D06A-B84B-8F15-793758ED638E}"/>
                  </a:ext>
                </a:extLst>
              </p:cNvPr>
              <p:cNvSpPr txBox="1"/>
              <p:nvPr/>
            </p:nvSpPr>
            <p:spPr>
              <a:xfrm>
                <a:off x="8275051" y="3173622"/>
                <a:ext cx="3147977" cy="593624"/>
              </a:xfrm>
              <a:prstGeom prst="rect">
                <a:avLst/>
              </a:prstGeom>
              <a:noFill/>
            </p:spPr>
            <p:txBody>
              <a:bodyPr wrap="none" rtlCol="0">
                <a:spAutoFit/>
              </a:bodyPr>
              <a:lstStyle/>
              <a:p>
                <a:pPr algn="ctr"/>
                <a:r>
                  <a:rPr lang="en-US" sz="3200" dirty="0"/>
                  <a:t>Evaluate in </a:t>
                </a:r>
                <a14:m>
                  <m:oMath xmlns:m="http://schemas.openxmlformats.org/officeDocument/2006/math">
                    <m:r>
                      <m:rPr>
                        <m:sty m:val="p"/>
                      </m:rPr>
                      <a:rPr lang="en-US" sz="3200" b="0" i="0" dirty="0" smtClean="0">
                        <a:solidFill>
                          <a:schemeClr val="accent6">
                            <a:lumMod val="75000"/>
                          </a:schemeClr>
                        </a:solidFill>
                        <a:latin typeface="Cambria Math" panose="02040503050406030204" pitchFamily="18" charset="0"/>
                        <a:ea typeface="Cambria Math" panose="02040503050406030204" pitchFamily="18" charset="0"/>
                      </a:rPr>
                      <m:t>O</m:t>
                    </m:r>
                    <m:r>
                      <a:rPr lang="en-US" sz="3200" i="1" dirty="0">
                        <a:solidFill>
                          <a:schemeClr val="accent6">
                            <a:lumMod val="75000"/>
                          </a:schemeClr>
                        </a:solidFill>
                        <a:latin typeface="Cambria Math" panose="02040503050406030204" pitchFamily="18" charset="0"/>
                        <a:ea typeface="Cambria Math" panose="02040503050406030204" pitchFamily="18" charset="0"/>
                      </a:rPr>
                      <m:t>(</m:t>
                    </m:r>
                    <m:sSup>
                      <m:sSupPr>
                        <m:ctrlPr>
                          <a:rPr lang="en-US" sz="3200" i="1" dirty="0">
                            <a:solidFill>
                              <a:schemeClr val="accent6">
                                <a:lumMod val="75000"/>
                              </a:schemeClr>
                            </a:solidFill>
                            <a:latin typeface="Cambria Math" panose="02040503050406030204" pitchFamily="18" charset="0"/>
                            <a:ea typeface="Cambria Math" panose="02040503050406030204" pitchFamily="18" charset="0"/>
                          </a:rPr>
                        </m:ctrlPr>
                      </m:sSupPr>
                      <m:e>
                        <m:r>
                          <a:rPr lang="en-US" sz="3200" i="1" dirty="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𝑐</m:t>
                        </m:r>
                      </m:sup>
                    </m:sSup>
                    <m:r>
                      <a:rPr lang="en-US" sz="3200" i="1" dirty="0">
                        <a:solidFill>
                          <a:schemeClr val="accent6">
                            <a:lumMod val="75000"/>
                          </a:schemeClr>
                        </a:solidFill>
                        <a:latin typeface="Cambria Math" panose="02040503050406030204" pitchFamily="18" charset="0"/>
                        <a:ea typeface="Cambria Math" panose="02040503050406030204" pitchFamily="18" charset="0"/>
                      </a:rPr>
                      <m:t>)</m:t>
                    </m:r>
                  </m:oMath>
                </a14:m>
                <a:endParaRPr lang="en-US" sz="3200" b="1" dirty="0"/>
              </a:p>
            </p:txBody>
          </p:sp>
        </mc:Choice>
        <mc:Fallback xmlns="">
          <p:sp>
            <p:nvSpPr>
              <p:cNvPr id="22" name="TextBox 21">
                <a:extLst>
                  <a:ext uri="{FF2B5EF4-FFF2-40B4-BE49-F238E27FC236}">
                    <a16:creationId xmlns:a16="http://schemas.microsoft.com/office/drawing/2014/main" id="{62DEB0D3-D06A-B84B-8F15-793758ED638E}"/>
                  </a:ext>
                </a:extLst>
              </p:cNvPr>
              <p:cNvSpPr txBox="1">
                <a:spLocks noRot="1" noChangeAspect="1" noMove="1" noResize="1" noEditPoints="1" noAdjustHandles="1" noChangeArrowheads="1" noChangeShapeType="1" noTextEdit="1"/>
              </p:cNvSpPr>
              <p:nvPr/>
            </p:nvSpPr>
            <p:spPr>
              <a:xfrm>
                <a:off x="8275051" y="3173622"/>
                <a:ext cx="3147977" cy="593624"/>
              </a:xfrm>
              <a:prstGeom prst="rect">
                <a:avLst/>
              </a:prstGeom>
              <a:blipFill>
                <a:blip r:embed="rId11"/>
                <a:stretch>
                  <a:fillRect l="-4032" t="-12500" r="-2419" b="-2708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81E0F62E-99B6-4448-80E0-3347091786D9}"/>
              </a:ext>
            </a:extLst>
          </p:cNvPr>
          <p:cNvSpPr txBox="1"/>
          <p:nvPr/>
        </p:nvSpPr>
        <p:spPr>
          <a:xfrm>
            <a:off x="1454865" y="3198254"/>
            <a:ext cx="3570786" cy="584775"/>
          </a:xfrm>
          <a:prstGeom prst="rect">
            <a:avLst/>
          </a:prstGeom>
          <a:noFill/>
        </p:spPr>
        <p:txBody>
          <a:bodyPr wrap="none" rtlCol="0">
            <a:spAutoFit/>
          </a:bodyPr>
          <a:lstStyle/>
          <a:p>
            <a:pPr algn="ctr"/>
            <a:r>
              <a:rPr lang="en-US" sz="3200" dirty="0"/>
              <a:t>Evaluate in </a:t>
            </a:r>
            <a:r>
              <a:rPr lang="en-US" sz="3200" dirty="0">
                <a:solidFill>
                  <a:schemeClr val="accent5">
                    <a:lumMod val="75000"/>
                  </a:schemeClr>
                </a:solidFill>
              </a:rPr>
              <a:t>polytime</a:t>
            </a:r>
            <a:endParaRPr lang="en-US" sz="3200" b="1" dirty="0"/>
          </a:p>
        </p:txBody>
      </p:sp>
      <p:grpSp>
        <p:nvGrpSpPr>
          <p:cNvPr id="3" name="Group 2">
            <a:extLst>
              <a:ext uri="{FF2B5EF4-FFF2-40B4-BE49-F238E27FC236}">
                <a16:creationId xmlns:a16="http://schemas.microsoft.com/office/drawing/2014/main" id="{3CD6C1C2-C72C-7B45-BD11-43744C0BA1E8}"/>
              </a:ext>
            </a:extLst>
          </p:cNvPr>
          <p:cNvGrpSpPr/>
          <p:nvPr/>
        </p:nvGrpSpPr>
        <p:grpSpPr>
          <a:xfrm>
            <a:off x="7770463" y="4840600"/>
            <a:ext cx="3290546" cy="1009176"/>
            <a:chOff x="7770463" y="4840600"/>
            <a:chExt cx="3290546" cy="1009176"/>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805539-0DAC-624B-BD95-0959C9091284}"/>
                    </a:ext>
                  </a:extLst>
                </p:cNvPr>
                <p:cNvSpPr txBox="1"/>
                <p:nvPr/>
              </p:nvSpPr>
              <p:spPr>
                <a:xfrm>
                  <a:off x="8885606" y="5041002"/>
                  <a:ext cx="2175403" cy="6083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dirty="0" smtClean="0">
                            <a:latin typeface="Cambria Math" panose="02040503050406030204" pitchFamily="18" charset="0"/>
                            <a:ea typeface="Cambria Math" panose="02040503050406030204" pitchFamily="18" charset="0"/>
                          </a:rPr>
                          <m:t>=</m:t>
                        </m:r>
                        <m:r>
                          <m:rPr>
                            <m:sty m:val="p"/>
                          </m:rPr>
                          <a:rPr lang="en-US" sz="3200" b="0" i="0" dirty="0" smtClean="0">
                            <a:solidFill>
                              <a:schemeClr val="accent2">
                                <a:lumMod val="75000"/>
                              </a:schemeClr>
                            </a:solidFill>
                            <a:latin typeface="Cambria Math" panose="02040503050406030204" pitchFamily="18" charset="0"/>
                            <a:ea typeface="Cambria Math" panose="02040503050406030204" pitchFamily="18" charset="0"/>
                          </a:rPr>
                          <m:t>Ω</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sSup>
                          <m:sSupPr>
                            <m:ctrlPr>
                              <a:rPr lang="en-US" sz="3200" b="0" i="1" dirty="0" smtClean="0">
                                <a:solidFill>
                                  <a:schemeClr val="accent6">
                                    <a:lumMod val="75000"/>
                                  </a:schemeClr>
                                </a:solidFill>
                                <a:latin typeface="Cambria Math" panose="02040503050406030204" pitchFamily="18" charset="0"/>
                                <a:ea typeface="Cambria Math" panose="02040503050406030204" pitchFamily="18" charset="0"/>
                              </a:rPr>
                            </m:ctrlPr>
                          </m:sSupPr>
                          <m:e>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𝑛</m:t>
                            </m:r>
                          </m:e>
                          <m:sup>
                            <m:r>
                              <a:rPr lang="en-US" sz="3200" b="0" i="1" dirty="0" smtClean="0">
                                <a:solidFill>
                                  <a:schemeClr val="accent6">
                                    <a:lumMod val="75000"/>
                                  </a:schemeClr>
                                </a:solidFill>
                                <a:latin typeface="Cambria Math" panose="02040503050406030204" pitchFamily="18" charset="0"/>
                                <a:ea typeface="Cambria Math" panose="02040503050406030204" pitchFamily="18" charset="0"/>
                              </a:rPr>
                              <m:t>𝑐</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𝛿</m:t>
                            </m:r>
                          </m:sup>
                        </m:sSup>
                        <m:r>
                          <a:rPr lang="en-US" sz="3200" b="0" i="1" dirty="0" smtClean="0">
                            <a:solidFill>
                              <a:schemeClr val="accent2">
                                <a:lumMod val="75000"/>
                              </a:schemeClr>
                            </a:solidFill>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8" name="TextBox 17">
                  <a:extLst>
                    <a:ext uri="{FF2B5EF4-FFF2-40B4-BE49-F238E27FC236}">
                      <a16:creationId xmlns:a16="http://schemas.microsoft.com/office/drawing/2014/main" id="{4C805539-0DAC-624B-BD95-0959C9091284}"/>
                    </a:ext>
                  </a:extLst>
                </p:cNvPr>
                <p:cNvSpPr txBox="1">
                  <a:spLocks noRot="1" noChangeAspect="1" noMove="1" noResize="1" noEditPoints="1" noAdjustHandles="1" noChangeArrowheads="1" noChangeShapeType="1" noTextEdit="1"/>
                </p:cNvSpPr>
                <p:nvPr/>
              </p:nvSpPr>
              <p:spPr>
                <a:xfrm>
                  <a:off x="8885606" y="5041002"/>
                  <a:ext cx="2175403" cy="608372"/>
                </a:xfrm>
                <a:prstGeom prst="rect">
                  <a:avLst/>
                </a:prstGeom>
                <a:blipFill>
                  <a:blip r:embed="rId12"/>
                  <a:stretch>
                    <a:fillRect r="-1163" b="-18367"/>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1E638CE8-41D7-8F45-BF37-68D22DBC24E7}"/>
                </a:ext>
              </a:extLst>
            </p:cNvPr>
            <p:cNvPicPr>
              <a:picLocks noChangeAspect="1"/>
            </p:cNvPicPr>
            <p:nvPr/>
          </p:nvPicPr>
          <p:blipFill>
            <a:blip r:embed="rId8">
              <a:duotone>
                <a:prstClr val="black"/>
                <a:srgbClr val="FF0000">
                  <a:tint val="45000"/>
                  <a:satMod val="400000"/>
                </a:srgbClr>
              </a:duotone>
            </a:blip>
            <a:stretch>
              <a:fillRect/>
            </a:stretch>
          </p:blipFill>
          <p:spPr>
            <a:xfrm rot="16200000">
              <a:off x="7770463" y="4840600"/>
              <a:ext cx="1009176" cy="1009176"/>
            </a:xfrm>
            <a:prstGeom prst="rect">
              <a:avLst/>
            </a:prstGeom>
          </p:spPr>
        </p:pic>
      </p:grpSp>
    </p:spTree>
    <p:extLst>
      <p:ext uri="{BB962C8B-B14F-4D97-AF65-F5344CB8AC3E}">
        <p14:creationId xmlns:p14="http://schemas.microsoft.com/office/powerpoint/2010/main" val="200440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p:bldP spid="12" grpId="0"/>
      <p:bldP spid="14" grpId="0"/>
      <p:bldP spid="15" grpId="0"/>
      <p:bldP spid="22"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0.7|12.3|19.1"/>
</p:tagLst>
</file>

<file path=ppt/tags/tag2.xml><?xml version="1.0" encoding="utf-8"?>
<p:tagLst xmlns:a="http://schemas.openxmlformats.org/drawingml/2006/main" xmlns:r="http://schemas.openxmlformats.org/officeDocument/2006/relationships" xmlns:p="http://schemas.openxmlformats.org/presentationml/2006/main">
  <p:tag name="TIMING" val="|11.9|17.3|11.9|9|3.5|3.3|0.8"/>
</p:tagLst>
</file>

<file path=ppt/theme/theme1.xml><?xml version="1.0" encoding="utf-8"?>
<a:theme xmlns:a="http://schemas.openxmlformats.org/drawingml/2006/main" name="Office Theme">
  <a:themeElements>
    <a:clrScheme name="Defense 2">
      <a:dk1>
        <a:srgbClr val="000000"/>
      </a:dk1>
      <a:lt1>
        <a:srgbClr val="FFFFFF"/>
      </a:lt1>
      <a:dk2>
        <a:srgbClr val="454551"/>
      </a:dk2>
      <a:lt2>
        <a:srgbClr val="D8D9DC"/>
      </a:lt2>
      <a:accent1>
        <a:srgbClr val="7980FF"/>
      </a:accent1>
      <a:accent2>
        <a:srgbClr val="E85049"/>
      </a:accent2>
      <a:accent3>
        <a:srgbClr val="75D961"/>
      </a:accent3>
      <a:accent4>
        <a:srgbClr val="6CDCB7"/>
      </a:accent4>
      <a:accent5>
        <a:srgbClr val="8971E1"/>
      </a:accent5>
      <a:accent6>
        <a:srgbClr val="D54773"/>
      </a:accent6>
      <a:hlink>
        <a:srgbClr val="23249F"/>
      </a:hlink>
      <a:folHlink>
        <a:srgbClr val="8024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57457</TotalTime>
  <Words>6037</Words>
  <Application>Microsoft Macintosh PowerPoint</Application>
  <PresentationFormat>Widescreen</PresentationFormat>
  <Paragraphs>1671</Paragraphs>
  <Slides>116</Slides>
  <Notes>65</Notes>
  <HiddenSlides>16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116</vt:i4>
      </vt:variant>
    </vt:vector>
  </HeadingPairs>
  <TitlesOfParts>
    <vt:vector size="125" baseType="lpstr">
      <vt:lpstr>Arial</vt:lpstr>
      <vt:lpstr>Book Antiqua</vt:lpstr>
      <vt:lpstr>Calibri</vt:lpstr>
      <vt:lpstr>Calibri Light</vt:lpstr>
      <vt:lpstr>Cambria Math</vt:lpstr>
      <vt:lpstr>Meslo LG L for Powerline Regula</vt:lpstr>
      <vt:lpstr>Symbol</vt:lpstr>
      <vt:lpstr>Wingdings</vt:lpstr>
      <vt:lpstr>Office Theme</vt:lpstr>
      <vt:lpstr>Relationships Between Functionality, Security, and 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Impossibility of THC with Adversarial Delays</vt:lpstr>
      <vt:lpstr>Impossibility of THC with Adversarial Delays</vt:lpstr>
      <vt:lpstr>Impossibility of THC with Adversarial Delays</vt:lpstr>
      <vt:lpstr>Impossibility of THC with Adversarial Delays</vt:lpstr>
      <vt:lpstr>Impossibility of THC with Adversarial Delays</vt:lpstr>
      <vt:lpstr>Impossibility of THC with Adversarial Delays</vt:lpstr>
      <vt:lpstr>Impossibility of THC with Adversarial Delays</vt:lpstr>
      <vt:lpstr>Summary of THC results</vt:lpstr>
      <vt:lpstr>PowerPoint Presentation</vt:lpstr>
      <vt:lpstr>PowerPoint Presentation</vt:lpstr>
      <vt:lpstr>Locality Sensitive Hashing (LSH)[Indyk-Motwani‘98]</vt:lpstr>
      <vt:lpstr>Locality Sensitive Hashing (LSH)[Indyk-Motwani‘98]</vt:lpstr>
      <vt:lpstr>Goal: Robust LSH</vt:lpstr>
      <vt:lpstr>Goal: Robust for generic predicate P</vt:lpstr>
      <vt:lpstr>Applications</vt:lpstr>
      <vt:lpstr>Prior Work</vt:lpstr>
      <vt:lpstr>PowerPoint Presentation</vt:lpstr>
      <vt:lpstr>Definitions</vt:lpstr>
      <vt:lpstr>Notions of Robustness</vt:lpstr>
      <vt:lpstr>Warmup: Equality-Preserving Hash </vt:lpstr>
      <vt:lpstr>Warmup: Equality-Preserving Hash  </vt:lpstr>
      <vt:lpstr>PowerPoint Presentation</vt:lpstr>
      <vt:lpstr>PowerPoint Presentation</vt:lpstr>
      <vt:lpstr>One-Way Communication Model</vt:lpstr>
      <vt:lpstr>PPH implies OWC Protocol</vt:lpstr>
      <vt:lpstr>PPH implies OWC Protocol</vt:lpstr>
      <vt:lpstr>Existing Lower Bounds from OWC</vt:lpstr>
      <vt:lpstr>Existing Lower Bounds from OWC</vt:lpstr>
      <vt:lpstr>Reconstructing Predicate P</vt:lpstr>
      <vt:lpstr>Reconstructing Predicate Lower Bounds</vt:lpstr>
      <vt:lpstr>Example: Greater Than</vt:lpstr>
      <vt:lpstr>Example: Greater Than</vt:lpstr>
      <vt:lpstr>PPH Lower Bounds: Gap-Hamming</vt:lpstr>
      <vt:lpstr>PowerPoint Presentation</vt:lpstr>
      <vt:lpstr>PPH Constructions for Gap-Hamming Distance</vt:lpstr>
      <vt:lpstr>Gap-Hamming PPH from CRHFs</vt:lpstr>
      <vt:lpstr>Gap-Hamming PPH from CRHFs</vt:lpstr>
      <vt:lpstr>Gap-Hamming PPH from CRHFs</vt:lpstr>
      <vt:lpstr>Gap-Hamming PPH from CRHFs</vt:lpstr>
      <vt:lpstr>Final Construction</vt:lpstr>
      <vt:lpstr>Final Construction</vt:lpstr>
      <vt:lpstr>Coding-Theoretic PPH Construction</vt:lpstr>
      <vt:lpstr>Coding-Theoretic PPH Construction</vt:lpstr>
      <vt:lpstr>Coding-Theoretic Assumption</vt:lpstr>
      <vt:lpstr>Coding-Theoretic Construction</vt:lpstr>
      <vt:lpstr>Landscape of PPH’s</vt:lpstr>
      <vt:lpstr>PowerPoint Presentation</vt:lpstr>
      <vt:lpstr>PowerPoint Presentation</vt:lpstr>
      <vt:lpstr>“In a world”</vt:lpstr>
      <vt:lpstr>PowerPoint Presentation</vt:lpstr>
      <vt:lpstr>PowerPoint Presentation</vt:lpstr>
      <vt:lpstr>PowerPoint Presentation</vt:lpstr>
      <vt:lpstr>Related works</vt:lpstr>
      <vt:lpstr>PowerPoint Presentation</vt:lpstr>
      <vt:lpstr>PowerPoint Presentation</vt:lpstr>
      <vt:lpstr>Related works: Fine Grained Public Key Crypto</vt:lpstr>
      <vt:lpstr>Related works: Fine Grained Public Key Crypto</vt:lpstr>
      <vt:lpstr>Related works: Fine Grained Public Key Crypto</vt:lpstr>
      <vt:lpstr>PowerPoint Presentation</vt:lpstr>
      <vt:lpstr>1. Definitions: The Wild World of Fine-Grained Crypto</vt:lpstr>
      <vt:lpstr>1. Definitions: Fine-Grained Key Exchange</vt:lpstr>
      <vt:lpstr>2. Fine-Grained Problem Zero k-Clique</vt:lpstr>
      <vt:lpstr>3. Fine-Grained Key Exchange Merkle Puzzles?</vt:lpstr>
      <vt:lpstr>3. Fine-Grained Key Exchange Merkle Puzzles, but different</vt:lpstr>
      <vt:lpstr>3. Fine-Grained Key Exchange Merkle Puzzles, but different</vt:lpstr>
      <vt:lpstr>3. Fine-Grained Key Exchange Merkle Puzzles, but different</vt:lpstr>
      <vt:lpstr>3. Fine-Grained Key Exchange Merkle Puzzles, but different</vt:lpstr>
      <vt:lpstr>3. Fine-Grained Key Exchange Security reduction</vt:lpstr>
      <vt:lpstr>3. Fine-Grained Key Exchange ZkC Properties</vt:lpstr>
      <vt:lpstr>3. Fine-Grained Key Exchange Security reduction</vt:lpstr>
      <vt:lpstr>3. Fine-Grained Key Exchange List Hard</vt:lpstr>
      <vt:lpstr>3. Fine-Grained Key Exchange List Hard</vt:lpstr>
      <vt:lpstr>3. Fine-Grained Key Exchange List Hard</vt:lpstr>
      <vt:lpstr>3. Fine-Grained Key Exchange Security reduction</vt:lpstr>
      <vt:lpstr>OWFs + HC Bits</vt:lpstr>
      <vt:lpstr>FG Crypto Summary of results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Relationships Between Functionality, Security, and Privacy</dc:title>
  <dc:creator>Kristen Rio LaVigne</dc:creator>
  <cp:lastModifiedBy>Kristen Rio LaVigne</cp:lastModifiedBy>
  <cp:revision>136</cp:revision>
  <dcterms:created xsi:type="dcterms:W3CDTF">2020-03-09T18:39:08Z</dcterms:created>
  <dcterms:modified xsi:type="dcterms:W3CDTF">2020-04-18T17:20:29Z</dcterms:modified>
</cp:coreProperties>
</file>